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ppt/notesSlides/notesSlide303.xml" ContentType="application/vnd.openxmlformats-officedocument.presentationml.notesSlide+xml"/>
  <Override PartName="/ppt/notesSlides/notesSlide304.xml" ContentType="application/vnd.openxmlformats-officedocument.presentationml.notesSlide+xml"/>
  <Override PartName="/ppt/notesSlides/notesSlide305.xml" ContentType="application/vnd.openxmlformats-officedocument.presentationml.notesSlide+xml"/>
  <Override PartName="/ppt/notesSlides/notesSlide306.xml" ContentType="application/vnd.openxmlformats-officedocument.presentationml.notesSlide+xml"/>
  <Override PartName="/ppt/notesSlides/notesSlide307.xml" ContentType="application/vnd.openxmlformats-officedocument.presentationml.notesSlide+xml"/>
  <Override PartName="/ppt/notesSlides/notesSlide308.xml" ContentType="application/vnd.openxmlformats-officedocument.presentationml.notesSlide+xml"/>
  <Override PartName="/ppt/notesSlides/notesSlide309.xml" ContentType="application/vnd.openxmlformats-officedocument.presentationml.notesSlide+xml"/>
  <Override PartName="/ppt/notesSlides/notesSlide310.xml" ContentType="application/vnd.openxmlformats-officedocument.presentationml.notesSlide+xml"/>
  <Override PartName="/ppt/notesSlides/notesSlide311.xml" ContentType="application/vnd.openxmlformats-officedocument.presentationml.notesSlide+xml"/>
  <Override PartName="/ppt/notesSlides/notesSlide312.xml" ContentType="application/vnd.openxmlformats-officedocument.presentationml.notesSlide+xml"/>
  <Override PartName="/ppt/notesSlides/notesSlide313.xml" ContentType="application/vnd.openxmlformats-officedocument.presentationml.notesSlide+xml"/>
  <Override PartName="/ppt/notesSlides/notesSlide314.xml" ContentType="application/vnd.openxmlformats-officedocument.presentationml.notesSlide+xml"/>
  <Override PartName="/ppt/notesSlides/notesSlide315.xml" ContentType="application/vnd.openxmlformats-officedocument.presentationml.notesSlide+xml"/>
  <Override PartName="/ppt/notesSlides/notesSlide316.xml" ContentType="application/vnd.openxmlformats-officedocument.presentationml.notesSlide+xml"/>
  <Override PartName="/ppt/notesSlides/notesSlide317.xml" ContentType="application/vnd.openxmlformats-officedocument.presentationml.notesSlide+xml"/>
  <Override PartName="/ppt/notesSlides/notesSlide318.xml" ContentType="application/vnd.openxmlformats-officedocument.presentationml.notesSlide+xml"/>
  <Override PartName="/ppt/notesSlides/notesSlide319.xml" ContentType="application/vnd.openxmlformats-officedocument.presentationml.notesSlide+xml"/>
  <Override PartName="/ppt/notesSlides/notesSlide320.xml" ContentType="application/vnd.openxmlformats-officedocument.presentationml.notesSlide+xml"/>
  <Override PartName="/ppt/notesSlides/notesSlide321.xml" ContentType="application/vnd.openxmlformats-officedocument.presentationml.notesSlide+xml"/>
  <Override PartName="/ppt/notesSlides/notesSlide322.xml" ContentType="application/vnd.openxmlformats-officedocument.presentationml.notesSlide+xml"/>
  <Override PartName="/ppt/notesSlides/notesSlide323.xml" ContentType="application/vnd.openxmlformats-officedocument.presentationml.notesSlide+xml"/>
  <Override PartName="/ppt/notesSlides/notesSlide324.xml" ContentType="application/vnd.openxmlformats-officedocument.presentationml.notesSlide+xml"/>
  <Override PartName="/ppt/notesSlides/notesSlide325.xml" ContentType="application/vnd.openxmlformats-officedocument.presentationml.notesSlide+xml"/>
  <Override PartName="/ppt/notesSlides/notesSlide326.xml" ContentType="application/vnd.openxmlformats-officedocument.presentationml.notesSlide+xml"/>
  <Override PartName="/ppt/notesSlides/notesSlide327.xml" ContentType="application/vnd.openxmlformats-officedocument.presentationml.notesSlide+xml"/>
  <Override PartName="/ppt/notesSlides/notesSlide328.xml" ContentType="application/vnd.openxmlformats-officedocument.presentationml.notesSlide+xml"/>
  <Override PartName="/ppt/notesSlides/notesSlide329.xml" ContentType="application/vnd.openxmlformats-officedocument.presentationml.notesSlide+xml"/>
  <Override PartName="/ppt/notesSlides/notesSlide330.xml" ContentType="application/vnd.openxmlformats-officedocument.presentationml.notesSlide+xml"/>
  <Override PartName="/ppt/notesSlides/notesSlide331.xml" ContentType="application/vnd.openxmlformats-officedocument.presentationml.notesSlide+xml"/>
  <Override PartName="/ppt/notesSlides/notesSlide332.xml" ContentType="application/vnd.openxmlformats-officedocument.presentationml.notesSlide+xml"/>
  <Override PartName="/ppt/notesSlides/notesSlide333.xml" ContentType="application/vnd.openxmlformats-officedocument.presentationml.notesSlide+xml"/>
  <Override PartName="/ppt/notesSlides/notesSlide334.xml" ContentType="application/vnd.openxmlformats-officedocument.presentationml.notesSlide+xml"/>
  <Override PartName="/ppt/notesSlides/notesSlide335.xml" ContentType="application/vnd.openxmlformats-officedocument.presentationml.notesSlide+xml"/>
  <Override PartName="/ppt/notesSlides/notesSlide336.xml" ContentType="application/vnd.openxmlformats-officedocument.presentationml.notesSlide+xml"/>
  <Override PartName="/ppt/notesSlides/notesSlide337.xml" ContentType="application/vnd.openxmlformats-officedocument.presentationml.notesSlide+xml"/>
  <Override PartName="/ppt/notesSlides/notesSlide338.xml" ContentType="application/vnd.openxmlformats-officedocument.presentationml.notesSlide+xml"/>
  <Override PartName="/ppt/notesSlides/notesSlide339.xml" ContentType="application/vnd.openxmlformats-officedocument.presentationml.notesSlide+xml"/>
  <Override PartName="/ppt/notesSlides/notesSlide340.xml" ContentType="application/vnd.openxmlformats-officedocument.presentationml.notesSlide+xml"/>
  <Override PartName="/ppt/notesSlides/notesSlide341.xml" ContentType="application/vnd.openxmlformats-officedocument.presentationml.notesSlide+xml"/>
  <Override PartName="/ppt/notesSlides/notesSlide342.xml" ContentType="application/vnd.openxmlformats-officedocument.presentationml.notesSlide+xml"/>
  <Override PartName="/ppt/notesSlides/notesSlide343.xml" ContentType="application/vnd.openxmlformats-officedocument.presentationml.notesSlide+xml"/>
  <Override PartName="/ppt/notesSlides/notesSlide344.xml" ContentType="application/vnd.openxmlformats-officedocument.presentationml.notesSlide+xml"/>
  <Override PartName="/ppt/notesSlides/notesSlide345.xml" ContentType="application/vnd.openxmlformats-officedocument.presentationml.notesSlide+xml"/>
  <Override PartName="/ppt/notesSlides/notesSlide346.xml" ContentType="application/vnd.openxmlformats-officedocument.presentationml.notesSlide+xml"/>
  <Override PartName="/ppt/notesSlides/notesSlide347.xml" ContentType="application/vnd.openxmlformats-officedocument.presentationml.notesSlide+xml"/>
  <Override PartName="/ppt/notesSlides/notesSlide348.xml" ContentType="application/vnd.openxmlformats-officedocument.presentationml.notesSlide+xml"/>
  <Override PartName="/ppt/notesSlides/notesSlide349.xml" ContentType="application/vnd.openxmlformats-officedocument.presentationml.notesSlide+xml"/>
  <Override PartName="/ppt/notesSlides/notesSlide350.xml" ContentType="application/vnd.openxmlformats-officedocument.presentationml.notesSlide+xml"/>
  <Override PartName="/ppt/notesSlides/notesSlide351.xml" ContentType="application/vnd.openxmlformats-officedocument.presentationml.notesSlide+xml"/>
  <Override PartName="/ppt/notesSlides/notesSlide352.xml" ContentType="application/vnd.openxmlformats-officedocument.presentationml.notesSlide+xml"/>
  <Override PartName="/ppt/notesSlides/notesSlide353.xml" ContentType="application/vnd.openxmlformats-officedocument.presentationml.notesSlide+xml"/>
  <Override PartName="/ppt/notesSlides/notesSlide354.xml" ContentType="application/vnd.openxmlformats-officedocument.presentationml.notesSlide+xml"/>
  <Override PartName="/ppt/notesSlides/notesSlide355.xml" ContentType="application/vnd.openxmlformats-officedocument.presentationml.notesSlide+xml"/>
  <Override PartName="/ppt/notesSlides/notesSlide356.xml" ContentType="application/vnd.openxmlformats-officedocument.presentationml.notesSlide+xml"/>
  <Override PartName="/ppt/notesSlides/notesSlide357.xml" ContentType="application/vnd.openxmlformats-officedocument.presentationml.notesSlide+xml"/>
  <Override PartName="/ppt/notesSlides/notesSlide358.xml" ContentType="application/vnd.openxmlformats-officedocument.presentationml.notesSlide+xml"/>
  <Override PartName="/ppt/notesSlides/notesSlide359.xml" ContentType="application/vnd.openxmlformats-officedocument.presentationml.notesSlide+xml"/>
  <Override PartName="/ppt/notesSlides/notesSlide360.xml" ContentType="application/vnd.openxmlformats-officedocument.presentationml.notesSlide+xml"/>
  <Override PartName="/ppt/notesSlides/notesSlide361.xml" ContentType="application/vnd.openxmlformats-officedocument.presentationml.notesSlide+xml"/>
  <Override PartName="/ppt/notesSlides/notesSlide362.xml" ContentType="application/vnd.openxmlformats-officedocument.presentationml.notesSlide+xml"/>
  <Override PartName="/ppt/notesSlides/notesSlide363.xml" ContentType="application/vnd.openxmlformats-officedocument.presentationml.notesSlide+xml"/>
  <Override PartName="/ppt/notesSlides/notesSlide3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4"/>
  </p:notesMasterIdLst>
  <p:sldIdLst>
    <p:sldId id="567" r:id="rId2"/>
    <p:sldId id="569" r:id="rId3"/>
    <p:sldId id="570" r:id="rId4"/>
    <p:sldId id="571" r:id="rId5"/>
    <p:sldId id="572" r:id="rId6"/>
    <p:sldId id="573" r:id="rId7"/>
    <p:sldId id="574" r:id="rId8"/>
    <p:sldId id="575" r:id="rId9"/>
    <p:sldId id="576" r:id="rId10"/>
    <p:sldId id="577" r:id="rId11"/>
    <p:sldId id="578" r:id="rId12"/>
    <p:sldId id="579" r:id="rId13"/>
    <p:sldId id="580" r:id="rId14"/>
    <p:sldId id="581" r:id="rId15"/>
    <p:sldId id="582" r:id="rId16"/>
    <p:sldId id="583" r:id="rId17"/>
    <p:sldId id="584" r:id="rId18"/>
    <p:sldId id="585" r:id="rId19"/>
    <p:sldId id="586" r:id="rId20"/>
    <p:sldId id="587" r:id="rId21"/>
    <p:sldId id="588" r:id="rId22"/>
    <p:sldId id="589" r:id="rId23"/>
    <p:sldId id="590" r:id="rId24"/>
    <p:sldId id="591" r:id="rId25"/>
    <p:sldId id="592" r:id="rId26"/>
    <p:sldId id="593" r:id="rId27"/>
    <p:sldId id="594" r:id="rId28"/>
    <p:sldId id="595" r:id="rId29"/>
    <p:sldId id="596" r:id="rId30"/>
    <p:sldId id="597" r:id="rId31"/>
    <p:sldId id="598" r:id="rId32"/>
    <p:sldId id="599" r:id="rId33"/>
    <p:sldId id="600" r:id="rId34"/>
    <p:sldId id="601" r:id="rId35"/>
    <p:sldId id="602" r:id="rId36"/>
    <p:sldId id="603" r:id="rId37"/>
    <p:sldId id="604" r:id="rId38"/>
    <p:sldId id="605" r:id="rId39"/>
    <p:sldId id="606" r:id="rId40"/>
    <p:sldId id="607" r:id="rId41"/>
    <p:sldId id="608" r:id="rId42"/>
    <p:sldId id="609" r:id="rId43"/>
    <p:sldId id="610" r:id="rId44"/>
    <p:sldId id="611" r:id="rId45"/>
    <p:sldId id="612" r:id="rId46"/>
    <p:sldId id="613" r:id="rId47"/>
    <p:sldId id="614" r:id="rId48"/>
    <p:sldId id="615" r:id="rId49"/>
    <p:sldId id="616" r:id="rId50"/>
    <p:sldId id="617" r:id="rId51"/>
    <p:sldId id="618" r:id="rId52"/>
    <p:sldId id="619" r:id="rId53"/>
    <p:sldId id="620" r:id="rId54"/>
    <p:sldId id="621" r:id="rId55"/>
    <p:sldId id="622" r:id="rId56"/>
    <p:sldId id="623" r:id="rId57"/>
    <p:sldId id="624" r:id="rId58"/>
    <p:sldId id="625" r:id="rId59"/>
    <p:sldId id="626" r:id="rId60"/>
    <p:sldId id="627" r:id="rId61"/>
    <p:sldId id="628" r:id="rId62"/>
    <p:sldId id="629" r:id="rId63"/>
    <p:sldId id="630" r:id="rId64"/>
    <p:sldId id="631" r:id="rId65"/>
    <p:sldId id="632" r:id="rId66"/>
    <p:sldId id="633" r:id="rId67"/>
    <p:sldId id="634" r:id="rId68"/>
    <p:sldId id="635" r:id="rId69"/>
    <p:sldId id="636" r:id="rId70"/>
    <p:sldId id="637" r:id="rId71"/>
    <p:sldId id="638" r:id="rId72"/>
    <p:sldId id="639" r:id="rId73"/>
    <p:sldId id="640" r:id="rId74"/>
    <p:sldId id="641" r:id="rId75"/>
    <p:sldId id="642" r:id="rId76"/>
    <p:sldId id="643" r:id="rId77"/>
    <p:sldId id="644" r:id="rId78"/>
    <p:sldId id="645" r:id="rId79"/>
    <p:sldId id="646" r:id="rId80"/>
    <p:sldId id="647" r:id="rId81"/>
    <p:sldId id="648" r:id="rId82"/>
    <p:sldId id="649" r:id="rId83"/>
    <p:sldId id="650" r:id="rId84"/>
    <p:sldId id="651" r:id="rId85"/>
    <p:sldId id="652" r:id="rId86"/>
    <p:sldId id="653" r:id="rId87"/>
    <p:sldId id="654" r:id="rId88"/>
    <p:sldId id="655" r:id="rId89"/>
    <p:sldId id="656" r:id="rId90"/>
    <p:sldId id="657" r:id="rId91"/>
    <p:sldId id="658" r:id="rId92"/>
    <p:sldId id="659" r:id="rId93"/>
    <p:sldId id="660" r:id="rId94"/>
    <p:sldId id="257" r:id="rId95"/>
    <p:sldId id="258" r:id="rId96"/>
    <p:sldId id="259" r:id="rId97"/>
    <p:sldId id="260" r:id="rId98"/>
    <p:sldId id="261" r:id="rId99"/>
    <p:sldId id="262" r:id="rId100"/>
    <p:sldId id="263" r:id="rId101"/>
    <p:sldId id="264" r:id="rId102"/>
    <p:sldId id="265" r:id="rId103"/>
    <p:sldId id="266" r:id="rId104"/>
    <p:sldId id="267" r:id="rId105"/>
    <p:sldId id="268" r:id="rId106"/>
    <p:sldId id="269" r:id="rId107"/>
    <p:sldId id="270" r:id="rId108"/>
    <p:sldId id="271" r:id="rId109"/>
    <p:sldId id="272" r:id="rId110"/>
    <p:sldId id="273" r:id="rId111"/>
    <p:sldId id="274" r:id="rId112"/>
    <p:sldId id="275" r:id="rId113"/>
    <p:sldId id="276" r:id="rId114"/>
    <p:sldId id="277" r:id="rId115"/>
    <p:sldId id="278" r:id="rId116"/>
    <p:sldId id="279" r:id="rId117"/>
    <p:sldId id="280" r:id="rId118"/>
    <p:sldId id="281" r:id="rId119"/>
    <p:sldId id="282" r:id="rId120"/>
    <p:sldId id="283" r:id="rId121"/>
    <p:sldId id="284" r:id="rId122"/>
    <p:sldId id="285" r:id="rId123"/>
    <p:sldId id="286" r:id="rId124"/>
    <p:sldId id="287" r:id="rId125"/>
    <p:sldId id="288" r:id="rId126"/>
    <p:sldId id="289" r:id="rId127"/>
    <p:sldId id="290" r:id="rId128"/>
    <p:sldId id="291" r:id="rId129"/>
    <p:sldId id="292" r:id="rId130"/>
    <p:sldId id="293" r:id="rId131"/>
    <p:sldId id="294" r:id="rId132"/>
    <p:sldId id="295" r:id="rId133"/>
    <p:sldId id="296" r:id="rId134"/>
    <p:sldId id="297" r:id="rId135"/>
    <p:sldId id="298" r:id="rId136"/>
    <p:sldId id="299" r:id="rId137"/>
    <p:sldId id="300" r:id="rId138"/>
    <p:sldId id="301" r:id="rId139"/>
    <p:sldId id="302" r:id="rId140"/>
    <p:sldId id="303" r:id="rId141"/>
    <p:sldId id="304" r:id="rId142"/>
    <p:sldId id="305" r:id="rId143"/>
    <p:sldId id="306" r:id="rId144"/>
    <p:sldId id="307" r:id="rId145"/>
    <p:sldId id="308" r:id="rId146"/>
    <p:sldId id="309" r:id="rId147"/>
    <p:sldId id="310" r:id="rId148"/>
    <p:sldId id="311" r:id="rId149"/>
    <p:sldId id="312" r:id="rId150"/>
    <p:sldId id="313" r:id="rId151"/>
    <p:sldId id="314" r:id="rId152"/>
    <p:sldId id="315" r:id="rId153"/>
    <p:sldId id="316" r:id="rId154"/>
    <p:sldId id="317" r:id="rId155"/>
    <p:sldId id="318" r:id="rId156"/>
    <p:sldId id="319" r:id="rId157"/>
    <p:sldId id="320" r:id="rId158"/>
    <p:sldId id="321" r:id="rId159"/>
    <p:sldId id="322" r:id="rId160"/>
    <p:sldId id="323" r:id="rId161"/>
    <p:sldId id="324" r:id="rId162"/>
    <p:sldId id="325" r:id="rId163"/>
    <p:sldId id="326" r:id="rId164"/>
    <p:sldId id="327" r:id="rId165"/>
    <p:sldId id="328" r:id="rId166"/>
    <p:sldId id="329" r:id="rId167"/>
    <p:sldId id="330" r:id="rId168"/>
    <p:sldId id="331" r:id="rId169"/>
    <p:sldId id="332" r:id="rId170"/>
    <p:sldId id="333" r:id="rId171"/>
    <p:sldId id="334" r:id="rId172"/>
    <p:sldId id="335" r:id="rId173"/>
    <p:sldId id="336" r:id="rId174"/>
    <p:sldId id="337" r:id="rId175"/>
    <p:sldId id="338" r:id="rId176"/>
    <p:sldId id="339" r:id="rId177"/>
    <p:sldId id="340" r:id="rId178"/>
    <p:sldId id="341" r:id="rId179"/>
    <p:sldId id="342" r:id="rId180"/>
    <p:sldId id="343" r:id="rId181"/>
    <p:sldId id="344" r:id="rId182"/>
    <p:sldId id="345" r:id="rId183"/>
    <p:sldId id="346" r:id="rId184"/>
    <p:sldId id="347" r:id="rId185"/>
    <p:sldId id="348" r:id="rId186"/>
    <p:sldId id="349" r:id="rId187"/>
    <p:sldId id="350" r:id="rId188"/>
    <p:sldId id="351" r:id="rId189"/>
    <p:sldId id="352" r:id="rId190"/>
    <p:sldId id="353" r:id="rId191"/>
    <p:sldId id="354" r:id="rId192"/>
    <p:sldId id="355" r:id="rId193"/>
    <p:sldId id="356" r:id="rId194"/>
    <p:sldId id="357" r:id="rId195"/>
    <p:sldId id="358" r:id="rId196"/>
    <p:sldId id="359" r:id="rId197"/>
    <p:sldId id="360" r:id="rId198"/>
    <p:sldId id="361" r:id="rId199"/>
    <p:sldId id="362" r:id="rId200"/>
    <p:sldId id="363" r:id="rId201"/>
    <p:sldId id="364" r:id="rId202"/>
    <p:sldId id="365" r:id="rId203"/>
    <p:sldId id="366" r:id="rId204"/>
    <p:sldId id="367" r:id="rId205"/>
    <p:sldId id="368" r:id="rId206"/>
    <p:sldId id="369" r:id="rId207"/>
    <p:sldId id="370" r:id="rId208"/>
    <p:sldId id="371" r:id="rId209"/>
    <p:sldId id="372" r:id="rId210"/>
    <p:sldId id="373" r:id="rId211"/>
    <p:sldId id="374" r:id="rId212"/>
    <p:sldId id="375" r:id="rId213"/>
    <p:sldId id="376" r:id="rId214"/>
    <p:sldId id="377" r:id="rId215"/>
    <p:sldId id="378" r:id="rId216"/>
    <p:sldId id="379" r:id="rId217"/>
    <p:sldId id="380" r:id="rId218"/>
    <p:sldId id="381" r:id="rId219"/>
    <p:sldId id="382" r:id="rId220"/>
    <p:sldId id="383" r:id="rId221"/>
    <p:sldId id="384" r:id="rId222"/>
    <p:sldId id="385" r:id="rId223"/>
    <p:sldId id="386" r:id="rId224"/>
    <p:sldId id="387" r:id="rId225"/>
    <p:sldId id="388" r:id="rId226"/>
    <p:sldId id="389" r:id="rId227"/>
    <p:sldId id="390" r:id="rId228"/>
    <p:sldId id="391" r:id="rId229"/>
    <p:sldId id="392" r:id="rId230"/>
    <p:sldId id="393" r:id="rId231"/>
    <p:sldId id="394" r:id="rId232"/>
    <p:sldId id="395" r:id="rId233"/>
    <p:sldId id="396" r:id="rId234"/>
    <p:sldId id="397" r:id="rId235"/>
    <p:sldId id="398" r:id="rId236"/>
    <p:sldId id="399" r:id="rId237"/>
    <p:sldId id="400" r:id="rId238"/>
    <p:sldId id="401" r:id="rId239"/>
    <p:sldId id="402" r:id="rId240"/>
    <p:sldId id="403" r:id="rId241"/>
    <p:sldId id="404" r:id="rId242"/>
    <p:sldId id="405" r:id="rId243"/>
    <p:sldId id="406" r:id="rId244"/>
    <p:sldId id="407" r:id="rId245"/>
    <p:sldId id="408" r:id="rId246"/>
    <p:sldId id="409" r:id="rId247"/>
    <p:sldId id="410" r:id="rId248"/>
    <p:sldId id="411" r:id="rId249"/>
    <p:sldId id="412" r:id="rId250"/>
    <p:sldId id="413" r:id="rId251"/>
    <p:sldId id="414" r:id="rId252"/>
    <p:sldId id="415" r:id="rId253"/>
    <p:sldId id="416" r:id="rId254"/>
    <p:sldId id="417" r:id="rId255"/>
    <p:sldId id="418" r:id="rId256"/>
    <p:sldId id="419" r:id="rId257"/>
    <p:sldId id="420" r:id="rId258"/>
    <p:sldId id="421" r:id="rId259"/>
    <p:sldId id="422" r:id="rId260"/>
    <p:sldId id="423" r:id="rId261"/>
    <p:sldId id="424" r:id="rId262"/>
    <p:sldId id="425" r:id="rId263"/>
    <p:sldId id="426" r:id="rId264"/>
    <p:sldId id="427" r:id="rId265"/>
    <p:sldId id="428" r:id="rId266"/>
    <p:sldId id="429" r:id="rId267"/>
    <p:sldId id="430" r:id="rId268"/>
    <p:sldId id="431" r:id="rId269"/>
    <p:sldId id="432" r:id="rId270"/>
    <p:sldId id="433" r:id="rId271"/>
    <p:sldId id="434" r:id="rId272"/>
    <p:sldId id="435" r:id="rId273"/>
    <p:sldId id="436" r:id="rId274"/>
    <p:sldId id="437" r:id="rId275"/>
    <p:sldId id="438" r:id="rId276"/>
    <p:sldId id="439" r:id="rId277"/>
    <p:sldId id="440" r:id="rId278"/>
    <p:sldId id="441" r:id="rId279"/>
    <p:sldId id="442" r:id="rId280"/>
    <p:sldId id="443" r:id="rId281"/>
    <p:sldId id="444" r:id="rId282"/>
    <p:sldId id="445" r:id="rId283"/>
    <p:sldId id="446" r:id="rId284"/>
    <p:sldId id="447" r:id="rId285"/>
    <p:sldId id="448" r:id="rId286"/>
    <p:sldId id="449" r:id="rId287"/>
    <p:sldId id="450" r:id="rId288"/>
    <p:sldId id="451" r:id="rId289"/>
    <p:sldId id="452" r:id="rId290"/>
    <p:sldId id="453" r:id="rId291"/>
    <p:sldId id="454" r:id="rId292"/>
    <p:sldId id="455" r:id="rId293"/>
    <p:sldId id="456" r:id="rId294"/>
    <p:sldId id="457" r:id="rId295"/>
    <p:sldId id="458" r:id="rId296"/>
    <p:sldId id="459" r:id="rId297"/>
    <p:sldId id="460" r:id="rId298"/>
    <p:sldId id="461" r:id="rId299"/>
    <p:sldId id="462" r:id="rId300"/>
    <p:sldId id="463" r:id="rId301"/>
    <p:sldId id="464" r:id="rId302"/>
    <p:sldId id="465" r:id="rId303"/>
    <p:sldId id="466" r:id="rId304"/>
    <p:sldId id="467" r:id="rId305"/>
    <p:sldId id="468" r:id="rId306"/>
    <p:sldId id="469" r:id="rId307"/>
    <p:sldId id="470" r:id="rId308"/>
    <p:sldId id="471" r:id="rId309"/>
    <p:sldId id="472" r:id="rId310"/>
    <p:sldId id="473" r:id="rId311"/>
    <p:sldId id="474" r:id="rId312"/>
    <p:sldId id="475" r:id="rId313"/>
    <p:sldId id="476" r:id="rId314"/>
    <p:sldId id="477" r:id="rId315"/>
    <p:sldId id="478" r:id="rId316"/>
    <p:sldId id="479" r:id="rId317"/>
    <p:sldId id="480" r:id="rId318"/>
    <p:sldId id="481" r:id="rId319"/>
    <p:sldId id="482" r:id="rId320"/>
    <p:sldId id="483" r:id="rId321"/>
    <p:sldId id="484" r:id="rId322"/>
    <p:sldId id="485" r:id="rId323"/>
    <p:sldId id="486" r:id="rId324"/>
    <p:sldId id="487" r:id="rId325"/>
    <p:sldId id="488" r:id="rId326"/>
    <p:sldId id="489" r:id="rId327"/>
    <p:sldId id="490" r:id="rId328"/>
    <p:sldId id="491" r:id="rId329"/>
    <p:sldId id="492" r:id="rId330"/>
    <p:sldId id="493" r:id="rId331"/>
    <p:sldId id="494" r:id="rId332"/>
    <p:sldId id="495" r:id="rId333"/>
    <p:sldId id="496" r:id="rId334"/>
    <p:sldId id="497" r:id="rId335"/>
    <p:sldId id="498" r:id="rId336"/>
    <p:sldId id="499" r:id="rId337"/>
    <p:sldId id="500" r:id="rId338"/>
    <p:sldId id="501" r:id="rId339"/>
    <p:sldId id="502" r:id="rId340"/>
    <p:sldId id="503" r:id="rId341"/>
    <p:sldId id="504" r:id="rId342"/>
    <p:sldId id="505" r:id="rId343"/>
    <p:sldId id="506" r:id="rId344"/>
    <p:sldId id="507" r:id="rId345"/>
    <p:sldId id="508" r:id="rId346"/>
    <p:sldId id="509" r:id="rId347"/>
    <p:sldId id="510" r:id="rId348"/>
    <p:sldId id="511" r:id="rId349"/>
    <p:sldId id="512" r:id="rId350"/>
    <p:sldId id="513" r:id="rId351"/>
    <p:sldId id="514" r:id="rId352"/>
    <p:sldId id="515" r:id="rId353"/>
    <p:sldId id="516" r:id="rId354"/>
    <p:sldId id="517" r:id="rId355"/>
    <p:sldId id="518" r:id="rId356"/>
    <p:sldId id="519" r:id="rId357"/>
    <p:sldId id="520" r:id="rId358"/>
    <p:sldId id="521" r:id="rId359"/>
    <p:sldId id="522" r:id="rId360"/>
    <p:sldId id="523" r:id="rId361"/>
    <p:sldId id="524" r:id="rId362"/>
    <p:sldId id="525" r:id="rId363"/>
    <p:sldId id="526" r:id="rId364"/>
    <p:sldId id="527" r:id="rId365"/>
    <p:sldId id="528" r:id="rId366"/>
    <p:sldId id="529" r:id="rId367"/>
    <p:sldId id="530" r:id="rId368"/>
    <p:sldId id="531" r:id="rId369"/>
    <p:sldId id="532" r:id="rId370"/>
    <p:sldId id="533" r:id="rId371"/>
    <p:sldId id="534" r:id="rId372"/>
    <p:sldId id="535" r:id="rId373"/>
    <p:sldId id="536" r:id="rId374"/>
    <p:sldId id="537" r:id="rId375"/>
    <p:sldId id="538" r:id="rId376"/>
    <p:sldId id="539" r:id="rId377"/>
    <p:sldId id="540" r:id="rId378"/>
    <p:sldId id="541" r:id="rId379"/>
    <p:sldId id="542" r:id="rId380"/>
    <p:sldId id="543" r:id="rId381"/>
    <p:sldId id="544" r:id="rId382"/>
    <p:sldId id="545" r:id="rId383"/>
    <p:sldId id="546" r:id="rId384"/>
    <p:sldId id="547" r:id="rId385"/>
    <p:sldId id="548" r:id="rId386"/>
    <p:sldId id="549" r:id="rId387"/>
    <p:sldId id="550" r:id="rId388"/>
    <p:sldId id="551" r:id="rId389"/>
    <p:sldId id="552" r:id="rId390"/>
    <p:sldId id="553" r:id="rId391"/>
    <p:sldId id="554" r:id="rId392"/>
    <p:sldId id="555" r:id="rId393"/>
    <p:sldId id="556" r:id="rId394"/>
    <p:sldId id="557" r:id="rId395"/>
    <p:sldId id="558" r:id="rId396"/>
    <p:sldId id="559" r:id="rId397"/>
    <p:sldId id="560" r:id="rId398"/>
    <p:sldId id="561" r:id="rId399"/>
    <p:sldId id="562" r:id="rId400"/>
    <p:sldId id="563" r:id="rId401"/>
    <p:sldId id="564" r:id="rId402"/>
    <p:sldId id="565" r:id="rId4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3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 /><Relationship Id="rId299" Type="http://schemas.openxmlformats.org/officeDocument/2006/relationships/slide" Target="slides/slide298.xml" /><Relationship Id="rId21" Type="http://schemas.openxmlformats.org/officeDocument/2006/relationships/slide" Target="slides/slide20.xml" /><Relationship Id="rId63" Type="http://schemas.openxmlformats.org/officeDocument/2006/relationships/slide" Target="slides/slide62.xml" /><Relationship Id="rId159" Type="http://schemas.openxmlformats.org/officeDocument/2006/relationships/slide" Target="slides/slide158.xml" /><Relationship Id="rId324" Type="http://schemas.openxmlformats.org/officeDocument/2006/relationships/slide" Target="slides/slide323.xml" /><Relationship Id="rId366" Type="http://schemas.openxmlformats.org/officeDocument/2006/relationships/slide" Target="slides/slide365.xml" /><Relationship Id="rId170" Type="http://schemas.openxmlformats.org/officeDocument/2006/relationships/slide" Target="slides/slide169.xml" /><Relationship Id="rId226" Type="http://schemas.openxmlformats.org/officeDocument/2006/relationships/slide" Target="slides/slide225.xml" /><Relationship Id="rId268" Type="http://schemas.openxmlformats.org/officeDocument/2006/relationships/slide" Target="slides/slide267.xml" /><Relationship Id="rId11" Type="http://schemas.openxmlformats.org/officeDocument/2006/relationships/slide" Target="slides/slide10.xml" /><Relationship Id="rId32" Type="http://schemas.openxmlformats.org/officeDocument/2006/relationships/slide" Target="slides/slide31.xml" /><Relationship Id="rId53" Type="http://schemas.openxmlformats.org/officeDocument/2006/relationships/slide" Target="slides/slide52.xml" /><Relationship Id="rId74" Type="http://schemas.openxmlformats.org/officeDocument/2006/relationships/slide" Target="slides/slide73.xml" /><Relationship Id="rId128" Type="http://schemas.openxmlformats.org/officeDocument/2006/relationships/slide" Target="slides/slide127.xml" /><Relationship Id="rId149" Type="http://schemas.openxmlformats.org/officeDocument/2006/relationships/slide" Target="slides/slide148.xml" /><Relationship Id="rId314" Type="http://schemas.openxmlformats.org/officeDocument/2006/relationships/slide" Target="slides/slide313.xml" /><Relationship Id="rId335" Type="http://schemas.openxmlformats.org/officeDocument/2006/relationships/slide" Target="slides/slide334.xml" /><Relationship Id="rId356" Type="http://schemas.openxmlformats.org/officeDocument/2006/relationships/slide" Target="slides/slide355.xml" /><Relationship Id="rId377" Type="http://schemas.openxmlformats.org/officeDocument/2006/relationships/slide" Target="slides/slide376.xml" /><Relationship Id="rId398" Type="http://schemas.openxmlformats.org/officeDocument/2006/relationships/slide" Target="slides/slide397.xml" /><Relationship Id="rId5" Type="http://schemas.openxmlformats.org/officeDocument/2006/relationships/slide" Target="slides/slide4.xml" /><Relationship Id="rId95" Type="http://schemas.openxmlformats.org/officeDocument/2006/relationships/slide" Target="slides/slide94.xml" /><Relationship Id="rId160" Type="http://schemas.openxmlformats.org/officeDocument/2006/relationships/slide" Target="slides/slide159.xml" /><Relationship Id="rId181" Type="http://schemas.openxmlformats.org/officeDocument/2006/relationships/slide" Target="slides/slide180.xml" /><Relationship Id="rId216" Type="http://schemas.openxmlformats.org/officeDocument/2006/relationships/slide" Target="slides/slide215.xml" /><Relationship Id="rId237" Type="http://schemas.openxmlformats.org/officeDocument/2006/relationships/slide" Target="slides/slide236.xml" /><Relationship Id="rId402" Type="http://schemas.openxmlformats.org/officeDocument/2006/relationships/slide" Target="slides/slide401.xml" /><Relationship Id="rId258" Type="http://schemas.openxmlformats.org/officeDocument/2006/relationships/slide" Target="slides/slide257.xml" /><Relationship Id="rId279" Type="http://schemas.openxmlformats.org/officeDocument/2006/relationships/slide" Target="slides/slide278.xml" /><Relationship Id="rId22" Type="http://schemas.openxmlformats.org/officeDocument/2006/relationships/slide" Target="slides/slide21.xml" /><Relationship Id="rId43" Type="http://schemas.openxmlformats.org/officeDocument/2006/relationships/slide" Target="slides/slide42.xml" /><Relationship Id="rId64" Type="http://schemas.openxmlformats.org/officeDocument/2006/relationships/slide" Target="slides/slide63.xml" /><Relationship Id="rId118" Type="http://schemas.openxmlformats.org/officeDocument/2006/relationships/slide" Target="slides/slide117.xml" /><Relationship Id="rId139" Type="http://schemas.openxmlformats.org/officeDocument/2006/relationships/slide" Target="slides/slide138.xml" /><Relationship Id="rId290" Type="http://schemas.openxmlformats.org/officeDocument/2006/relationships/slide" Target="slides/slide289.xml" /><Relationship Id="rId304" Type="http://schemas.openxmlformats.org/officeDocument/2006/relationships/slide" Target="slides/slide303.xml" /><Relationship Id="rId325" Type="http://schemas.openxmlformats.org/officeDocument/2006/relationships/slide" Target="slides/slide324.xml" /><Relationship Id="rId346" Type="http://schemas.openxmlformats.org/officeDocument/2006/relationships/slide" Target="slides/slide345.xml" /><Relationship Id="rId367" Type="http://schemas.openxmlformats.org/officeDocument/2006/relationships/slide" Target="slides/slide366.xml" /><Relationship Id="rId388" Type="http://schemas.openxmlformats.org/officeDocument/2006/relationships/slide" Target="slides/slide387.xml" /><Relationship Id="rId85" Type="http://schemas.openxmlformats.org/officeDocument/2006/relationships/slide" Target="slides/slide84.xml" /><Relationship Id="rId150" Type="http://schemas.openxmlformats.org/officeDocument/2006/relationships/slide" Target="slides/slide149.xml" /><Relationship Id="rId171" Type="http://schemas.openxmlformats.org/officeDocument/2006/relationships/slide" Target="slides/slide170.xml" /><Relationship Id="rId192" Type="http://schemas.openxmlformats.org/officeDocument/2006/relationships/slide" Target="slides/slide191.xml" /><Relationship Id="rId206" Type="http://schemas.openxmlformats.org/officeDocument/2006/relationships/slide" Target="slides/slide205.xml" /><Relationship Id="rId227" Type="http://schemas.openxmlformats.org/officeDocument/2006/relationships/slide" Target="slides/slide226.xml" /><Relationship Id="rId248" Type="http://schemas.openxmlformats.org/officeDocument/2006/relationships/slide" Target="slides/slide247.xml" /><Relationship Id="rId269" Type="http://schemas.openxmlformats.org/officeDocument/2006/relationships/slide" Target="slides/slide268.xml" /><Relationship Id="rId12" Type="http://schemas.openxmlformats.org/officeDocument/2006/relationships/slide" Target="slides/slide11.xml" /><Relationship Id="rId33" Type="http://schemas.openxmlformats.org/officeDocument/2006/relationships/slide" Target="slides/slide32.xml" /><Relationship Id="rId108" Type="http://schemas.openxmlformats.org/officeDocument/2006/relationships/slide" Target="slides/slide107.xml" /><Relationship Id="rId129" Type="http://schemas.openxmlformats.org/officeDocument/2006/relationships/slide" Target="slides/slide128.xml" /><Relationship Id="rId280" Type="http://schemas.openxmlformats.org/officeDocument/2006/relationships/slide" Target="slides/slide279.xml" /><Relationship Id="rId315" Type="http://schemas.openxmlformats.org/officeDocument/2006/relationships/slide" Target="slides/slide314.xml" /><Relationship Id="rId336" Type="http://schemas.openxmlformats.org/officeDocument/2006/relationships/slide" Target="slides/slide335.xml" /><Relationship Id="rId357" Type="http://schemas.openxmlformats.org/officeDocument/2006/relationships/slide" Target="slides/slide356.xml" /><Relationship Id="rId54" Type="http://schemas.openxmlformats.org/officeDocument/2006/relationships/slide" Target="slides/slide53.xml" /><Relationship Id="rId75" Type="http://schemas.openxmlformats.org/officeDocument/2006/relationships/slide" Target="slides/slide74.xml" /><Relationship Id="rId96" Type="http://schemas.openxmlformats.org/officeDocument/2006/relationships/slide" Target="slides/slide95.xml" /><Relationship Id="rId140" Type="http://schemas.openxmlformats.org/officeDocument/2006/relationships/slide" Target="slides/slide139.xml" /><Relationship Id="rId161" Type="http://schemas.openxmlformats.org/officeDocument/2006/relationships/slide" Target="slides/slide160.xml" /><Relationship Id="rId182" Type="http://schemas.openxmlformats.org/officeDocument/2006/relationships/slide" Target="slides/slide181.xml" /><Relationship Id="rId217" Type="http://schemas.openxmlformats.org/officeDocument/2006/relationships/slide" Target="slides/slide216.xml" /><Relationship Id="rId378" Type="http://schemas.openxmlformats.org/officeDocument/2006/relationships/slide" Target="slides/slide377.xml" /><Relationship Id="rId399" Type="http://schemas.openxmlformats.org/officeDocument/2006/relationships/slide" Target="slides/slide398.xml" /><Relationship Id="rId403" Type="http://schemas.openxmlformats.org/officeDocument/2006/relationships/slide" Target="slides/slide402.xml" /><Relationship Id="rId6" Type="http://schemas.openxmlformats.org/officeDocument/2006/relationships/slide" Target="slides/slide5.xml" /><Relationship Id="rId238" Type="http://schemas.openxmlformats.org/officeDocument/2006/relationships/slide" Target="slides/slide237.xml" /><Relationship Id="rId259" Type="http://schemas.openxmlformats.org/officeDocument/2006/relationships/slide" Target="slides/slide258.xml" /><Relationship Id="rId23" Type="http://schemas.openxmlformats.org/officeDocument/2006/relationships/slide" Target="slides/slide22.xml" /><Relationship Id="rId119" Type="http://schemas.openxmlformats.org/officeDocument/2006/relationships/slide" Target="slides/slide118.xml" /><Relationship Id="rId270" Type="http://schemas.openxmlformats.org/officeDocument/2006/relationships/slide" Target="slides/slide269.xml" /><Relationship Id="rId291" Type="http://schemas.openxmlformats.org/officeDocument/2006/relationships/slide" Target="slides/slide290.xml" /><Relationship Id="rId305" Type="http://schemas.openxmlformats.org/officeDocument/2006/relationships/slide" Target="slides/slide304.xml" /><Relationship Id="rId326" Type="http://schemas.openxmlformats.org/officeDocument/2006/relationships/slide" Target="slides/slide325.xml" /><Relationship Id="rId347" Type="http://schemas.openxmlformats.org/officeDocument/2006/relationships/slide" Target="slides/slide346.xml" /><Relationship Id="rId44" Type="http://schemas.openxmlformats.org/officeDocument/2006/relationships/slide" Target="slides/slide43.xml" /><Relationship Id="rId65" Type="http://schemas.openxmlformats.org/officeDocument/2006/relationships/slide" Target="slides/slide64.xml" /><Relationship Id="rId86" Type="http://schemas.openxmlformats.org/officeDocument/2006/relationships/slide" Target="slides/slide85.xml" /><Relationship Id="rId130" Type="http://schemas.openxmlformats.org/officeDocument/2006/relationships/slide" Target="slides/slide129.xml" /><Relationship Id="rId151" Type="http://schemas.openxmlformats.org/officeDocument/2006/relationships/slide" Target="slides/slide150.xml" /><Relationship Id="rId368" Type="http://schemas.openxmlformats.org/officeDocument/2006/relationships/slide" Target="slides/slide367.xml" /><Relationship Id="rId389" Type="http://schemas.openxmlformats.org/officeDocument/2006/relationships/slide" Target="slides/slide388.xml" /><Relationship Id="rId172" Type="http://schemas.openxmlformats.org/officeDocument/2006/relationships/slide" Target="slides/slide171.xml" /><Relationship Id="rId193" Type="http://schemas.openxmlformats.org/officeDocument/2006/relationships/slide" Target="slides/slide192.xml" /><Relationship Id="rId207" Type="http://schemas.openxmlformats.org/officeDocument/2006/relationships/slide" Target="slides/slide206.xml" /><Relationship Id="rId228" Type="http://schemas.openxmlformats.org/officeDocument/2006/relationships/slide" Target="slides/slide227.xml" /><Relationship Id="rId249" Type="http://schemas.openxmlformats.org/officeDocument/2006/relationships/slide" Target="slides/slide248.xml" /><Relationship Id="rId13" Type="http://schemas.openxmlformats.org/officeDocument/2006/relationships/slide" Target="slides/slide12.xml" /><Relationship Id="rId109" Type="http://schemas.openxmlformats.org/officeDocument/2006/relationships/slide" Target="slides/slide108.xml" /><Relationship Id="rId260" Type="http://schemas.openxmlformats.org/officeDocument/2006/relationships/slide" Target="slides/slide259.xml" /><Relationship Id="rId281" Type="http://schemas.openxmlformats.org/officeDocument/2006/relationships/slide" Target="slides/slide280.xml" /><Relationship Id="rId316" Type="http://schemas.openxmlformats.org/officeDocument/2006/relationships/slide" Target="slides/slide315.xml" /><Relationship Id="rId337" Type="http://schemas.openxmlformats.org/officeDocument/2006/relationships/slide" Target="slides/slide336.xml" /><Relationship Id="rId34" Type="http://schemas.openxmlformats.org/officeDocument/2006/relationships/slide" Target="slides/slide33.xml" /><Relationship Id="rId55" Type="http://schemas.openxmlformats.org/officeDocument/2006/relationships/slide" Target="slides/slide54.xml" /><Relationship Id="rId76" Type="http://schemas.openxmlformats.org/officeDocument/2006/relationships/slide" Target="slides/slide75.xml" /><Relationship Id="rId97" Type="http://schemas.openxmlformats.org/officeDocument/2006/relationships/slide" Target="slides/slide96.xml" /><Relationship Id="rId120" Type="http://schemas.openxmlformats.org/officeDocument/2006/relationships/slide" Target="slides/slide119.xml" /><Relationship Id="rId141" Type="http://schemas.openxmlformats.org/officeDocument/2006/relationships/slide" Target="slides/slide140.xml" /><Relationship Id="rId358" Type="http://schemas.openxmlformats.org/officeDocument/2006/relationships/slide" Target="slides/slide357.xml" /><Relationship Id="rId379" Type="http://schemas.openxmlformats.org/officeDocument/2006/relationships/slide" Target="slides/slide378.xml" /><Relationship Id="rId7" Type="http://schemas.openxmlformats.org/officeDocument/2006/relationships/slide" Target="slides/slide6.xml" /><Relationship Id="rId162" Type="http://schemas.openxmlformats.org/officeDocument/2006/relationships/slide" Target="slides/slide161.xml" /><Relationship Id="rId183" Type="http://schemas.openxmlformats.org/officeDocument/2006/relationships/slide" Target="slides/slide182.xml" /><Relationship Id="rId218" Type="http://schemas.openxmlformats.org/officeDocument/2006/relationships/slide" Target="slides/slide217.xml" /><Relationship Id="rId239" Type="http://schemas.openxmlformats.org/officeDocument/2006/relationships/slide" Target="slides/slide238.xml" /><Relationship Id="rId390" Type="http://schemas.openxmlformats.org/officeDocument/2006/relationships/slide" Target="slides/slide389.xml" /><Relationship Id="rId404" Type="http://schemas.openxmlformats.org/officeDocument/2006/relationships/notesMaster" Target="notesMasters/notesMaster1.xml" /><Relationship Id="rId250" Type="http://schemas.openxmlformats.org/officeDocument/2006/relationships/slide" Target="slides/slide249.xml" /><Relationship Id="rId271" Type="http://schemas.openxmlformats.org/officeDocument/2006/relationships/slide" Target="slides/slide270.xml" /><Relationship Id="rId292" Type="http://schemas.openxmlformats.org/officeDocument/2006/relationships/slide" Target="slides/slide291.xml" /><Relationship Id="rId306" Type="http://schemas.openxmlformats.org/officeDocument/2006/relationships/slide" Target="slides/slide305.xml" /><Relationship Id="rId24" Type="http://schemas.openxmlformats.org/officeDocument/2006/relationships/slide" Target="slides/slide23.xml" /><Relationship Id="rId45" Type="http://schemas.openxmlformats.org/officeDocument/2006/relationships/slide" Target="slides/slide44.xml" /><Relationship Id="rId66" Type="http://schemas.openxmlformats.org/officeDocument/2006/relationships/slide" Target="slides/slide65.xml" /><Relationship Id="rId87" Type="http://schemas.openxmlformats.org/officeDocument/2006/relationships/slide" Target="slides/slide86.xml" /><Relationship Id="rId110" Type="http://schemas.openxmlformats.org/officeDocument/2006/relationships/slide" Target="slides/slide109.xml" /><Relationship Id="rId131" Type="http://schemas.openxmlformats.org/officeDocument/2006/relationships/slide" Target="slides/slide130.xml" /><Relationship Id="rId327" Type="http://schemas.openxmlformats.org/officeDocument/2006/relationships/slide" Target="slides/slide326.xml" /><Relationship Id="rId348" Type="http://schemas.openxmlformats.org/officeDocument/2006/relationships/slide" Target="slides/slide347.xml" /><Relationship Id="rId369" Type="http://schemas.openxmlformats.org/officeDocument/2006/relationships/slide" Target="slides/slide368.xml" /><Relationship Id="rId152" Type="http://schemas.openxmlformats.org/officeDocument/2006/relationships/slide" Target="slides/slide151.xml" /><Relationship Id="rId173" Type="http://schemas.openxmlformats.org/officeDocument/2006/relationships/slide" Target="slides/slide172.xml" /><Relationship Id="rId194" Type="http://schemas.openxmlformats.org/officeDocument/2006/relationships/slide" Target="slides/slide193.xml" /><Relationship Id="rId208" Type="http://schemas.openxmlformats.org/officeDocument/2006/relationships/slide" Target="slides/slide207.xml" /><Relationship Id="rId229" Type="http://schemas.openxmlformats.org/officeDocument/2006/relationships/slide" Target="slides/slide228.xml" /><Relationship Id="rId380" Type="http://schemas.openxmlformats.org/officeDocument/2006/relationships/slide" Target="slides/slide379.xml" /><Relationship Id="rId240" Type="http://schemas.openxmlformats.org/officeDocument/2006/relationships/slide" Target="slides/slide239.xml" /><Relationship Id="rId261" Type="http://schemas.openxmlformats.org/officeDocument/2006/relationships/slide" Target="slides/slide260.xml" /><Relationship Id="rId14" Type="http://schemas.openxmlformats.org/officeDocument/2006/relationships/slide" Target="slides/slide13.xml" /><Relationship Id="rId35" Type="http://schemas.openxmlformats.org/officeDocument/2006/relationships/slide" Target="slides/slide34.xml" /><Relationship Id="rId56" Type="http://schemas.openxmlformats.org/officeDocument/2006/relationships/slide" Target="slides/slide55.xml" /><Relationship Id="rId77" Type="http://schemas.openxmlformats.org/officeDocument/2006/relationships/slide" Target="slides/slide76.xml" /><Relationship Id="rId100" Type="http://schemas.openxmlformats.org/officeDocument/2006/relationships/slide" Target="slides/slide99.xml" /><Relationship Id="rId282" Type="http://schemas.openxmlformats.org/officeDocument/2006/relationships/slide" Target="slides/slide281.xml" /><Relationship Id="rId317" Type="http://schemas.openxmlformats.org/officeDocument/2006/relationships/slide" Target="slides/slide316.xml" /><Relationship Id="rId338" Type="http://schemas.openxmlformats.org/officeDocument/2006/relationships/slide" Target="slides/slide337.xml" /><Relationship Id="rId359" Type="http://schemas.openxmlformats.org/officeDocument/2006/relationships/slide" Target="slides/slide358.xml" /><Relationship Id="rId8" Type="http://schemas.openxmlformats.org/officeDocument/2006/relationships/slide" Target="slides/slide7.xml" /><Relationship Id="rId98" Type="http://schemas.openxmlformats.org/officeDocument/2006/relationships/slide" Target="slides/slide97.xml" /><Relationship Id="rId121" Type="http://schemas.openxmlformats.org/officeDocument/2006/relationships/slide" Target="slides/slide120.xml" /><Relationship Id="rId142" Type="http://schemas.openxmlformats.org/officeDocument/2006/relationships/slide" Target="slides/slide141.xml" /><Relationship Id="rId163" Type="http://schemas.openxmlformats.org/officeDocument/2006/relationships/slide" Target="slides/slide162.xml" /><Relationship Id="rId184" Type="http://schemas.openxmlformats.org/officeDocument/2006/relationships/slide" Target="slides/slide183.xml" /><Relationship Id="rId219" Type="http://schemas.openxmlformats.org/officeDocument/2006/relationships/slide" Target="slides/slide218.xml" /><Relationship Id="rId370" Type="http://schemas.openxmlformats.org/officeDocument/2006/relationships/slide" Target="slides/slide369.xml" /><Relationship Id="rId391" Type="http://schemas.openxmlformats.org/officeDocument/2006/relationships/slide" Target="slides/slide390.xml" /><Relationship Id="rId405" Type="http://schemas.openxmlformats.org/officeDocument/2006/relationships/presProps" Target="presProps.xml" /><Relationship Id="rId230" Type="http://schemas.openxmlformats.org/officeDocument/2006/relationships/slide" Target="slides/slide229.xml" /><Relationship Id="rId251" Type="http://schemas.openxmlformats.org/officeDocument/2006/relationships/slide" Target="slides/slide250.xml" /><Relationship Id="rId25" Type="http://schemas.openxmlformats.org/officeDocument/2006/relationships/slide" Target="slides/slide24.xml" /><Relationship Id="rId46" Type="http://schemas.openxmlformats.org/officeDocument/2006/relationships/slide" Target="slides/slide45.xml" /><Relationship Id="rId67" Type="http://schemas.openxmlformats.org/officeDocument/2006/relationships/slide" Target="slides/slide66.xml" /><Relationship Id="rId272" Type="http://schemas.openxmlformats.org/officeDocument/2006/relationships/slide" Target="slides/slide271.xml" /><Relationship Id="rId293" Type="http://schemas.openxmlformats.org/officeDocument/2006/relationships/slide" Target="slides/slide292.xml" /><Relationship Id="rId307" Type="http://schemas.openxmlformats.org/officeDocument/2006/relationships/slide" Target="slides/slide306.xml" /><Relationship Id="rId328" Type="http://schemas.openxmlformats.org/officeDocument/2006/relationships/slide" Target="slides/slide327.xml" /><Relationship Id="rId349" Type="http://schemas.openxmlformats.org/officeDocument/2006/relationships/slide" Target="slides/slide348.xml" /><Relationship Id="rId88" Type="http://schemas.openxmlformats.org/officeDocument/2006/relationships/slide" Target="slides/slide87.xml" /><Relationship Id="rId111" Type="http://schemas.openxmlformats.org/officeDocument/2006/relationships/slide" Target="slides/slide110.xml" /><Relationship Id="rId132" Type="http://schemas.openxmlformats.org/officeDocument/2006/relationships/slide" Target="slides/slide131.xml" /><Relationship Id="rId153" Type="http://schemas.openxmlformats.org/officeDocument/2006/relationships/slide" Target="slides/slide152.xml" /><Relationship Id="rId174" Type="http://schemas.openxmlformats.org/officeDocument/2006/relationships/slide" Target="slides/slide173.xml" /><Relationship Id="rId195" Type="http://schemas.openxmlformats.org/officeDocument/2006/relationships/slide" Target="slides/slide194.xml" /><Relationship Id="rId209" Type="http://schemas.openxmlformats.org/officeDocument/2006/relationships/slide" Target="slides/slide208.xml" /><Relationship Id="rId360" Type="http://schemas.openxmlformats.org/officeDocument/2006/relationships/slide" Target="slides/slide359.xml" /><Relationship Id="rId381" Type="http://schemas.openxmlformats.org/officeDocument/2006/relationships/slide" Target="slides/slide380.xml" /><Relationship Id="rId220" Type="http://schemas.openxmlformats.org/officeDocument/2006/relationships/slide" Target="slides/slide219.xml" /><Relationship Id="rId241" Type="http://schemas.openxmlformats.org/officeDocument/2006/relationships/slide" Target="slides/slide240.xml" /><Relationship Id="rId15" Type="http://schemas.openxmlformats.org/officeDocument/2006/relationships/slide" Target="slides/slide14.xml" /><Relationship Id="rId36" Type="http://schemas.openxmlformats.org/officeDocument/2006/relationships/slide" Target="slides/slide35.xml" /><Relationship Id="rId57" Type="http://schemas.openxmlformats.org/officeDocument/2006/relationships/slide" Target="slides/slide56.xml" /><Relationship Id="rId262" Type="http://schemas.openxmlformats.org/officeDocument/2006/relationships/slide" Target="slides/slide261.xml" /><Relationship Id="rId283" Type="http://schemas.openxmlformats.org/officeDocument/2006/relationships/slide" Target="slides/slide282.xml" /><Relationship Id="rId318" Type="http://schemas.openxmlformats.org/officeDocument/2006/relationships/slide" Target="slides/slide317.xml" /><Relationship Id="rId339" Type="http://schemas.openxmlformats.org/officeDocument/2006/relationships/slide" Target="slides/slide338.xml" /><Relationship Id="rId78" Type="http://schemas.openxmlformats.org/officeDocument/2006/relationships/slide" Target="slides/slide77.xml" /><Relationship Id="rId99" Type="http://schemas.openxmlformats.org/officeDocument/2006/relationships/slide" Target="slides/slide98.xml" /><Relationship Id="rId101" Type="http://schemas.openxmlformats.org/officeDocument/2006/relationships/slide" Target="slides/slide100.xml" /><Relationship Id="rId122" Type="http://schemas.openxmlformats.org/officeDocument/2006/relationships/slide" Target="slides/slide121.xml" /><Relationship Id="rId143" Type="http://schemas.openxmlformats.org/officeDocument/2006/relationships/slide" Target="slides/slide142.xml" /><Relationship Id="rId164" Type="http://schemas.openxmlformats.org/officeDocument/2006/relationships/slide" Target="slides/slide163.xml" /><Relationship Id="rId185" Type="http://schemas.openxmlformats.org/officeDocument/2006/relationships/slide" Target="slides/slide184.xml" /><Relationship Id="rId350" Type="http://schemas.openxmlformats.org/officeDocument/2006/relationships/slide" Target="slides/slide349.xml" /><Relationship Id="rId371" Type="http://schemas.openxmlformats.org/officeDocument/2006/relationships/slide" Target="slides/slide370.xml" /><Relationship Id="rId406" Type="http://schemas.openxmlformats.org/officeDocument/2006/relationships/viewProps" Target="viewProps.xml" /><Relationship Id="rId9" Type="http://schemas.openxmlformats.org/officeDocument/2006/relationships/slide" Target="slides/slide8.xml" /><Relationship Id="rId210" Type="http://schemas.openxmlformats.org/officeDocument/2006/relationships/slide" Target="slides/slide209.xml" /><Relationship Id="rId392" Type="http://schemas.openxmlformats.org/officeDocument/2006/relationships/slide" Target="slides/slide391.xml" /><Relationship Id="rId26" Type="http://schemas.openxmlformats.org/officeDocument/2006/relationships/slide" Target="slides/slide25.xml" /><Relationship Id="rId231" Type="http://schemas.openxmlformats.org/officeDocument/2006/relationships/slide" Target="slides/slide230.xml" /><Relationship Id="rId252" Type="http://schemas.openxmlformats.org/officeDocument/2006/relationships/slide" Target="slides/slide251.xml" /><Relationship Id="rId273" Type="http://schemas.openxmlformats.org/officeDocument/2006/relationships/slide" Target="slides/slide272.xml" /><Relationship Id="rId294" Type="http://schemas.openxmlformats.org/officeDocument/2006/relationships/slide" Target="slides/slide293.xml" /><Relationship Id="rId308" Type="http://schemas.openxmlformats.org/officeDocument/2006/relationships/slide" Target="slides/slide307.xml" /><Relationship Id="rId329" Type="http://schemas.openxmlformats.org/officeDocument/2006/relationships/slide" Target="slides/slide328.xml" /><Relationship Id="rId47" Type="http://schemas.openxmlformats.org/officeDocument/2006/relationships/slide" Target="slides/slide46.xml" /><Relationship Id="rId68" Type="http://schemas.openxmlformats.org/officeDocument/2006/relationships/slide" Target="slides/slide67.xml" /><Relationship Id="rId89" Type="http://schemas.openxmlformats.org/officeDocument/2006/relationships/slide" Target="slides/slide88.xml" /><Relationship Id="rId112" Type="http://schemas.openxmlformats.org/officeDocument/2006/relationships/slide" Target="slides/slide111.xml" /><Relationship Id="rId133" Type="http://schemas.openxmlformats.org/officeDocument/2006/relationships/slide" Target="slides/slide132.xml" /><Relationship Id="rId154" Type="http://schemas.openxmlformats.org/officeDocument/2006/relationships/slide" Target="slides/slide153.xml" /><Relationship Id="rId175" Type="http://schemas.openxmlformats.org/officeDocument/2006/relationships/slide" Target="slides/slide174.xml" /><Relationship Id="rId340" Type="http://schemas.openxmlformats.org/officeDocument/2006/relationships/slide" Target="slides/slide339.xml" /><Relationship Id="rId361" Type="http://schemas.openxmlformats.org/officeDocument/2006/relationships/slide" Target="slides/slide360.xml" /><Relationship Id="rId196" Type="http://schemas.openxmlformats.org/officeDocument/2006/relationships/slide" Target="slides/slide195.xml" /><Relationship Id="rId200" Type="http://schemas.openxmlformats.org/officeDocument/2006/relationships/slide" Target="slides/slide199.xml" /><Relationship Id="rId382" Type="http://schemas.openxmlformats.org/officeDocument/2006/relationships/slide" Target="slides/slide381.xml" /><Relationship Id="rId16" Type="http://schemas.openxmlformats.org/officeDocument/2006/relationships/slide" Target="slides/slide15.xml" /><Relationship Id="rId221" Type="http://schemas.openxmlformats.org/officeDocument/2006/relationships/slide" Target="slides/slide220.xml" /><Relationship Id="rId242" Type="http://schemas.openxmlformats.org/officeDocument/2006/relationships/slide" Target="slides/slide241.xml" /><Relationship Id="rId263" Type="http://schemas.openxmlformats.org/officeDocument/2006/relationships/slide" Target="slides/slide262.xml" /><Relationship Id="rId284" Type="http://schemas.openxmlformats.org/officeDocument/2006/relationships/slide" Target="slides/slide283.xml" /><Relationship Id="rId319" Type="http://schemas.openxmlformats.org/officeDocument/2006/relationships/slide" Target="slides/slide318.xml" /><Relationship Id="rId37" Type="http://schemas.openxmlformats.org/officeDocument/2006/relationships/slide" Target="slides/slide36.xml" /><Relationship Id="rId58" Type="http://schemas.openxmlformats.org/officeDocument/2006/relationships/slide" Target="slides/slide57.xml" /><Relationship Id="rId79" Type="http://schemas.openxmlformats.org/officeDocument/2006/relationships/slide" Target="slides/slide78.xml" /><Relationship Id="rId102" Type="http://schemas.openxmlformats.org/officeDocument/2006/relationships/slide" Target="slides/slide101.xml" /><Relationship Id="rId123" Type="http://schemas.openxmlformats.org/officeDocument/2006/relationships/slide" Target="slides/slide122.xml" /><Relationship Id="rId144" Type="http://schemas.openxmlformats.org/officeDocument/2006/relationships/slide" Target="slides/slide143.xml" /><Relationship Id="rId330" Type="http://schemas.openxmlformats.org/officeDocument/2006/relationships/slide" Target="slides/slide329.xml" /><Relationship Id="rId90" Type="http://schemas.openxmlformats.org/officeDocument/2006/relationships/slide" Target="slides/slide89.xml" /><Relationship Id="rId165" Type="http://schemas.openxmlformats.org/officeDocument/2006/relationships/slide" Target="slides/slide164.xml" /><Relationship Id="rId186" Type="http://schemas.openxmlformats.org/officeDocument/2006/relationships/slide" Target="slides/slide185.xml" /><Relationship Id="rId351" Type="http://schemas.openxmlformats.org/officeDocument/2006/relationships/slide" Target="slides/slide350.xml" /><Relationship Id="rId372" Type="http://schemas.openxmlformats.org/officeDocument/2006/relationships/slide" Target="slides/slide371.xml" /><Relationship Id="rId393" Type="http://schemas.openxmlformats.org/officeDocument/2006/relationships/slide" Target="slides/slide392.xml" /><Relationship Id="rId407" Type="http://schemas.openxmlformats.org/officeDocument/2006/relationships/theme" Target="theme/theme1.xml" /><Relationship Id="rId211" Type="http://schemas.openxmlformats.org/officeDocument/2006/relationships/slide" Target="slides/slide210.xml" /><Relationship Id="rId232" Type="http://schemas.openxmlformats.org/officeDocument/2006/relationships/slide" Target="slides/slide231.xml" /><Relationship Id="rId253" Type="http://schemas.openxmlformats.org/officeDocument/2006/relationships/slide" Target="slides/slide252.xml" /><Relationship Id="rId274" Type="http://schemas.openxmlformats.org/officeDocument/2006/relationships/slide" Target="slides/slide273.xml" /><Relationship Id="rId295" Type="http://schemas.openxmlformats.org/officeDocument/2006/relationships/slide" Target="slides/slide294.xml" /><Relationship Id="rId309" Type="http://schemas.openxmlformats.org/officeDocument/2006/relationships/slide" Target="slides/slide308.xml" /><Relationship Id="rId27" Type="http://schemas.openxmlformats.org/officeDocument/2006/relationships/slide" Target="slides/slide26.xml" /><Relationship Id="rId48" Type="http://schemas.openxmlformats.org/officeDocument/2006/relationships/slide" Target="slides/slide47.xml" /><Relationship Id="rId69" Type="http://schemas.openxmlformats.org/officeDocument/2006/relationships/slide" Target="slides/slide68.xml" /><Relationship Id="rId113" Type="http://schemas.openxmlformats.org/officeDocument/2006/relationships/slide" Target="slides/slide112.xml" /><Relationship Id="rId134" Type="http://schemas.openxmlformats.org/officeDocument/2006/relationships/slide" Target="slides/slide133.xml" /><Relationship Id="rId320" Type="http://schemas.openxmlformats.org/officeDocument/2006/relationships/slide" Target="slides/slide319.xml" /><Relationship Id="rId80" Type="http://schemas.openxmlformats.org/officeDocument/2006/relationships/slide" Target="slides/slide79.xml" /><Relationship Id="rId155" Type="http://schemas.openxmlformats.org/officeDocument/2006/relationships/slide" Target="slides/slide154.xml" /><Relationship Id="rId176" Type="http://schemas.openxmlformats.org/officeDocument/2006/relationships/slide" Target="slides/slide175.xml" /><Relationship Id="rId197" Type="http://schemas.openxmlformats.org/officeDocument/2006/relationships/slide" Target="slides/slide196.xml" /><Relationship Id="rId341" Type="http://schemas.openxmlformats.org/officeDocument/2006/relationships/slide" Target="slides/slide340.xml" /><Relationship Id="rId362" Type="http://schemas.openxmlformats.org/officeDocument/2006/relationships/slide" Target="slides/slide361.xml" /><Relationship Id="rId383" Type="http://schemas.openxmlformats.org/officeDocument/2006/relationships/slide" Target="slides/slide382.xml" /><Relationship Id="rId201" Type="http://schemas.openxmlformats.org/officeDocument/2006/relationships/slide" Target="slides/slide200.xml" /><Relationship Id="rId222" Type="http://schemas.openxmlformats.org/officeDocument/2006/relationships/slide" Target="slides/slide221.xml" /><Relationship Id="rId243" Type="http://schemas.openxmlformats.org/officeDocument/2006/relationships/slide" Target="slides/slide242.xml" /><Relationship Id="rId264" Type="http://schemas.openxmlformats.org/officeDocument/2006/relationships/slide" Target="slides/slide263.xml" /><Relationship Id="rId285" Type="http://schemas.openxmlformats.org/officeDocument/2006/relationships/slide" Target="slides/slide284.xml" /><Relationship Id="rId17" Type="http://schemas.openxmlformats.org/officeDocument/2006/relationships/slide" Target="slides/slide16.xml" /><Relationship Id="rId38" Type="http://schemas.openxmlformats.org/officeDocument/2006/relationships/slide" Target="slides/slide37.xml" /><Relationship Id="rId59" Type="http://schemas.openxmlformats.org/officeDocument/2006/relationships/slide" Target="slides/slide58.xml" /><Relationship Id="rId103" Type="http://schemas.openxmlformats.org/officeDocument/2006/relationships/slide" Target="slides/slide102.xml" /><Relationship Id="rId124" Type="http://schemas.openxmlformats.org/officeDocument/2006/relationships/slide" Target="slides/slide123.xml" /><Relationship Id="rId310" Type="http://schemas.openxmlformats.org/officeDocument/2006/relationships/slide" Target="slides/slide309.xml" /><Relationship Id="rId70" Type="http://schemas.openxmlformats.org/officeDocument/2006/relationships/slide" Target="slides/slide69.xml" /><Relationship Id="rId91" Type="http://schemas.openxmlformats.org/officeDocument/2006/relationships/slide" Target="slides/slide90.xml" /><Relationship Id="rId145" Type="http://schemas.openxmlformats.org/officeDocument/2006/relationships/slide" Target="slides/slide144.xml" /><Relationship Id="rId166" Type="http://schemas.openxmlformats.org/officeDocument/2006/relationships/slide" Target="slides/slide165.xml" /><Relationship Id="rId187" Type="http://schemas.openxmlformats.org/officeDocument/2006/relationships/slide" Target="slides/slide186.xml" /><Relationship Id="rId331" Type="http://schemas.openxmlformats.org/officeDocument/2006/relationships/slide" Target="slides/slide330.xml" /><Relationship Id="rId352" Type="http://schemas.openxmlformats.org/officeDocument/2006/relationships/slide" Target="slides/slide351.xml" /><Relationship Id="rId373" Type="http://schemas.openxmlformats.org/officeDocument/2006/relationships/slide" Target="slides/slide372.xml" /><Relationship Id="rId394" Type="http://schemas.openxmlformats.org/officeDocument/2006/relationships/slide" Target="slides/slide393.xml" /><Relationship Id="rId408" Type="http://schemas.openxmlformats.org/officeDocument/2006/relationships/tableStyles" Target="tableStyles.xml" /><Relationship Id="rId1" Type="http://schemas.openxmlformats.org/officeDocument/2006/relationships/slideMaster" Target="slideMasters/slideMaster1.xml" /><Relationship Id="rId212" Type="http://schemas.openxmlformats.org/officeDocument/2006/relationships/slide" Target="slides/slide211.xml" /><Relationship Id="rId233" Type="http://schemas.openxmlformats.org/officeDocument/2006/relationships/slide" Target="slides/slide232.xml" /><Relationship Id="rId254" Type="http://schemas.openxmlformats.org/officeDocument/2006/relationships/slide" Target="slides/slide253.xml" /><Relationship Id="rId28" Type="http://schemas.openxmlformats.org/officeDocument/2006/relationships/slide" Target="slides/slide27.xml" /><Relationship Id="rId49" Type="http://schemas.openxmlformats.org/officeDocument/2006/relationships/slide" Target="slides/slide48.xml" /><Relationship Id="rId114" Type="http://schemas.openxmlformats.org/officeDocument/2006/relationships/slide" Target="slides/slide113.xml" /><Relationship Id="rId275" Type="http://schemas.openxmlformats.org/officeDocument/2006/relationships/slide" Target="slides/slide274.xml" /><Relationship Id="rId296" Type="http://schemas.openxmlformats.org/officeDocument/2006/relationships/slide" Target="slides/slide295.xml" /><Relationship Id="rId300" Type="http://schemas.openxmlformats.org/officeDocument/2006/relationships/slide" Target="slides/slide299.xml" /><Relationship Id="rId60" Type="http://schemas.openxmlformats.org/officeDocument/2006/relationships/slide" Target="slides/slide59.xml" /><Relationship Id="rId81" Type="http://schemas.openxmlformats.org/officeDocument/2006/relationships/slide" Target="slides/slide80.xml" /><Relationship Id="rId135" Type="http://schemas.openxmlformats.org/officeDocument/2006/relationships/slide" Target="slides/slide134.xml" /><Relationship Id="rId156" Type="http://schemas.openxmlformats.org/officeDocument/2006/relationships/slide" Target="slides/slide155.xml" /><Relationship Id="rId177" Type="http://schemas.openxmlformats.org/officeDocument/2006/relationships/slide" Target="slides/slide176.xml" /><Relationship Id="rId198" Type="http://schemas.openxmlformats.org/officeDocument/2006/relationships/slide" Target="slides/slide197.xml" /><Relationship Id="rId321" Type="http://schemas.openxmlformats.org/officeDocument/2006/relationships/slide" Target="slides/slide320.xml" /><Relationship Id="rId342" Type="http://schemas.openxmlformats.org/officeDocument/2006/relationships/slide" Target="slides/slide341.xml" /><Relationship Id="rId363" Type="http://schemas.openxmlformats.org/officeDocument/2006/relationships/slide" Target="slides/slide362.xml" /><Relationship Id="rId384" Type="http://schemas.openxmlformats.org/officeDocument/2006/relationships/slide" Target="slides/slide383.xml" /><Relationship Id="rId202" Type="http://schemas.openxmlformats.org/officeDocument/2006/relationships/slide" Target="slides/slide201.xml" /><Relationship Id="rId223" Type="http://schemas.openxmlformats.org/officeDocument/2006/relationships/slide" Target="slides/slide222.xml" /><Relationship Id="rId244" Type="http://schemas.openxmlformats.org/officeDocument/2006/relationships/slide" Target="slides/slide243.xml" /><Relationship Id="rId18" Type="http://schemas.openxmlformats.org/officeDocument/2006/relationships/slide" Target="slides/slide17.xml" /><Relationship Id="rId39" Type="http://schemas.openxmlformats.org/officeDocument/2006/relationships/slide" Target="slides/slide38.xml" /><Relationship Id="rId265" Type="http://schemas.openxmlformats.org/officeDocument/2006/relationships/slide" Target="slides/slide264.xml" /><Relationship Id="rId286" Type="http://schemas.openxmlformats.org/officeDocument/2006/relationships/slide" Target="slides/slide285.xml" /><Relationship Id="rId50" Type="http://schemas.openxmlformats.org/officeDocument/2006/relationships/slide" Target="slides/slide49.xml" /><Relationship Id="rId104" Type="http://schemas.openxmlformats.org/officeDocument/2006/relationships/slide" Target="slides/slide103.xml" /><Relationship Id="rId125" Type="http://schemas.openxmlformats.org/officeDocument/2006/relationships/slide" Target="slides/slide124.xml" /><Relationship Id="rId146" Type="http://schemas.openxmlformats.org/officeDocument/2006/relationships/slide" Target="slides/slide145.xml" /><Relationship Id="rId167" Type="http://schemas.openxmlformats.org/officeDocument/2006/relationships/slide" Target="slides/slide166.xml" /><Relationship Id="rId188" Type="http://schemas.openxmlformats.org/officeDocument/2006/relationships/slide" Target="slides/slide187.xml" /><Relationship Id="rId311" Type="http://schemas.openxmlformats.org/officeDocument/2006/relationships/slide" Target="slides/slide310.xml" /><Relationship Id="rId332" Type="http://schemas.openxmlformats.org/officeDocument/2006/relationships/slide" Target="slides/slide331.xml" /><Relationship Id="rId353" Type="http://schemas.openxmlformats.org/officeDocument/2006/relationships/slide" Target="slides/slide352.xml" /><Relationship Id="rId374" Type="http://schemas.openxmlformats.org/officeDocument/2006/relationships/slide" Target="slides/slide373.xml" /><Relationship Id="rId395" Type="http://schemas.openxmlformats.org/officeDocument/2006/relationships/slide" Target="slides/slide394.xml" /><Relationship Id="rId71" Type="http://schemas.openxmlformats.org/officeDocument/2006/relationships/slide" Target="slides/slide70.xml" /><Relationship Id="rId92" Type="http://schemas.openxmlformats.org/officeDocument/2006/relationships/slide" Target="slides/slide91.xml" /><Relationship Id="rId213" Type="http://schemas.openxmlformats.org/officeDocument/2006/relationships/slide" Target="slides/slide212.xml" /><Relationship Id="rId234" Type="http://schemas.openxmlformats.org/officeDocument/2006/relationships/slide" Target="slides/slide233.xml" /><Relationship Id="rId2" Type="http://schemas.openxmlformats.org/officeDocument/2006/relationships/slide" Target="slides/slide1.xml" /><Relationship Id="rId29" Type="http://schemas.openxmlformats.org/officeDocument/2006/relationships/slide" Target="slides/slide28.xml" /><Relationship Id="rId255" Type="http://schemas.openxmlformats.org/officeDocument/2006/relationships/slide" Target="slides/slide254.xml" /><Relationship Id="rId276" Type="http://schemas.openxmlformats.org/officeDocument/2006/relationships/slide" Target="slides/slide275.xml" /><Relationship Id="rId297" Type="http://schemas.openxmlformats.org/officeDocument/2006/relationships/slide" Target="slides/slide296.xml" /><Relationship Id="rId40" Type="http://schemas.openxmlformats.org/officeDocument/2006/relationships/slide" Target="slides/slide39.xml" /><Relationship Id="rId115" Type="http://schemas.openxmlformats.org/officeDocument/2006/relationships/slide" Target="slides/slide114.xml" /><Relationship Id="rId136" Type="http://schemas.openxmlformats.org/officeDocument/2006/relationships/slide" Target="slides/slide135.xml" /><Relationship Id="rId157" Type="http://schemas.openxmlformats.org/officeDocument/2006/relationships/slide" Target="slides/slide156.xml" /><Relationship Id="rId178" Type="http://schemas.openxmlformats.org/officeDocument/2006/relationships/slide" Target="slides/slide177.xml" /><Relationship Id="rId301" Type="http://schemas.openxmlformats.org/officeDocument/2006/relationships/slide" Target="slides/slide300.xml" /><Relationship Id="rId322" Type="http://schemas.openxmlformats.org/officeDocument/2006/relationships/slide" Target="slides/slide321.xml" /><Relationship Id="rId343" Type="http://schemas.openxmlformats.org/officeDocument/2006/relationships/slide" Target="slides/slide342.xml" /><Relationship Id="rId364" Type="http://schemas.openxmlformats.org/officeDocument/2006/relationships/slide" Target="slides/slide363.xml" /><Relationship Id="rId61" Type="http://schemas.openxmlformats.org/officeDocument/2006/relationships/slide" Target="slides/slide60.xml" /><Relationship Id="rId82" Type="http://schemas.openxmlformats.org/officeDocument/2006/relationships/slide" Target="slides/slide81.xml" /><Relationship Id="rId199" Type="http://schemas.openxmlformats.org/officeDocument/2006/relationships/slide" Target="slides/slide198.xml" /><Relationship Id="rId203" Type="http://schemas.openxmlformats.org/officeDocument/2006/relationships/slide" Target="slides/slide202.xml" /><Relationship Id="rId385" Type="http://schemas.openxmlformats.org/officeDocument/2006/relationships/slide" Target="slides/slide384.xml" /><Relationship Id="rId19" Type="http://schemas.openxmlformats.org/officeDocument/2006/relationships/slide" Target="slides/slide18.xml" /><Relationship Id="rId224" Type="http://schemas.openxmlformats.org/officeDocument/2006/relationships/slide" Target="slides/slide223.xml" /><Relationship Id="rId245" Type="http://schemas.openxmlformats.org/officeDocument/2006/relationships/slide" Target="slides/slide244.xml" /><Relationship Id="rId266" Type="http://schemas.openxmlformats.org/officeDocument/2006/relationships/slide" Target="slides/slide265.xml" /><Relationship Id="rId287" Type="http://schemas.openxmlformats.org/officeDocument/2006/relationships/slide" Target="slides/slide286.xml" /><Relationship Id="rId30" Type="http://schemas.openxmlformats.org/officeDocument/2006/relationships/slide" Target="slides/slide29.xml" /><Relationship Id="rId105" Type="http://schemas.openxmlformats.org/officeDocument/2006/relationships/slide" Target="slides/slide104.xml" /><Relationship Id="rId126" Type="http://schemas.openxmlformats.org/officeDocument/2006/relationships/slide" Target="slides/slide125.xml" /><Relationship Id="rId147" Type="http://schemas.openxmlformats.org/officeDocument/2006/relationships/slide" Target="slides/slide146.xml" /><Relationship Id="rId168" Type="http://schemas.openxmlformats.org/officeDocument/2006/relationships/slide" Target="slides/slide167.xml" /><Relationship Id="rId312" Type="http://schemas.openxmlformats.org/officeDocument/2006/relationships/slide" Target="slides/slide311.xml" /><Relationship Id="rId333" Type="http://schemas.openxmlformats.org/officeDocument/2006/relationships/slide" Target="slides/slide332.xml" /><Relationship Id="rId354" Type="http://schemas.openxmlformats.org/officeDocument/2006/relationships/slide" Target="slides/slide353.xml" /><Relationship Id="rId51" Type="http://schemas.openxmlformats.org/officeDocument/2006/relationships/slide" Target="slides/slide50.xml" /><Relationship Id="rId72" Type="http://schemas.openxmlformats.org/officeDocument/2006/relationships/slide" Target="slides/slide71.xml" /><Relationship Id="rId93" Type="http://schemas.openxmlformats.org/officeDocument/2006/relationships/slide" Target="slides/slide92.xml" /><Relationship Id="rId189" Type="http://schemas.openxmlformats.org/officeDocument/2006/relationships/slide" Target="slides/slide188.xml" /><Relationship Id="rId375" Type="http://schemas.openxmlformats.org/officeDocument/2006/relationships/slide" Target="slides/slide374.xml" /><Relationship Id="rId396" Type="http://schemas.openxmlformats.org/officeDocument/2006/relationships/slide" Target="slides/slide395.xml" /><Relationship Id="rId3" Type="http://schemas.openxmlformats.org/officeDocument/2006/relationships/slide" Target="slides/slide2.xml" /><Relationship Id="rId214" Type="http://schemas.openxmlformats.org/officeDocument/2006/relationships/slide" Target="slides/slide213.xml" /><Relationship Id="rId235" Type="http://schemas.openxmlformats.org/officeDocument/2006/relationships/slide" Target="slides/slide234.xml" /><Relationship Id="rId256" Type="http://schemas.openxmlformats.org/officeDocument/2006/relationships/slide" Target="slides/slide255.xml" /><Relationship Id="rId277" Type="http://schemas.openxmlformats.org/officeDocument/2006/relationships/slide" Target="slides/slide276.xml" /><Relationship Id="rId298" Type="http://schemas.openxmlformats.org/officeDocument/2006/relationships/slide" Target="slides/slide297.xml" /><Relationship Id="rId400" Type="http://schemas.openxmlformats.org/officeDocument/2006/relationships/slide" Target="slides/slide399.xml" /><Relationship Id="rId116" Type="http://schemas.openxmlformats.org/officeDocument/2006/relationships/slide" Target="slides/slide115.xml" /><Relationship Id="rId137" Type="http://schemas.openxmlformats.org/officeDocument/2006/relationships/slide" Target="slides/slide136.xml" /><Relationship Id="rId158" Type="http://schemas.openxmlformats.org/officeDocument/2006/relationships/slide" Target="slides/slide157.xml" /><Relationship Id="rId302" Type="http://schemas.openxmlformats.org/officeDocument/2006/relationships/slide" Target="slides/slide301.xml" /><Relationship Id="rId323" Type="http://schemas.openxmlformats.org/officeDocument/2006/relationships/slide" Target="slides/slide322.xml" /><Relationship Id="rId344" Type="http://schemas.openxmlformats.org/officeDocument/2006/relationships/slide" Target="slides/slide343.xml" /><Relationship Id="rId20" Type="http://schemas.openxmlformats.org/officeDocument/2006/relationships/slide" Target="slides/slide19.xml" /><Relationship Id="rId41" Type="http://schemas.openxmlformats.org/officeDocument/2006/relationships/slide" Target="slides/slide40.xml" /><Relationship Id="rId62" Type="http://schemas.openxmlformats.org/officeDocument/2006/relationships/slide" Target="slides/slide61.xml" /><Relationship Id="rId83" Type="http://schemas.openxmlformats.org/officeDocument/2006/relationships/slide" Target="slides/slide82.xml" /><Relationship Id="rId179" Type="http://schemas.openxmlformats.org/officeDocument/2006/relationships/slide" Target="slides/slide178.xml" /><Relationship Id="rId365" Type="http://schemas.openxmlformats.org/officeDocument/2006/relationships/slide" Target="slides/slide364.xml" /><Relationship Id="rId386" Type="http://schemas.openxmlformats.org/officeDocument/2006/relationships/slide" Target="slides/slide385.xml" /><Relationship Id="rId190" Type="http://schemas.openxmlformats.org/officeDocument/2006/relationships/slide" Target="slides/slide189.xml" /><Relationship Id="rId204" Type="http://schemas.openxmlformats.org/officeDocument/2006/relationships/slide" Target="slides/slide203.xml" /><Relationship Id="rId225" Type="http://schemas.openxmlformats.org/officeDocument/2006/relationships/slide" Target="slides/slide224.xml" /><Relationship Id="rId246" Type="http://schemas.openxmlformats.org/officeDocument/2006/relationships/slide" Target="slides/slide245.xml" /><Relationship Id="rId267" Type="http://schemas.openxmlformats.org/officeDocument/2006/relationships/slide" Target="slides/slide266.xml" /><Relationship Id="rId288" Type="http://schemas.openxmlformats.org/officeDocument/2006/relationships/slide" Target="slides/slide287.xml" /><Relationship Id="rId106" Type="http://schemas.openxmlformats.org/officeDocument/2006/relationships/slide" Target="slides/slide105.xml" /><Relationship Id="rId127" Type="http://schemas.openxmlformats.org/officeDocument/2006/relationships/slide" Target="slides/slide126.xml" /><Relationship Id="rId313" Type="http://schemas.openxmlformats.org/officeDocument/2006/relationships/slide" Target="slides/slide312.xml" /><Relationship Id="rId10" Type="http://schemas.openxmlformats.org/officeDocument/2006/relationships/slide" Target="slides/slide9.xml" /><Relationship Id="rId31" Type="http://schemas.openxmlformats.org/officeDocument/2006/relationships/slide" Target="slides/slide30.xml" /><Relationship Id="rId52" Type="http://schemas.openxmlformats.org/officeDocument/2006/relationships/slide" Target="slides/slide51.xml" /><Relationship Id="rId73" Type="http://schemas.openxmlformats.org/officeDocument/2006/relationships/slide" Target="slides/slide72.xml" /><Relationship Id="rId94" Type="http://schemas.openxmlformats.org/officeDocument/2006/relationships/slide" Target="slides/slide93.xml" /><Relationship Id="rId148" Type="http://schemas.openxmlformats.org/officeDocument/2006/relationships/slide" Target="slides/slide147.xml" /><Relationship Id="rId169" Type="http://schemas.openxmlformats.org/officeDocument/2006/relationships/slide" Target="slides/slide168.xml" /><Relationship Id="rId334" Type="http://schemas.openxmlformats.org/officeDocument/2006/relationships/slide" Target="slides/slide333.xml" /><Relationship Id="rId355" Type="http://schemas.openxmlformats.org/officeDocument/2006/relationships/slide" Target="slides/slide354.xml" /><Relationship Id="rId376" Type="http://schemas.openxmlformats.org/officeDocument/2006/relationships/slide" Target="slides/slide375.xml" /><Relationship Id="rId397" Type="http://schemas.openxmlformats.org/officeDocument/2006/relationships/slide" Target="slides/slide396.xml" /><Relationship Id="rId4" Type="http://schemas.openxmlformats.org/officeDocument/2006/relationships/slide" Target="slides/slide3.xml" /><Relationship Id="rId180" Type="http://schemas.openxmlformats.org/officeDocument/2006/relationships/slide" Target="slides/slide179.xml" /><Relationship Id="rId215" Type="http://schemas.openxmlformats.org/officeDocument/2006/relationships/slide" Target="slides/slide214.xml" /><Relationship Id="rId236" Type="http://schemas.openxmlformats.org/officeDocument/2006/relationships/slide" Target="slides/slide235.xml" /><Relationship Id="rId257" Type="http://schemas.openxmlformats.org/officeDocument/2006/relationships/slide" Target="slides/slide256.xml" /><Relationship Id="rId278" Type="http://schemas.openxmlformats.org/officeDocument/2006/relationships/slide" Target="slides/slide277.xml" /><Relationship Id="rId401" Type="http://schemas.openxmlformats.org/officeDocument/2006/relationships/slide" Target="slides/slide400.xml" /><Relationship Id="rId303" Type="http://schemas.openxmlformats.org/officeDocument/2006/relationships/slide" Target="slides/slide302.xml" /><Relationship Id="rId42" Type="http://schemas.openxmlformats.org/officeDocument/2006/relationships/slide" Target="slides/slide41.xml" /><Relationship Id="rId84" Type="http://schemas.openxmlformats.org/officeDocument/2006/relationships/slide" Target="slides/slide83.xml" /><Relationship Id="rId138" Type="http://schemas.openxmlformats.org/officeDocument/2006/relationships/slide" Target="slides/slide137.xml" /><Relationship Id="rId345" Type="http://schemas.openxmlformats.org/officeDocument/2006/relationships/slide" Target="slides/slide344.xml" /><Relationship Id="rId387" Type="http://schemas.openxmlformats.org/officeDocument/2006/relationships/slide" Target="slides/slide386.xml" /><Relationship Id="rId191" Type="http://schemas.openxmlformats.org/officeDocument/2006/relationships/slide" Target="slides/slide190.xml" /><Relationship Id="rId205" Type="http://schemas.openxmlformats.org/officeDocument/2006/relationships/slide" Target="slides/slide204.xml" /><Relationship Id="rId247" Type="http://schemas.openxmlformats.org/officeDocument/2006/relationships/slide" Target="slides/slide246.xml" /><Relationship Id="rId107" Type="http://schemas.openxmlformats.org/officeDocument/2006/relationships/slide" Target="slides/slide106.xml" /><Relationship Id="rId289" Type="http://schemas.openxmlformats.org/officeDocument/2006/relationships/slide" Target="slides/slide288.xml" /></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emf" /><Relationship Id="rId1" Type="http://schemas.openxmlformats.org/officeDocument/2006/relationships/image" Target="../media/image37.emf" /></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6.emf" /><Relationship Id="rId1" Type="http://schemas.openxmlformats.org/officeDocument/2006/relationships/image" Target="../media/image95.emf"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A12E41-41C7-4EFD-8A9C-4B64CDB34D2A}" type="datetimeFigureOut">
              <a:rPr lang="en-US" smtClean="0"/>
              <a:t>2/18/2019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D8F2243-93BE-4FA3-B79A-25C5F7ABC2DD}"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 /><Relationship Id="rId1" Type="http://schemas.openxmlformats.org/officeDocument/2006/relationships/notesMaster" Target="../notesMasters/notesMaster1.xml" /></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 /><Relationship Id="rId1" Type="http://schemas.openxmlformats.org/officeDocument/2006/relationships/notesMaster" Target="../notesMasters/notesMaster1.xml" /></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 /><Relationship Id="rId1" Type="http://schemas.openxmlformats.org/officeDocument/2006/relationships/notesMaster" Target="../notesMasters/notesMaster1.xml" /></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 /><Relationship Id="rId1" Type="http://schemas.openxmlformats.org/officeDocument/2006/relationships/notesMaster" Target="../notesMasters/notesMaster1.xml" /></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 /><Relationship Id="rId1" Type="http://schemas.openxmlformats.org/officeDocument/2006/relationships/notesMaster" Target="../notesMasters/notesMaster1.xml" /></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 /><Relationship Id="rId1" Type="http://schemas.openxmlformats.org/officeDocument/2006/relationships/notesMaster" Target="../notesMasters/notesMaster1.xml" /></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 /><Relationship Id="rId1" Type="http://schemas.openxmlformats.org/officeDocument/2006/relationships/notesMaster" Target="../notesMasters/notesMaster1.xml" /></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7.xml" /><Relationship Id="rId1" Type="http://schemas.openxmlformats.org/officeDocument/2006/relationships/notesMaster" Target="../notesMasters/notesMaster1.xml" /></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8.xml" /><Relationship Id="rId1" Type="http://schemas.openxmlformats.org/officeDocument/2006/relationships/notesMaster" Target="../notesMasters/notesMaster1.xml" /></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0.xml" /><Relationship Id="rId1" Type="http://schemas.openxmlformats.org/officeDocument/2006/relationships/notesMaster" Target="../notesMasters/notesMaster1.xml" /></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 /><Relationship Id="rId1" Type="http://schemas.openxmlformats.org/officeDocument/2006/relationships/notesMaster" Target="../notesMasters/notesMaster1.xml" /></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2.xml" /><Relationship Id="rId1" Type="http://schemas.openxmlformats.org/officeDocument/2006/relationships/notesMaster" Target="../notesMasters/notesMaster1.xml" /></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3.xml" /><Relationship Id="rId1" Type="http://schemas.openxmlformats.org/officeDocument/2006/relationships/notesMaster" Target="../notesMasters/notesMaster1.xml" /></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 /><Relationship Id="rId1" Type="http://schemas.openxmlformats.org/officeDocument/2006/relationships/notesMaster" Target="../notesMasters/notesMaster1.xml" /></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 /><Relationship Id="rId1" Type="http://schemas.openxmlformats.org/officeDocument/2006/relationships/notesMaster" Target="../notesMasters/notesMaster1.xml" /></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 /><Relationship Id="rId1" Type="http://schemas.openxmlformats.org/officeDocument/2006/relationships/notesMaster" Target="../notesMasters/notesMaster1.xml" /></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 /><Relationship Id="rId1" Type="http://schemas.openxmlformats.org/officeDocument/2006/relationships/notesMaster" Target="../notesMasters/notesMaster1.xml" /></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 /><Relationship Id="rId1" Type="http://schemas.openxmlformats.org/officeDocument/2006/relationships/notesMaster" Target="../notesMasters/notesMaster1.xml" /></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 /><Relationship Id="rId1" Type="http://schemas.openxmlformats.org/officeDocument/2006/relationships/notesMaster" Target="../notesMasters/notesMaster1.xml" /></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 /><Relationship Id="rId1" Type="http://schemas.openxmlformats.org/officeDocument/2006/relationships/notesMaster" Target="../notesMasters/notesMaster1.xml" /></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 /><Relationship Id="rId1" Type="http://schemas.openxmlformats.org/officeDocument/2006/relationships/notesMaster" Target="../notesMasters/notesMaster1.xml" /></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 /><Relationship Id="rId1" Type="http://schemas.openxmlformats.org/officeDocument/2006/relationships/notesMaster" Target="../notesMasters/notesMaster1.xml" /></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 /><Relationship Id="rId1" Type="http://schemas.openxmlformats.org/officeDocument/2006/relationships/notesMaster" Target="../notesMasters/notesMaster1.xml" /></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 /><Relationship Id="rId1" Type="http://schemas.openxmlformats.org/officeDocument/2006/relationships/notesMaster" Target="../notesMasters/notesMaster1.xml" /></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 /><Relationship Id="rId1" Type="http://schemas.openxmlformats.org/officeDocument/2006/relationships/notesMaster" Target="../notesMasters/notesMaster1.xml" /></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 /><Relationship Id="rId1" Type="http://schemas.openxmlformats.org/officeDocument/2006/relationships/notesMaster" Target="../notesMasters/notesMaster1.xml" /></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 /><Relationship Id="rId1" Type="http://schemas.openxmlformats.org/officeDocument/2006/relationships/notesMaster" Target="../notesMasters/notesMaster1.xml" /></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 /><Relationship Id="rId1" Type="http://schemas.openxmlformats.org/officeDocument/2006/relationships/notesMaster" Target="../notesMasters/notesMaster1.xml" /></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 /><Relationship Id="rId1" Type="http://schemas.openxmlformats.org/officeDocument/2006/relationships/notesMaster" Target="../notesMasters/notesMaster1.xml" /></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 /><Relationship Id="rId1" Type="http://schemas.openxmlformats.org/officeDocument/2006/relationships/notesMaster" Target="../notesMasters/notesMaster1.xml" /></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 /><Relationship Id="rId1" Type="http://schemas.openxmlformats.org/officeDocument/2006/relationships/notesMaster" Target="../notesMasters/notesMaster1.xml" /></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 /><Relationship Id="rId1" Type="http://schemas.openxmlformats.org/officeDocument/2006/relationships/notesMaster" Target="../notesMasters/notesMaster1.xml" /></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 /><Relationship Id="rId1" Type="http://schemas.openxmlformats.org/officeDocument/2006/relationships/notesMaster" Target="../notesMasters/notesMaster1.xml" /></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 /><Relationship Id="rId1" Type="http://schemas.openxmlformats.org/officeDocument/2006/relationships/notesMaster" Target="../notesMasters/notesMaster1.xml" /></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 /><Relationship Id="rId1" Type="http://schemas.openxmlformats.org/officeDocument/2006/relationships/notesMaster" Target="../notesMasters/notesMaster1.xml" /></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 /><Relationship Id="rId1" Type="http://schemas.openxmlformats.org/officeDocument/2006/relationships/notesMaster" Target="../notesMasters/notesMaster1.xml" /></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 /><Relationship Id="rId1" Type="http://schemas.openxmlformats.org/officeDocument/2006/relationships/notesMaster" Target="../notesMasters/notesMaster1.xml" /></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 /><Relationship Id="rId1" Type="http://schemas.openxmlformats.org/officeDocument/2006/relationships/notesMaster" Target="../notesMasters/notesMaster1.xml" /></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 /><Relationship Id="rId1" Type="http://schemas.openxmlformats.org/officeDocument/2006/relationships/notesMaster" Target="../notesMasters/notesMaster1.xml" /></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 /><Relationship Id="rId1" Type="http://schemas.openxmlformats.org/officeDocument/2006/relationships/notesMaster" Target="../notesMasters/notesMaster1.xml" /></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 /><Relationship Id="rId1" Type="http://schemas.openxmlformats.org/officeDocument/2006/relationships/notesMaster" Target="../notesMasters/notesMaster1.xml" /></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 /><Relationship Id="rId1" Type="http://schemas.openxmlformats.org/officeDocument/2006/relationships/notesMaster" Target="../notesMasters/notesMaster1.xml" /></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 /><Relationship Id="rId1" Type="http://schemas.openxmlformats.org/officeDocument/2006/relationships/notesMaster" Target="../notesMasters/notesMaster1.xml" /></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 /><Relationship Id="rId1" Type="http://schemas.openxmlformats.org/officeDocument/2006/relationships/notesMaster" Target="../notesMasters/notesMaster1.xml" /></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 /><Relationship Id="rId1" Type="http://schemas.openxmlformats.org/officeDocument/2006/relationships/notesMaster" Target="../notesMasters/notesMaster1.xml" /></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 /><Relationship Id="rId1" Type="http://schemas.openxmlformats.org/officeDocument/2006/relationships/notesMaster" Target="../notesMasters/notesMaster1.xml" /></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 /><Relationship Id="rId1" Type="http://schemas.openxmlformats.org/officeDocument/2006/relationships/notesMaster" Target="../notesMasters/notesMaster1.xml" /></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 /><Relationship Id="rId1" Type="http://schemas.openxmlformats.org/officeDocument/2006/relationships/notesMaster" Target="../notesMasters/notesMaster1.xml" /></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 /><Relationship Id="rId1" Type="http://schemas.openxmlformats.org/officeDocument/2006/relationships/notesMaster" Target="../notesMasters/notesMaster1.xml" /></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 /><Relationship Id="rId1" Type="http://schemas.openxmlformats.org/officeDocument/2006/relationships/notesMaster" Target="../notesMasters/notesMaster1.xml" /></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9.xml" /><Relationship Id="rId1" Type="http://schemas.openxmlformats.org/officeDocument/2006/relationships/notesMaster" Target="../notesMasters/notesMaster1.xml" /></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0.xml" /><Relationship Id="rId1" Type="http://schemas.openxmlformats.org/officeDocument/2006/relationships/notesMaster" Target="../notesMasters/notesMaster1.xml" /></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1.xml" /><Relationship Id="rId1" Type="http://schemas.openxmlformats.org/officeDocument/2006/relationships/notesMaster" Target="../notesMasters/notesMaster1.xml" /></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2.xml" /><Relationship Id="rId1" Type="http://schemas.openxmlformats.org/officeDocument/2006/relationships/notesMaster" Target="../notesMasters/notesMaster1.xml" /></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3.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6.xml" /><Relationship Id="rId1" Type="http://schemas.openxmlformats.org/officeDocument/2006/relationships/notesMaster" Target="../notesMasters/notesMaster1.xml" /></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7.xml" /><Relationship Id="rId1" Type="http://schemas.openxmlformats.org/officeDocument/2006/relationships/notesMaster" Target="../notesMasters/notesMaster1.xml" /></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8.xml" /><Relationship Id="rId1" Type="http://schemas.openxmlformats.org/officeDocument/2006/relationships/notesMaster" Target="../notesMasters/notesMaster1.xml" /></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9.xml" /><Relationship Id="rId1" Type="http://schemas.openxmlformats.org/officeDocument/2006/relationships/notesMaster" Target="../notesMasters/notesMaster1.xml" /></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0.xml" /><Relationship Id="rId1" Type="http://schemas.openxmlformats.org/officeDocument/2006/relationships/notesMaster" Target="../notesMasters/notesMaster1.xml" /></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1.xml" /><Relationship Id="rId1" Type="http://schemas.openxmlformats.org/officeDocument/2006/relationships/notesMaster" Target="../notesMasters/notesMaster1.xml" /></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2.xml" /><Relationship Id="rId1" Type="http://schemas.openxmlformats.org/officeDocument/2006/relationships/notesMaster" Target="../notesMasters/notesMaster1.xml" /></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3.xml" /><Relationship Id="rId1" Type="http://schemas.openxmlformats.org/officeDocument/2006/relationships/notesMaster" Target="../notesMasters/notesMaster1.xml" /></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4.xml" /><Relationship Id="rId1" Type="http://schemas.openxmlformats.org/officeDocument/2006/relationships/notesMaster" Target="../notesMasters/notesMaster1.xml" /></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8.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9.xml" /><Relationship Id="rId1" Type="http://schemas.openxmlformats.org/officeDocument/2006/relationships/notesMaster" Target="../notesMasters/notesMaster1.xml" /></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0.xml" /><Relationship Id="rId1" Type="http://schemas.openxmlformats.org/officeDocument/2006/relationships/notesMaster" Target="../notesMasters/notesMaster1.xml" /></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1.xml" /><Relationship Id="rId1" Type="http://schemas.openxmlformats.org/officeDocument/2006/relationships/notesMaster" Target="../notesMasters/notesMaster1.xml" /></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2.xml" /><Relationship Id="rId1" Type="http://schemas.openxmlformats.org/officeDocument/2006/relationships/notesMaster" Target="../notesMasters/notesMaster1.xml" /></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3.xml" /><Relationship Id="rId1" Type="http://schemas.openxmlformats.org/officeDocument/2006/relationships/notesMaster" Target="../notesMasters/notesMaster1.xml" /></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5.xml" /><Relationship Id="rId1" Type="http://schemas.openxmlformats.org/officeDocument/2006/relationships/notesMaster" Target="../notesMasters/notesMaster1.xml" /></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6.xml" /><Relationship Id="rId1" Type="http://schemas.openxmlformats.org/officeDocument/2006/relationships/notesMaster" Target="../notesMasters/notesMaster1.xml" /></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7.xml" /><Relationship Id="rId1" Type="http://schemas.openxmlformats.org/officeDocument/2006/relationships/notesMaster" Target="../notesMasters/notesMaster1.xml" /></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8.xml" /><Relationship Id="rId1" Type="http://schemas.openxmlformats.org/officeDocument/2006/relationships/notesMaster" Target="../notesMasters/notesMaster1.xml" /></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9.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0.xml" /><Relationship Id="rId1" Type="http://schemas.openxmlformats.org/officeDocument/2006/relationships/notesMaster" Target="../notesMasters/notesMaster1.xml" /></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01.xml" /><Relationship Id="rId1" Type="http://schemas.openxmlformats.org/officeDocument/2006/relationships/notesMaster" Target="../notesMasters/notesMaster1.xml" /></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2.xml" /><Relationship Id="rId1" Type="http://schemas.openxmlformats.org/officeDocument/2006/relationships/notesMaster" Target="../notesMasters/notesMaster1.xml" /></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3.xml" /><Relationship Id="rId1" Type="http://schemas.openxmlformats.org/officeDocument/2006/relationships/notesMaster" Target="../notesMasters/notesMaster1.xml" /></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4.xml" /><Relationship Id="rId1" Type="http://schemas.openxmlformats.org/officeDocument/2006/relationships/notesMaster" Target="../notesMasters/notesMaster1.xml" /></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5.xml" /><Relationship Id="rId1" Type="http://schemas.openxmlformats.org/officeDocument/2006/relationships/notesMaster" Target="../notesMasters/notesMaster1.xml" /></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7.xml" /><Relationship Id="rId1" Type="http://schemas.openxmlformats.org/officeDocument/2006/relationships/notesMaster" Target="../notesMasters/notesMaster1.xml" /></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8.xml" /><Relationship Id="rId1" Type="http://schemas.openxmlformats.org/officeDocument/2006/relationships/notesMaster" Target="../notesMasters/notesMaster1.xml" /></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9.xml" /><Relationship Id="rId1" Type="http://schemas.openxmlformats.org/officeDocument/2006/relationships/notesMaster" Target="../notesMasters/notesMaster1.xml" /></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10.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11.xml" /><Relationship Id="rId1" Type="http://schemas.openxmlformats.org/officeDocument/2006/relationships/notesMaster" Target="../notesMasters/notesMaster1.xml" /></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12.xml" /><Relationship Id="rId1" Type="http://schemas.openxmlformats.org/officeDocument/2006/relationships/notesMaster" Target="../notesMasters/notesMaster1.xml" /></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3.xml" /><Relationship Id="rId1" Type="http://schemas.openxmlformats.org/officeDocument/2006/relationships/notesMaster" Target="../notesMasters/notesMaster1.xml" /></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4.xml" /><Relationship Id="rId1" Type="http://schemas.openxmlformats.org/officeDocument/2006/relationships/notesMaster" Target="../notesMasters/notesMaster1.xml" /></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5.xml" /><Relationship Id="rId1" Type="http://schemas.openxmlformats.org/officeDocument/2006/relationships/notesMaster" Target="../notesMasters/notesMaster1.xml" /></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6.xml" /><Relationship Id="rId1" Type="http://schemas.openxmlformats.org/officeDocument/2006/relationships/notesMaster" Target="../notesMasters/notesMaster1.xml" /></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7.xml" /><Relationship Id="rId1" Type="http://schemas.openxmlformats.org/officeDocument/2006/relationships/notesMaster" Target="../notesMasters/notesMaster1.xml" /></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8.xml" /><Relationship Id="rId1" Type="http://schemas.openxmlformats.org/officeDocument/2006/relationships/notesMaster" Target="../notesMasters/notesMaster1.xml" /></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9.xml" /><Relationship Id="rId1" Type="http://schemas.openxmlformats.org/officeDocument/2006/relationships/notesMaster" Target="../notesMasters/notesMaster1.xml" /></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20.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21.xml" /><Relationship Id="rId1" Type="http://schemas.openxmlformats.org/officeDocument/2006/relationships/notesMaster" Target="../notesMasters/notesMaster1.xml" /></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23.xml" /><Relationship Id="rId1" Type="http://schemas.openxmlformats.org/officeDocument/2006/relationships/notesMaster" Target="../notesMasters/notesMaster1.xml" /></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4.xml" /><Relationship Id="rId1" Type="http://schemas.openxmlformats.org/officeDocument/2006/relationships/notesMaster" Target="../notesMasters/notesMaster1.xml" /></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5.xml" /><Relationship Id="rId1" Type="http://schemas.openxmlformats.org/officeDocument/2006/relationships/notesMaster" Target="../notesMasters/notesMaster1.xml" /></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6.xml" /><Relationship Id="rId1" Type="http://schemas.openxmlformats.org/officeDocument/2006/relationships/notesMaster" Target="../notesMasters/notesMaster1.xml" /></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7.xml" /><Relationship Id="rId1" Type="http://schemas.openxmlformats.org/officeDocument/2006/relationships/notesMaster" Target="../notesMasters/notesMaster1.xml" /></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8.xml" /><Relationship Id="rId1" Type="http://schemas.openxmlformats.org/officeDocument/2006/relationships/notesMaster" Target="../notesMasters/notesMaster1.xml" /></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9.xml" /><Relationship Id="rId1" Type="http://schemas.openxmlformats.org/officeDocument/2006/relationships/notesMaster" Target="../notesMasters/notesMaster1.xml" /></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30.xml" /><Relationship Id="rId1" Type="http://schemas.openxmlformats.org/officeDocument/2006/relationships/notesMaster" Target="../notesMasters/notesMaster1.xml" /></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31.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32.xml" /><Relationship Id="rId1" Type="http://schemas.openxmlformats.org/officeDocument/2006/relationships/notesMaster" Target="../notesMasters/notesMaster1.xml" /></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33.xml" /><Relationship Id="rId1" Type="http://schemas.openxmlformats.org/officeDocument/2006/relationships/notesMaster" Target="../notesMasters/notesMaster1.xml" /></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4.xml" /><Relationship Id="rId1" Type="http://schemas.openxmlformats.org/officeDocument/2006/relationships/notesMaster" Target="../notesMasters/notesMaster1.xml" /></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5.xml" /><Relationship Id="rId1" Type="http://schemas.openxmlformats.org/officeDocument/2006/relationships/notesMaster" Target="../notesMasters/notesMaster1.xml" /></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6.xml" /><Relationship Id="rId1" Type="http://schemas.openxmlformats.org/officeDocument/2006/relationships/notesMaster" Target="../notesMasters/notesMaster1.xml" /></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8.xml" /><Relationship Id="rId1" Type="http://schemas.openxmlformats.org/officeDocument/2006/relationships/notesMaster" Target="../notesMasters/notesMaster1.xml" /></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9.xml" /><Relationship Id="rId1" Type="http://schemas.openxmlformats.org/officeDocument/2006/relationships/notesMaster" Target="../notesMasters/notesMaster1.xml" /></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40.xml" /><Relationship Id="rId1" Type="http://schemas.openxmlformats.org/officeDocument/2006/relationships/notesMaster" Target="../notesMasters/notesMaster1.xml" /></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41.xml" /><Relationship Id="rId1" Type="http://schemas.openxmlformats.org/officeDocument/2006/relationships/notesMaster" Target="../notesMasters/notesMaster1.xml" /></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43.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44.xml" /><Relationship Id="rId1" Type="http://schemas.openxmlformats.org/officeDocument/2006/relationships/notesMaster" Target="../notesMasters/notesMaster1.xml" /></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45.xml" /><Relationship Id="rId1" Type="http://schemas.openxmlformats.org/officeDocument/2006/relationships/notesMaster" Target="../notesMasters/notesMaster1.xml" /></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6.xml" /><Relationship Id="rId1" Type="http://schemas.openxmlformats.org/officeDocument/2006/relationships/notesMaster" Target="../notesMasters/notesMaster1.xml" /></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8.xml" /><Relationship Id="rId1" Type="http://schemas.openxmlformats.org/officeDocument/2006/relationships/notesMaster" Target="../notesMasters/notesMaster1.xml" /></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9.xml" /><Relationship Id="rId1" Type="http://schemas.openxmlformats.org/officeDocument/2006/relationships/notesMaster" Target="../notesMasters/notesMaster1.xml" /></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50.xml" /><Relationship Id="rId1" Type="http://schemas.openxmlformats.org/officeDocument/2006/relationships/notesMaster" Target="../notesMasters/notesMaster1.xml" /></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51.xml" /><Relationship Id="rId1" Type="http://schemas.openxmlformats.org/officeDocument/2006/relationships/notesMaster" Target="../notesMasters/notesMaster1.xml" /></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52.xml" /><Relationship Id="rId1" Type="http://schemas.openxmlformats.org/officeDocument/2006/relationships/notesMaster" Target="../notesMasters/notesMaster1.xml" /></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53.xml" /><Relationship Id="rId1" Type="http://schemas.openxmlformats.org/officeDocument/2006/relationships/notesMaster" Target="../notesMasters/notesMaster1.xml" /></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54.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55.xml" /><Relationship Id="rId1" Type="http://schemas.openxmlformats.org/officeDocument/2006/relationships/notesMaster" Target="../notesMasters/notesMaster1.xml" /></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56.xml" /><Relationship Id="rId1" Type="http://schemas.openxmlformats.org/officeDocument/2006/relationships/notesMaster" Target="../notesMasters/notesMaster1.xml" /></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7.xml" /><Relationship Id="rId1" Type="http://schemas.openxmlformats.org/officeDocument/2006/relationships/notesMaster" Target="../notesMasters/notesMaster1.xml" /></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8.xml" /><Relationship Id="rId1" Type="http://schemas.openxmlformats.org/officeDocument/2006/relationships/notesMaster" Target="../notesMasters/notesMaster1.xml" /></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9.xml" /><Relationship Id="rId1" Type="http://schemas.openxmlformats.org/officeDocument/2006/relationships/notesMaster" Target="../notesMasters/notesMaster1.xml" /></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60.xml" /><Relationship Id="rId1" Type="http://schemas.openxmlformats.org/officeDocument/2006/relationships/notesMaster" Target="../notesMasters/notesMaster1.xml" /></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61.xml" /><Relationship Id="rId1" Type="http://schemas.openxmlformats.org/officeDocument/2006/relationships/notesMaster" Target="../notesMasters/notesMaster1.xml" /></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62.xml" /><Relationship Id="rId1" Type="http://schemas.openxmlformats.org/officeDocument/2006/relationships/notesMaster" Target="../notesMasters/notesMaster1.xml" /></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63.xml" /><Relationship Id="rId1" Type="http://schemas.openxmlformats.org/officeDocument/2006/relationships/notesMaster" Target="../notesMasters/notesMaster1.xml" /></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64.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65.xml" /><Relationship Id="rId1" Type="http://schemas.openxmlformats.org/officeDocument/2006/relationships/notesMaster" Target="../notesMasters/notesMaster1.xml" /></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66.xml" /><Relationship Id="rId1" Type="http://schemas.openxmlformats.org/officeDocument/2006/relationships/notesMaster" Target="../notesMasters/notesMaster1.xml" /></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7.xml" /><Relationship Id="rId1" Type="http://schemas.openxmlformats.org/officeDocument/2006/relationships/notesMaster" Target="../notesMasters/notesMaster1.xml" /></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70.xml" /><Relationship Id="rId1" Type="http://schemas.openxmlformats.org/officeDocument/2006/relationships/notesMaster" Target="../notesMasters/notesMaster1.xml" /></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71.xml" /><Relationship Id="rId1" Type="http://schemas.openxmlformats.org/officeDocument/2006/relationships/notesMaster" Target="../notesMasters/notesMaster1.xml" /></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72.xml" /><Relationship Id="rId1" Type="http://schemas.openxmlformats.org/officeDocument/2006/relationships/notesMaster" Target="../notesMasters/notesMaster1.xml" /></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73.xml" /><Relationship Id="rId1" Type="http://schemas.openxmlformats.org/officeDocument/2006/relationships/notesMaster" Target="../notesMasters/notesMaster1.xml" /></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75.xml" /><Relationship Id="rId1" Type="http://schemas.openxmlformats.org/officeDocument/2006/relationships/notesMaster" Target="../notesMasters/notesMaster1.xml" /></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76.xml" /><Relationship Id="rId1" Type="http://schemas.openxmlformats.org/officeDocument/2006/relationships/notesMaster" Target="../notesMasters/notesMaster1.xml" /></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77.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78.xml" /><Relationship Id="rId1" Type="http://schemas.openxmlformats.org/officeDocument/2006/relationships/notesMaster" Target="../notesMasters/notesMaster1.xml" /></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79.xml" /><Relationship Id="rId1" Type="http://schemas.openxmlformats.org/officeDocument/2006/relationships/notesMaster" Target="../notesMasters/notesMaster1.xml" /></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80.xml" /><Relationship Id="rId1" Type="http://schemas.openxmlformats.org/officeDocument/2006/relationships/notesMaster" Target="../notesMasters/notesMaster1.xml" /></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81.xml" /><Relationship Id="rId1" Type="http://schemas.openxmlformats.org/officeDocument/2006/relationships/notesMaster" Target="../notesMasters/notesMaster1.xml" /></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82.xml" /><Relationship Id="rId1" Type="http://schemas.openxmlformats.org/officeDocument/2006/relationships/notesMaster" Target="../notesMasters/notesMaster1.xml" /></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83.xml" /><Relationship Id="rId1" Type="http://schemas.openxmlformats.org/officeDocument/2006/relationships/notesMaster" Target="../notesMasters/notesMaster1.xml" /></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84.xml" /><Relationship Id="rId1" Type="http://schemas.openxmlformats.org/officeDocument/2006/relationships/notesMaster" Target="../notesMasters/notesMaster1.xml" /></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85.xml" /><Relationship Id="rId1" Type="http://schemas.openxmlformats.org/officeDocument/2006/relationships/notesMaster" Target="../notesMasters/notesMaster1.xml" /></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86.xml" /><Relationship Id="rId1" Type="http://schemas.openxmlformats.org/officeDocument/2006/relationships/notesMaster" Target="../notesMasters/notesMaster1.xml" /></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91.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92.xml" /><Relationship Id="rId1" Type="http://schemas.openxmlformats.org/officeDocument/2006/relationships/notesMaster" Target="../notesMasters/notesMaster1.xml" /></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93.xml" /><Relationship Id="rId1" Type="http://schemas.openxmlformats.org/officeDocument/2006/relationships/notesMaster" Target="../notesMasters/notesMaster1.xml" /></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95.xml" /><Relationship Id="rId1" Type="http://schemas.openxmlformats.org/officeDocument/2006/relationships/notesMaster" Target="../notesMasters/notesMaster1.xml" /></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97.xml" /><Relationship Id="rId1" Type="http://schemas.openxmlformats.org/officeDocument/2006/relationships/notesMaster" Target="../notesMasters/notesMaster1.xml" /></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98.xml" /><Relationship Id="rId1" Type="http://schemas.openxmlformats.org/officeDocument/2006/relationships/notesMaster" Target="../notesMasters/notesMaster1.xml" /></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99.xml" /><Relationship Id="rId1" Type="http://schemas.openxmlformats.org/officeDocument/2006/relationships/notesMaster" Target="../notesMasters/notesMaster1.xml" /></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300.xml" /><Relationship Id="rId1" Type="http://schemas.openxmlformats.org/officeDocument/2006/relationships/notesMaster" Target="../notesMasters/notesMaster1.xml" /></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301.xml" /><Relationship Id="rId1" Type="http://schemas.openxmlformats.org/officeDocument/2006/relationships/notesMaster" Target="../notesMasters/notesMaster1.xml" /></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302.xml" /><Relationship Id="rId1" Type="http://schemas.openxmlformats.org/officeDocument/2006/relationships/notesMaster" Target="../notesMasters/notesMaster1.xml" /></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303.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304.xml" /><Relationship Id="rId1" Type="http://schemas.openxmlformats.org/officeDocument/2006/relationships/notesMaster" Target="../notesMasters/notesMaster1.xml" /></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305.xml" /><Relationship Id="rId1" Type="http://schemas.openxmlformats.org/officeDocument/2006/relationships/notesMaster" Target="../notesMasters/notesMaster1.xml" /></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306.xml" /><Relationship Id="rId1" Type="http://schemas.openxmlformats.org/officeDocument/2006/relationships/notesMaster" Target="../notesMasters/notesMaster1.xml" /></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307.xml" /><Relationship Id="rId1" Type="http://schemas.openxmlformats.org/officeDocument/2006/relationships/notesMaster" Target="../notesMasters/notesMaster1.xml" /></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308.xml" /><Relationship Id="rId1" Type="http://schemas.openxmlformats.org/officeDocument/2006/relationships/notesMaster" Target="../notesMasters/notesMaster1.xml" /></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309.xml" /><Relationship Id="rId1" Type="http://schemas.openxmlformats.org/officeDocument/2006/relationships/notesMaster" Target="../notesMasters/notesMaster1.xml" /></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310.xml" /><Relationship Id="rId1" Type="http://schemas.openxmlformats.org/officeDocument/2006/relationships/notesMaster" Target="../notesMasters/notesMaster1.xml" /></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311.xml" /><Relationship Id="rId1" Type="http://schemas.openxmlformats.org/officeDocument/2006/relationships/notesMaster" Target="../notesMasters/notesMaster1.xml" /></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312.xml" /><Relationship Id="rId1" Type="http://schemas.openxmlformats.org/officeDocument/2006/relationships/notesMaster" Target="../notesMasters/notesMaster1.xml" /></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313.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14.xml" /><Relationship Id="rId1" Type="http://schemas.openxmlformats.org/officeDocument/2006/relationships/notesMaster" Target="../notesMasters/notesMaster1.xml" /></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15.xml" /><Relationship Id="rId1" Type="http://schemas.openxmlformats.org/officeDocument/2006/relationships/notesMaster" Target="../notesMasters/notesMaster1.xml" /></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16.xml" /><Relationship Id="rId1" Type="http://schemas.openxmlformats.org/officeDocument/2006/relationships/notesMaster" Target="../notesMasters/notesMaster1.xml" /></Relationships>
</file>

<file path=ppt/notesSlides/_rels/notesSlide283.xml.rels><?xml version="1.0" encoding="UTF-8" standalone="yes"?>
<Relationships xmlns="http://schemas.openxmlformats.org/package/2006/relationships"><Relationship Id="rId2" Type="http://schemas.openxmlformats.org/officeDocument/2006/relationships/slide" Target="../slides/slide317.xml" /><Relationship Id="rId1" Type="http://schemas.openxmlformats.org/officeDocument/2006/relationships/notesMaster" Target="../notesMasters/notesMaster1.xml" /></Relationships>
</file>

<file path=ppt/notesSlides/_rels/notesSlide284.xml.rels><?xml version="1.0" encoding="UTF-8" standalone="yes"?>
<Relationships xmlns="http://schemas.openxmlformats.org/package/2006/relationships"><Relationship Id="rId2" Type="http://schemas.openxmlformats.org/officeDocument/2006/relationships/slide" Target="../slides/slide318.xml" /><Relationship Id="rId1" Type="http://schemas.openxmlformats.org/officeDocument/2006/relationships/notesMaster" Target="../notesMasters/notesMaster1.xml" /></Relationships>
</file>

<file path=ppt/notesSlides/_rels/notesSlide285.xml.rels><?xml version="1.0" encoding="UTF-8" standalone="yes"?>
<Relationships xmlns="http://schemas.openxmlformats.org/package/2006/relationships"><Relationship Id="rId2" Type="http://schemas.openxmlformats.org/officeDocument/2006/relationships/slide" Target="../slides/slide319.xml" /><Relationship Id="rId1" Type="http://schemas.openxmlformats.org/officeDocument/2006/relationships/notesMaster" Target="../notesMasters/notesMaster1.xml" /></Relationships>
</file>

<file path=ppt/notesSlides/_rels/notesSlide286.xml.rels><?xml version="1.0" encoding="UTF-8" standalone="yes"?>
<Relationships xmlns="http://schemas.openxmlformats.org/package/2006/relationships"><Relationship Id="rId2" Type="http://schemas.openxmlformats.org/officeDocument/2006/relationships/slide" Target="../slides/slide320.xml" /><Relationship Id="rId1" Type="http://schemas.openxmlformats.org/officeDocument/2006/relationships/notesMaster" Target="../notesMasters/notesMaster1.xml" /></Relationships>
</file>

<file path=ppt/notesSlides/_rels/notesSlide287.xml.rels><?xml version="1.0" encoding="UTF-8" standalone="yes"?>
<Relationships xmlns="http://schemas.openxmlformats.org/package/2006/relationships"><Relationship Id="rId2" Type="http://schemas.openxmlformats.org/officeDocument/2006/relationships/slide" Target="../slides/slide321.xml" /><Relationship Id="rId1" Type="http://schemas.openxmlformats.org/officeDocument/2006/relationships/notesMaster" Target="../notesMasters/notesMaster1.xml" /></Relationships>
</file>

<file path=ppt/notesSlides/_rels/notesSlide288.xml.rels><?xml version="1.0" encoding="UTF-8" standalone="yes"?>
<Relationships xmlns="http://schemas.openxmlformats.org/package/2006/relationships"><Relationship Id="rId2" Type="http://schemas.openxmlformats.org/officeDocument/2006/relationships/slide" Target="../slides/slide322.xml" /><Relationship Id="rId1" Type="http://schemas.openxmlformats.org/officeDocument/2006/relationships/notesMaster" Target="../notesMasters/notesMaster1.xml" /></Relationships>
</file>

<file path=ppt/notesSlides/_rels/notesSlide289.xml.rels><?xml version="1.0" encoding="UTF-8" standalone="yes"?>
<Relationships xmlns="http://schemas.openxmlformats.org/package/2006/relationships"><Relationship Id="rId2" Type="http://schemas.openxmlformats.org/officeDocument/2006/relationships/slide" Target="../slides/slide323.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290.xml.rels><?xml version="1.0" encoding="UTF-8" standalone="yes"?>
<Relationships xmlns="http://schemas.openxmlformats.org/package/2006/relationships"><Relationship Id="rId2" Type="http://schemas.openxmlformats.org/officeDocument/2006/relationships/slide" Target="../slides/slide324.xml" /><Relationship Id="rId1" Type="http://schemas.openxmlformats.org/officeDocument/2006/relationships/notesMaster" Target="../notesMasters/notesMaster1.xml" /></Relationships>
</file>

<file path=ppt/notesSlides/_rels/notesSlide291.xml.rels><?xml version="1.0" encoding="UTF-8" standalone="yes"?>
<Relationships xmlns="http://schemas.openxmlformats.org/package/2006/relationships"><Relationship Id="rId2" Type="http://schemas.openxmlformats.org/officeDocument/2006/relationships/slide" Target="../slides/slide325.xml" /><Relationship Id="rId1" Type="http://schemas.openxmlformats.org/officeDocument/2006/relationships/notesMaster" Target="../notesMasters/notesMaster1.xml" /></Relationships>
</file>

<file path=ppt/notesSlides/_rels/notesSlide292.xml.rels><?xml version="1.0" encoding="UTF-8" standalone="yes"?>
<Relationships xmlns="http://schemas.openxmlformats.org/package/2006/relationships"><Relationship Id="rId2" Type="http://schemas.openxmlformats.org/officeDocument/2006/relationships/slide" Target="../slides/slide326.xml" /><Relationship Id="rId1" Type="http://schemas.openxmlformats.org/officeDocument/2006/relationships/notesMaster" Target="../notesMasters/notesMaster1.xml" /></Relationships>
</file>

<file path=ppt/notesSlides/_rels/notesSlide293.xml.rels><?xml version="1.0" encoding="UTF-8" standalone="yes"?>
<Relationships xmlns="http://schemas.openxmlformats.org/package/2006/relationships"><Relationship Id="rId2" Type="http://schemas.openxmlformats.org/officeDocument/2006/relationships/slide" Target="../slides/slide327.xml" /><Relationship Id="rId1" Type="http://schemas.openxmlformats.org/officeDocument/2006/relationships/notesMaster" Target="../notesMasters/notesMaster1.xml" /></Relationships>
</file>

<file path=ppt/notesSlides/_rels/notesSlide294.xml.rels><?xml version="1.0" encoding="UTF-8" standalone="yes"?>
<Relationships xmlns="http://schemas.openxmlformats.org/package/2006/relationships"><Relationship Id="rId2" Type="http://schemas.openxmlformats.org/officeDocument/2006/relationships/slide" Target="../slides/slide328.xml" /><Relationship Id="rId1" Type="http://schemas.openxmlformats.org/officeDocument/2006/relationships/notesMaster" Target="../notesMasters/notesMaster1.xml" /></Relationships>
</file>

<file path=ppt/notesSlides/_rels/notesSlide295.xml.rels><?xml version="1.0" encoding="UTF-8" standalone="yes"?>
<Relationships xmlns="http://schemas.openxmlformats.org/package/2006/relationships"><Relationship Id="rId2" Type="http://schemas.openxmlformats.org/officeDocument/2006/relationships/slide" Target="../slides/slide329.xml" /><Relationship Id="rId1" Type="http://schemas.openxmlformats.org/officeDocument/2006/relationships/notesMaster" Target="../notesMasters/notesMaster1.xml" /></Relationships>
</file>

<file path=ppt/notesSlides/_rels/notesSlide296.xml.rels><?xml version="1.0" encoding="UTF-8" standalone="yes"?>
<Relationships xmlns="http://schemas.openxmlformats.org/package/2006/relationships"><Relationship Id="rId2" Type="http://schemas.openxmlformats.org/officeDocument/2006/relationships/slide" Target="../slides/slide330.xml" /><Relationship Id="rId1" Type="http://schemas.openxmlformats.org/officeDocument/2006/relationships/notesMaster" Target="../notesMasters/notesMaster1.xml" /></Relationships>
</file>

<file path=ppt/notesSlides/_rels/notesSlide297.xml.rels><?xml version="1.0" encoding="UTF-8" standalone="yes"?>
<Relationships xmlns="http://schemas.openxmlformats.org/package/2006/relationships"><Relationship Id="rId2" Type="http://schemas.openxmlformats.org/officeDocument/2006/relationships/slide" Target="../slides/slide331.xml" /><Relationship Id="rId1" Type="http://schemas.openxmlformats.org/officeDocument/2006/relationships/notesMaster" Target="../notesMasters/notesMaster1.xml" /></Relationships>
</file>

<file path=ppt/notesSlides/_rels/notesSlide298.xml.rels><?xml version="1.0" encoding="UTF-8" standalone="yes"?>
<Relationships xmlns="http://schemas.openxmlformats.org/package/2006/relationships"><Relationship Id="rId2" Type="http://schemas.openxmlformats.org/officeDocument/2006/relationships/slide" Target="../slides/slide332.xml" /><Relationship Id="rId1" Type="http://schemas.openxmlformats.org/officeDocument/2006/relationships/notesMaster" Target="../notesMasters/notesMaster1.xml" /></Relationships>
</file>

<file path=ppt/notesSlides/_rels/notesSlide299.xml.rels><?xml version="1.0" encoding="UTF-8" standalone="yes"?>
<Relationships xmlns="http://schemas.openxmlformats.org/package/2006/relationships"><Relationship Id="rId2" Type="http://schemas.openxmlformats.org/officeDocument/2006/relationships/slide" Target="../slides/slide33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00.xml.rels><?xml version="1.0" encoding="UTF-8" standalone="yes"?>
<Relationships xmlns="http://schemas.openxmlformats.org/package/2006/relationships"><Relationship Id="rId2" Type="http://schemas.openxmlformats.org/officeDocument/2006/relationships/slide" Target="../slides/slide334.xml" /><Relationship Id="rId1" Type="http://schemas.openxmlformats.org/officeDocument/2006/relationships/notesMaster" Target="../notesMasters/notesMaster1.xml" /></Relationships>
</file>

<file path=ppt/notesSlides/_rels/notesSlide301.xml.rels><?xml version="1.0" encoding="UTF-8" standalone="yes"?>
<Relationships xmlns="http://schemas.openxmlformats.org/package/2006/relationships"><Relationship Id="rId2" Type="http://schemas.openxmlformats.org/officeDocument/2006/relationships/slide" Target="../slides/slide335.xml" /><Relationship Id="rId1" Type="http://schemas.openxmlformats.org/officeDocument/2006/relationships/notesMaster" Target="../notesMasters/notesMaster1.xml" /></Relationships>
</file>

<file path=ppt/notesSlides/_rels/notesSlide302.xml.rels><?xml version="1.0" encoding="UTF-8" standalone="yes"?>
<Relationships xmlns="http://schemas.openxmlformats.org/package/2006/relationships"><Relationship Id="rId2" Type="http://schemas.openxmlformats.org/officeDocument/2006/relationships/slide" Target="../slides/slide336.xml" /><Relationship Id="rId1" Type="http://schemas.openxmlformats.org/officeDocument/2006/relationships/notesMaster" Target="../notesMasters/notesMaster1.xml" /></Relationships>
</file>

<file path=ppt/notesSlides/_rels/notesSlide303.xml.rels><?xml version="1.0" encoding="UTF-8" standalone="yes"?>
<Relationships xmlns="http://schemas.openxmlformats.org/package/2006/relationships"><Relationship Id="rId2" Type="http://schemas.openxmlformats.org/officeDocument/2006/relationships/slide" Target="../slides/slide337.xml" /><Relationship Id="rId1" Type="http://schemas.openxmlformats.org/officeDocument/2006/relationships/notesMaster" Target="../notesMasters/notesMaster1.xml" /></Relationships>
</file>

<file path=ppt/notesSlides/_rels/notesSlide304.xml.rels><?xml version="1.0" encoding="UTF-8" standalone="yes"?>
<Relationships xmlns="http://schemas.openxmlformats.org/package/2006/relationships"><Relationship Id="rId2" Type="http://schemas.openxmlformats.org/officeDocument/2006/relationships/slide" Target="../slides/slide338.xml" /><Relationship Id="rId1" Type="http://schemas.openxmlformats.org/officeDocument/2006/relationships/notesMaster" Target="../notesMasters/notesMaster1.xml" /></Relationships>
</file>

<file path=ppt/notesSlides/_rels/notesSlide305.xml.rels><?xml version="1.0" encoding="UTF-8" standalone="yes"?>
<Relationships xmlns="http://schemas.openxmlformats.org/package/2006/relationships"><Relationship Id="rId2" Type="http://schemas.openxmlformats.org/officeDocument/2006/relationships/slide" Target="../slides/slide339.xml" /><Relationship Id="rId1" Type="http://schemas.openxmlformats.org/officeDocument/2006/relationships/notesMaster" Target="../notesMasters/notesMaster1.xml" /></Relationships>
</file>

<file path=ppt/notesSlides/_rels/notesSlide306.xml.rels><?xml version="1.0" encoding="UTF-8" standalone="yes"?>
<Relationships xmlns="http://schemas.openxmlformats.org/package/2006/relationships"><Relationship Id="rId2" Type="http://schemas.openxmlformats.org/officeDocument/2006/relationships/slide" Target="../slides/slide340.xml" /><Relationship Id="rId1" Type="http://schemas.openxmlformats.org/officeDocument/2006/relationships/notesMaster" Target="../notesMasters/notesMaster1.xml" /></Relationships>
</file>

<file path=ppt/notesSlides/_rels/notesSlide307.xml.rels><?xml version="1.0" encoding="UTF-8" standalone="yes"?>
<Relationships xmlns="http://schemas.openxmlformats.org/package/2006/relationships"><Relationship Id="rId2" Type="http://schemas.openxmlformats.org/officeDocument/2006/relationships/slide" Target="../slides/slide341.xml" /><Relationship Id="rId1" Type="http://schemas.openxmlformats.org/officeDocument/2006/relationships/notesMaster" Target="../notesMasters/notesMaster1.xml" /></Relationships>
</file>

<file path=ppt/notesSlides/_rels/notesSlide308.xml.rels><?xml version="1.0" encoding="UTF-8" standalone="yes"?>
<Relationships xmlns="http://schemas.openxmlformats.org/package/2006/relationships"><Relationship Id="rId2" Type="http://schemas.openxmlformats.org/officeDocument/2006/relationships/slide" Target="../slides/slide342.xml" /><Relationship Id="rId1" Type="http://schemas.openxmlformats.org/officeDocument/2006/relationships/notesMaster" Target="../notesMasters/notesMaster1.xml" /></Relationships>
</file>

<file path=ppt/notesSlides/_rels/notesSlide309.xml.rels><?xml version="1.0" encoding="UTF-8" standalone="yes"?>
<Relationships xmlns="http://schemas.openxmlformats.org/package/2006/relationships"><Relationship Id="rId2" Type="http://schemas.openxmlformats.org/officeDocument/2006/relationships/slide" Target="../slides/slide343.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10.xml.rels><?xml version="1.0" encoding="UTF-8" standalone="yes"?>
<Relationships xmlns="http://schemas.openxmlformats.org/package/2006/relationships"><Relationship Id="rId2" Type="http://schemas.openxmlformats.org/officeDocument/2006/relationships/slide" Target="../slides/slide344.xml" /><Relationship Id="rId1" Type="http://schemas.openxmlformats.org/officeDocument/2006/relationships/notesMaster" Target="../notesMasters/notesMaster1.xml" /></Relationships>
</file>

<file path=ppt/notesSlides/_rels/notesSlide311.xml.rels><?xml version="1.0" encoding="UTF-8" standalone="yes"?>
<Relationships xmlns="http://schemas.openxmlformats.org/package/2006/relationships"><Relationship Id="rId2" Type="http://schemas.openxmlformats.org/officeDocument/2006/relationships/slide" Target="../slides/slide345.xml" /><Relationship Id="rId1" Type="http://schemas.openxmlformats.org/officeDocument/2006/relationships/notesMaster" Target="../notesMasters/notesMaster1.xml" /></Relationships>
</file>

<file path=ppt/notesSlides/_rels/notesSlide312.xml.rels><?xml version="1.0" encoding="UTF-8" standalone="yes"?>
<Relationships xmlns="http://schemas.openxmlformats.org/package/2006/relationships"><Relationship Id="rId2" Type="http://schemas.openxmlformats.org/officeDocument/2006/relationships/slide" Target="../slides/slide346.xml" /><Relationship Id="rId1" Type="http://schemas.openxmlformats.org/officeDocument/2006/relationships/notesMaster" Target="../notesMasters/notesMaster1.xml" /></Relationships>
</file>

<file path=ppt/notesSlides/_rels/notesSlide313.xml.rels><?xml version="1.0" encoding="UTF-8" standalone="yes"?>
<Relationships xmlns="http://schemas.openxmlformats.org/package/2006/relationships"><Relationship Id="rId2" Type="http://schemas.openxmlformats.org/officeDocument/2006/relationships/slide" Target="../slides/slide347.xml" /><Relationship Id="rId1" Type="http://schemas.openxmlformats.org/officeDocument/2006/relationships/notesMaster" Target="../notesMasters/notesMaster1.xml" /></Relationships>
</file>

<file path=ppt/notesSlides/_rels/notesSlide314.xml.rels><?xml version="1.0" encoding="UTF-8" standalone="yes"?>
<Relationships xmlns="http://schemas.openxmlformats.org/package/2006/relationships"><Relationship Id="rId2" Type="http://schemas.openxmlformats.org/officeDocument/2006/relationships/slide" Target="../slides/slide348.xml" /><Relationship Id="rId1" Type="http://schemas.openxmlformats.org/officeDocument/2006/relationships/notesMaster" Target="../notesMasters/notesMaster1.xml" /></Relationships>
</file>

<file path=ppt/notesSlides/_rels/notesSlide315.xml.rels><?xml version="1.0" encoding="UTF-8" standalone="yes"?>
<Relationships xmlns="http://schemas.openxmlformats.org/package/2006/relationships"><Relationship Id="rId2" Type="http://schemas.openxmlformats.org/officeDocument/2006/relationships/slide" Target="../slides/slide349.xml" /><Relationship Id="rId1" Type="http://schemas.openxmlformats.org/officeDocument/2006/relationships/notesMaster" Target="../notesMasters/notesMaster1.xml" /></Relationships>
</file>

<file path=ppt/notesSlides/_rels/notesSlide316.xml.rels><?xml version="1.0" encoding="UTF-8" standalone="yes"?>
<Relationships xmlns="http://schemas.openxmlformats.org/package/2006/relationships"><Relationship Id="rId2" Type="http://schemas.openxmlformats.org/officeDocument/2006/relationships/slide" Target="../slides/slide350.xml" /><Relationship Id="rId1" Type="http://schemas.openxmlformats.org/officeDocument/2006/relationships/notesMaster" Target="../notesMasters/notesMaster1.xml" /></Relationships>
</file>

<file path=ppt/notesSlides/_rels/notesSlide317.xml.rels><?xml version="1.0" encoding="UTF-8" standalone="yes"?>
<Relationships xmlns="http://schemas.openxmlformats.org/package/2006/relationships"><Relationship Id="rId2" Type="http://schemas.openxmlformats.org/officeDocument/2006/relationships/slide" Target="../slides/slide351.xml" /><Relationship Id="rId1" Type="http://schemas.openxmlformats.org/officeDocument/2006/relationships/notesMaster" Target="../notesMasters/notesMaster1.xml" /></Relationships>
</file>

<file path=ppt/notesSlides/_rels/notesSlide318.xml.rels><?xml version="1.0" encoding="UTF-8" standalone="yes"?>
<Relationships xmlns="http://schemas.openxmlformats.org/package/2006/relationships"><Relationship Id="rId2" Type="http://schemas.openxmlformats.org/officeDocument/2006/relationships/slide" Target="../slides/slide352.xml" /><Relationship Id="rId1" Type="http://schemas.openxmlformats.org/officeDocument/2006/relationships/notesMaster" Target="../notesMasters/notesMaster1.xml" /></Relationships>
</file>

<file path=ppt/notesSlides/_rels/notesSlide319.xml.rels><?xml version="1.0" encoding="UTF-8" standalone="yes"?>
<Relationships xmlns="http://schemas.openxmlformats.org/package/2006/relationships"><Relationship Id="rId2" Type="http://schemas.openxmlformats.org/officeDocument/2006/relationships/slide" Target="../slides/slide353.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20.xml.rels><?xml version="1.0" encoding="UTF-8" standalone="yes"?>
<Relationships xmlns="http://schemas.openxmlformats.org/package/2006/relationships"><Relationship Id="rId2" Type="http://schemas.openxmlformats.org/officeDocument/2006/relationships/slide" Target="../slides/slide354.xml" /><Relationship Id="rId1" Type="http://schemas.openxmlformats.org/officeDocument/2006/relationships/notesMaster" Target="../notesMasters/notesMaster1.xml" /></Relationships>
</file>

<file path=ppt/notesSlides/_rels/notesSlide321.xml.rels><?xml version="1.0" encoding="UTF-8" standalone="yes"?>
<Relationships xmlns="http://schemas.openxmlformats.org/package/2006/relationships"><Relationship Id="rId2" Type="http://schemas.openxmlformats.org/officeDocument/2006/relationships/slide" Target="../slides/slide355.xml" /><Relationship Id="rId1" Type="http://schemas.openxmlformats.org/officeDocument/2006/relationships/notesMaster" Target="../notesMasters/notesMaster1.xml" /></Relationships>
</file>

<file path=ppt/notesSlides/_rels/notesSlide322.xml.rels><?xml version="1.0" encoding="UTF-8" standalone="yes"?>
<Relationships xmlns="http://schemas.openxmlformats.org/package/2006/relationships"><Relationship Id="rId2" Type="http://schemas.openxmlformats.org/officeDocument/2006/relationships/slide" Target="../slides/slide356.xml" /><Relationship Id="rId1" Type="http://schemas.openxmlformats.org/officeDocument/2006/relationships/notesMaster" Target="../notesMasters/notesMaster1.xml" /></Relationships>
</file>

<file path=ppt/notesSlides/_rels/notesSlide323.xml.rels><?xml version="1.0" encoding="UTF-8" standalone="yes"?>
<Relationships xmlns="http://schemas.openxmlformats.org/package/2006/relationships"><Relationship Id="rId2" Type="http://schemas.openxmlformats.org/officeDocument/2006/relationships/slide" Target="../slides/slide357.xml" /><Relationship Id="rId1" Type="http://schemas.openxmlformats.org/officeDocument/2006/relationships/notesMaster" Target="../notesMasters/notesMaster1.xml" /></Relationships>
</file>

<file path=ppt/notesSlides/_rels/notesSlide324.xml.rels><?xml version="1.0" encoding="UTF-8" standalone="yes"?>
<Relationships xmlns="http://schemas.openxmlformats.org/package/2006/relationships"><Relationship Id="rId2" Type="http://schemas.openxmlformats.org/officeDocument/2006/relationships/slide" Target="../slides/slide358.xml" /><Relationship Id="rId1" Type="http://schemas.openxmlformats.org/officeDocument/2006/relationships/notesMaster" Target="../notesMasters/notesMaster1.xml" /></Relationships>
</file>

<file path=ppt/notesSlides/_rels/notesSlide325.xml.rels><?xml version="1.0" encoding="UTF-8" standalone="yes"?>
<Relationships xmlns="http://schemas.openxmlformats.org/package/2006/relationships"><Relationship Id="rId2" Type="http://schemas.openxmlformats.org/officeDocument/2006/relationships/slide" Target="../slides/slide359.xml" /><Relationship Id="rId1" Type="http://schemas.openxmlformats.org/officeDocument/2006/relationships/notesMaster" Target="../notesMasters/notesMaster1.xml" /></Relationships>
</file>

<file path=ppt/notesSlides/_rels/notesSlide326.xml.rels><?xml version="1.0" encoding="UTF-8" standalone="yes"?>
<Relationships xmlns="http://schemas.openxmlformats.org/package/2006/relationships"><Relationship Id="rId2" Type="http://schemas.openxmlformats.org/officeDocument/2006/relationships/slide" Target="../slides/slide360.xml" /><Relationship Id="rId1" Type="http://schemas.openxmlformats.org/officeDocument/2006/relationships/notesMaster" Target="../notesMasters/notesMaster1.xml" /></Relationships>
</file>

<file path=ppt/notesSlides/_rels/notesSlide327.xml.rels><?xml version="1.0" encoding="UTF-8" standalone="yes"?>
<Relationships xmlns="http://schemas.openxmlformats.org/package/2006/relationships"><Relationship Id="rId2" Type="http://schemas.openxmlformats.org/officeDocument/2006/relationships/slide" Target="../slides/slide361.xml" /><Relationship Id="rId1" Type="http://schemas.openxmlformats.org/officeDocument/2006/relationships/notesMaster" Target="../notesMasters/notesMaster1.xml" /></Relationships>
</file>

<file path=ppt/notesSlides/_rels/notesSlide328.xml.rels><?xml version="1.0" encoding="UTF-8" standalone="yes"?>
<Relationships xmlns="http://schemas.openxmlformats.org/package/2006/relationships"><Relationship Id="rId2" Type="http://schemas.openxmlformats.org/officeDocument/2006/relationships/slide" Target="../slides/slide363.xml" /><Relationship Id="rId1" Type="http://schemas.openxmlformats.org/officeDocument/2006/relationships/notesMaster" Target="../notesMasters/notesMaster1.xml" /></Relationships>
</file>

<file path=ppt/notesSlides/_rels/notesSlide329.xml.rels><?xml version="1.0" encoding="UTF-8" standalone="yes"?>
<Relationships xmlns="http://schemas.openxmlformats.org/package/2006/relationships"><Relationship Id="rId2" Type="http://schemas.openxmlformats.org/officeDocument/2006/relationships/slide" Target="../slides/slide364.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66.xml" /><Relationship Id="rId1" Type="http://schemas.openxmlformats.org/officeDocument/2006/relationships/notesMaster" Target="../notesMasters/notesMaster1.xml" /></Relationships>
</file>

<file path=ppt/notesSlides/_rels/notesSlide331.xml.rels><?xml version="1.0" encoding="UTF-8" standalone="yes"?>
<Relationships xmlns="http://schemas.openxmlformats.org/package/2006/relationships"><Relationship Id="rId2" Type="http://schemas.openxmlformats.org/officeDocument/2006/relationships/slide" Target="../slides/slide367.xml" /><Relationship Id="rId1" Type="http://schemas.openxmlformats.org/officeDocument/2006/relationships/notesMaster" Target="../notesMasters/notesMaster1.xml" /></Relationships>
</file>

<file path=ppt/notesSlides/_rels/notesSlide332.xml.rels><?xml version="1.0" encoding="UTF-8" standalone="yes"?>
<Relationships xmlns="http://schemas.openxmlformats.org/package/2006/relationships"><Relationship Id="rId2" Type="http://schemas.openxmlformats.org/officeDocument/2006/relationships/slide" Target="../slides/slide368.xml" /><Relationship Id="rId1" Type="http://schemas.openxmlformats.org/officeDocument/2006/relationships/notesMaster" Target="../notesMasters/notesMaster1.xml" /></Relationships>
</file>

<file path=ppt/notesSlides/_rels/notesSlide333.xml.rels><?xml version="1.0" encoding="UTF-8" standalone="yes"?>
<Relationships xmlns="http://schemas.openxmlformats.org/package/2006/relationships"><Relationship Id="rId2" Type="http://schemas.openxmlformats.org/officeDocument/2006/relationships/slide" Target="../slides/slide369.xml" /><Relationship Id="rId1" Type="http://schemas.openxmlformats.org/officeDocument/2006/relationships/notesMaster" Target="../notesMasters/notesMaster1.xml" /></Relationships>
</file>

<file path=ppt/notesSlides/_rels/notesSlide334.xml.rels><?xml version="1.0" encoding="UTF-8" standalone="yes"?>
<Relationships xmlns="http://schemas.openxmlformats.org/package/2006/relationships"><Relationship Id="rId2" Type="http://schemas.openxmlformats.org/officeDocument/2006/relationships/slide" Target="../slides/slide370.xml" /><Relationship Id="rId1" Type="http://schemas.openxmlformats.org/officeDocument/2006/relationships/notesMaster" Target="../notesMasters/notesMaster1.xml" /></Relationships>
</file>

<file path=ppt/notesSlides/_rels/notesSlide335.xml.rels><?xml version="1.0" encoding="UTF-8" standalone="yes"?>
<Relationships xmlns="http://schemas.openxmlformats.org/package/2006/relationships"><Relationship Id="rId2" Type="http://schemas.openxmlformats.org/officeDocument/2006/relationships/slide" Target="../slides/slide372.xml" /><Relationship Id="rId1" Type="http://schemas.openxmlformats.org/officeDocument/2006/relationships/notesMaster" Target="../notesMasters/notesMaster1.xml" /></Relationships>
</file>

<file path=ppt/notesSlides/_rels/notesSlide336.xml.rels><?xml version="1.0" encoding="UTF-8" standalone="yes"?>
<Relationships xmlns="http://schemas.openxmlformats.org/package/2006/relationships"><Relationship Id="rId2" Type="http://schemas.openxmlformats.org/officeDocument/2006/relationships/slide" Target="../slides/slide373.xml" /><Relationship Id="rId1" Type="http://schemas.openxmlformats.org/officeDocument/2006/relationships/notesMaster" Target="../notesMasters/notesMaster1.xml" /></Relationships>
</file>

<file path=ppt/notesSlides/_rels/notesSlide337.xml.rels><?xml version="1.0" encoding="UTF-8" standalone="yes"?>
<Relationships xmlns="http://schemas.openxmlformats.org/package/2006/relationships"><Relationship Id="rId2" Type="http://schemas.openxmlformats.org/officeDocument/2006/relationships/slide" Target="../slides/slide374.xml" /><Relationship Id="rId1" Type="http://schemas.openxmlformats.org/officeDocument/2006/relationships/notesMaster" Target="../notesMasters/notesMaster1.xml" /></Relationships>
</file>

<file path=ppt/notesSlides/_rels/notesSlide338.xml.rels><?xml version="1.0" encoding="UTF-8" standalone="yes"?>
<Relationships xmlns="http://schemas.openxmlformats.org/package/2006/relationships"><Relationship Id="rId2" Type="http://schemas.openxmlformats.org/officeDocument/2006/relationships/slide" Target="../slides/slide375.xml" /><Relationship Id="rId1" Type="http://schemas.openxmlformats.org/officeDocument/2006/relationships/notesMaster" Target="../notesMasters/notesMaster1.xml" /></Relationships>
</file>

<file path=ppt/notesSlides/_rels/notesSlide339.xml.rels><?xml version="1.0" encoding="UTF-8" standalone="yes"?>
<Relationships xmlns="http://schemas.openxmlformats.org/package/2006/relationships"><Relationship Id="rId2" Type="http://schemas.openxmlformats.org/officeDocument/2006/relationships/slide" Target="../slides/slide376.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340.xml.rels><?xml version="1.0" encoding="UTF-8" standalone="yes"?>
<Relationships xmlns="http://schemas.openxmlformats.org/package/2006/relationships"><Relationship Id="rId2" Type="http://schemas.openxmlformats.org/officeDocument/2006/relationships/slide" Target="../slides/slide378.xml" /><Relationship Id="rId1" Type="http://schemas.openxmlformats.org/officeDocument/2006/relationships/notesMaster" Target="../notesMasters/notesMaster1.xml" /></Relationships>
</file>

<file path=ppt/notesSlides/_rels/notesSlide341.xml.rels><?xml version="1.0" encoding="UTF-8" standalone="yes"?>
<Relationships xmlns="http://schemas.openxmlformats.org/package/2006/relationships"><Relationship Id="rId2" Type="http://schemas.openxmlformats.org/officeDocument/2006/relationships/slide" Target="../slides/slide379.xml" /><Relationship Id="rId1" Type="http://schemas.openxmlformats.org/officeDocument/2006/relationships/notesMaster" Target="../notesMasters/notesMaster1.xml" /></Relationships>
</file>

<file path=ppt/notesSlides/_rels/notesSlide342.xml.rels><?xml version="1.0" encoding="UTF-8" standalone="yes"?>
<Relationships xmlns="http://schemas.openxmlformats.org/package/2006/relationships"><Relationship Id="rId2" Type="http://schemas.openxmlformats.org/officeDocument/2006/relationships/slide" Target="../slides/slide380.xml" /><Relationship Id="rId1" Type="http://schemas.openxmlformats.org/officeDocument/2006/relationships/notesMaster" Target="../notesMasters/notesMaster1.xml" /></Relationships>
</file>

<file path=ppt/notesSlides/_rels/notesSlide343.xml.rels><?xml version="1.0" encoding="UTF-8" standalone="yes"?>
<Relationships xmlns="http://schemas.openxmlformats.org/package/2006/relationships"><Relationship Id="rId2" Type="http://schemas.openxmlformats.org/officeDocument/2006/relationships/slide" Target="../slides/slide381.xml" /><Relationship Id="rId1" Type="http://schemas.openxmlformats.org/officeDocument/2006/relationships/notesMaster" Target="../notesMasters/notesMaster1.xml" /></Relationships>
</file>

<file path=ppt/notesSlides/_rels/notesSlide344.xml.rels><?xml version="1.0" encoding="UTF-8" standalone="yes"?>
<Relationships xmlns="http://schemas.openxmlformats.org/package/2006/relationships"><Relationship Id="rId2" Type="http://schemas.openxmlformats.org/officeDocument/2006/relationships/slide" Target="../slides/slide382.xml" /><Relationship Id="rId1" Type="http://schemas.openxmlformats.org/officeDocument/2006/relationships/notesMaster" Target="../notesMasters/notesMaster1.xml" /></Relationships>
</file>

<file path=ppt/notesSlides/_rels/notesSlide345.xml.rels><?xml version="1.0" encoding="UTF-8" standalone="yes"?>
<Relationships xmlns="http://schemas.openxmlformats.org/package/2006/relationships"><Relationship Id="rId2" Type="http://schemas.openxmlformats.org/officeDocument/2006/relationships/slide" Target="../slides/slide383.xml" /><Relationship Id="rId1" Type="http://schemas.openxmlformats.org/officeDocument/2006/relationships/notesMaster" Target="../notesMasters/notesMaster1.xml" /></Relationships>
</file>

<file path=ppt/notesSlides/_rels/notesSlide346.xml.rels><?xml version="1.0" encoding="UTF-8" standalone="yes"?>
<Relationships xmlns="http://schemas.openxmlformats.org/package/2006/relationships"><Relationship Id="rId2" Type="http://schemas.openxmlformats.org/officeDocument/2006/relationships/slide" Target="../slides/slide384.xml" /><Relationship Id="rId1" Type="http://schemas.openxmlformats.org/officeDocument/2006/relationships/notesMaster" Target="../notesMasters/notesMaster1.xml" /></Relationships>
</file>

<file path=ppt/notesSlides/_rels/notesSlide347.xml.rels><?xml version="1.0" encoding="UTF-8" standalone="yes"?>
<Relationships xmlns="http://schemas.openxmlformats.org/package/2006/relationships"><Relationship Id="rId2" Type="http://schemas.openxmlformats.org/officeDocument/2006/relationships/slide" Target="../slides/slide385.xml" /><Relationship Id="rId1" Type="http://schemas.openxmlformats.org/officeDocument/2006/relationships/notesMaster" Target="../notesMasters/notesMaster1.xml" /></Relationships>
</file>

<file path=ppt/notesSlides/_rels/notesSlide348.xml.rels><?xml version="1.0" encoding="UTF-8" standalone="yes"?>
<Relationships xmlns="http://schemas.openxmlformats.org/package/2006/relationships"><Relationship Id="rId2" Type="http://schemas.openxmlformats.org/officeDocument/2006/relationships/slide" Target="../slides/slide386.xml" /><Relationship Id="rId1" Type="http://schemas.openxmlformats.org/officeDocument/2006/relationships/notesMaster" Target="../notesMasters/notesMaster1.xml" /></Relationships>
</file>

<file path=ppt/notesSlides/_rels/notesSlide349.xml.rels><?xml version="1.0" encoding="UTF-8" standalone="yes"?>
<Relationships xmlns="http://schemas.openxmlformats.org/package/2006/relationships"><Relationship Id="rId2" Type="http://schemas.openxmlformats.org/officeDocument/2006/relationships/slide" Target="../slides/slide387.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 /><Relationship Id="rId1" Type="http://schemas.openxmlformats.org/officeDocument/2006/relationships/notesMaster" Target="../notesMasters/notesMaster1.xml" /></Relationships>
</file>

<file path=ppt/notesSlides/_rels/notesSlide350.xml.rels><?xml version="1.0" encoding="UTF-8" standalone="yes"?>
<Relationships xmlns="http://schemas.openxmlformats.org/package/2006/relationships"><Relationship Id="rId2" Type="http://schemas.openxmlformats.org/officeDocument/2006/relationships/slide" Target="../slides/slide388.xml" /><Relationship Id="rId1" Type="http://schemas.openxmlformats.org/officeDocument/2006/relationships/notesMaster" Target="../notesMasters/notesMaster1.xml" /></Relationships>
</file>

<file path=ppt/notesSlides/_rels/notesSlide351.xml.rels><?xml version="1.0" encoding="UTF-8" standalone="yes"?>
<Relationships xmlns="http://schemas.openxmlformats.org/package/2006/relationships"><Relationship Id="rId2" Type="http://schemas.openxmlformats.org/officeDocument/2006/relationships/slide" Target="../slides/slide389.xml" /><Relationship Id="rId1" Type="http://schemas.openxmlformats.org/officeDocument/2006/relationships/notesMaster" Target="../notesMasters/notesMaster1.xml" /></Relationships>
</file>

<file path=ppt/notesSlides/_rels/notesSlide352.xml.rels><?xml version="1.0" encoding="UTF-8" standalone="yes"?>
<Relationships xmlns="http://schemas.openxmlformats.org/package/2006/relationships"><Relationship Id="rId2" Type="http://schemas.openxmlformats.org/officeDocument/2006/relationships/slide" Target="../slides/slide390.xml" /><Relationship Id="rId1" Type="http://schemas.openxmlformats.org/officeDocument/2006/relationships/notesMaster" Target="../notesMasters/notesMaster1.xml" /></Relationships>
</file>

<file path=ppt/notesSlides/_rels/notesSlide353.xml.rels><?xml version="1.0" encoding="UTF-8" standalone="yes"?>
<Relationships xmlns="http://schemas.openxmlformats.org/package/2006/relationships"><Relationship Id="rId2" Type="http://schemas.openxmlformats.org/officeDocument/2006/relationships/slide" Target="../slides/slide391.xml" /><Relationship Id="rId1" Type="http://schemas.openxmlformats.org/officeDocument/2006/relationships/notesMaster" Target="../notesMasters/notesMaster1.xml" /></Relationships>
</file>

<file path=ppt/notesSlides/_rels/notesSlide354.xml.rels><?xml version="1.0" encoding="UTF-8" standalone="yes"?>
<Relationships xmlns="http://schemas.openxmlformats.org/package/2006/relationships"><Relationship Id="rId2" Type="http://schemas.openxmlformats.org/officeDocument/2006/relationships/slide" Target="../slides/slide392.xml" /><Relationship Id="rId1" Type="http://schemas.openxmlformats.org/officeDocument/2006/relationships/notesMaster" Target="../notesMasters/notesMaster1.xml" /></Relationships>
</file>

<file path=ppt/notesSlides/_rels/notesSlide355.xml.rels><?xml version="1.0" encoding="UTF-8" standalone="yes"?>
<Relationships xmlns="http://schemas.openxmlformats.org/package/2006/relationships"><Relationship Id="rId2" Type="http://schemas.openxmlformats.org/officeDocument/2006/relationships/slide" Target="../slides/slide393.xml" /><Relationship Id="rId1" Type="http://schemas.openxmlformats.org/officeDocument/2006/relationships/notesMaster" Target="../notesMasters/notesMaster1.xml" /></Relationships>
</file>

<file path=ppt/notesSlides/_rels/notesSlide356.xml.rels><?xml version="1.0" encoding="UTF-8" standalone="yes"?>
<Relationships xmlns="http://schemas.openxmlformats.org/package/2006/relationships"><Relationship Id="rId2" Type="http://schemas.openxmlformats.org/officeDocument/2006/relationships/slide" Target="../slides/slide394.xml" /><Relationship Id="rId1" Type="http://schemas.openxmlformats.org/officeDocument/2006/relationships/notesMaster" Target="../notesMasters/notesMaster1.xml" /></Relationships>
</file>

<file path=ppt/notesSlides/_rels/notesSlide357.xml.rels><?xml version="1.0" encoding="UTF-8" standalone="yes"?>
<Relationships xmlns="http://schemas.openxmlformats.org/package/2006/relationships"><Relationship Id="rId2" Type="http://schemas.openxmlformats.org/officeDocument/2006/relationships/slide" Target="../slides/slide395.xml" /><Relationship Id="rId1" Type="http://schemas.openxmlformats.org/officeDocument/2006/relationships/notesMaster" Target="../notesMasters/notesMaster1.xml" /></Relationships>
</file>

<file path=ppt/notesSlides/_rels/notesSlide358.xml.rels><?xml version="1.0" encoding="UTF-8" standalone="yes"?>
<Relationships xmlns="http://schemas.openxmlformats.org/package/2006/relationships"><Relationship Id="rId2" Type="http://schemas.openxmlformats.org/officeDocument/2006/relationships/slide" Target="../slides/slide396.xml" /><Relationship Id="rId1" Type="http://schemas.openxmlformats.org/officeDocument/2006/relationships/notesMaster" Target="../notesMasters/notesMaster1.xml" /></Relationships>
</file>

<file path=ppt/notesSlides/_rels/notesSlide359.xml.rels><?xml version="1.0" encoding="UTF-8" standalone="yes"?>
<Relationships xmlns="http://schemas.openxmlformats.org/package/2006/relationships"><Relationship Id="rId2" Type="http://schemas.openxmlformats.org/officeDocument/2006/relationships/slide" Target="../slides/slide397.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 /><Relationship Id="rId1" Type="http://schemas.openxmlformats.org/officeDocument/2006/relationships/notesMaster" Target="../notesMasters/notesMaster1.xml" /></Relationships>
</file>

<file path=ppt/notesSlides/_rels/notesSlide360.xml.rels><?xml version="1.0" encoding="UTF-8" standalone="yes"?>
<Relationships xmlns="http://schemas.openxmlformats.org/package/2006/relationships"><Relationship Id="rId2" Type="http://schemas.openxmlformats.org/officeDocument/2006/relationships/slide" Target="../slides/slide398.xml" /><Relationship Id="rId1" Type="http://schemas.openxmlformats.org/officeDocument/2006/relationships/notesMaster" Target="../notesMasters/notesMaster1.xml" /></Relationships>
</file>

<file path=ppt/notesSlides/_rels/notesSlide361.xml.rels><?xml version="1.0" encoding="UTF-8" standalone="yes"?>
<Relationships xmlns="http://schemas.openxmlformats.org/package/2006/relationships"><Relationship Id="rId2" Type="http://schemas.openxmlformats.org/officeDocument/2006/relationships/slide" Target="../slides/slide399.xml" /><Relationship Id="rId1" Type="http://schemas.openxmlformats.org/officeDocument/2006/relationships/notesMaster" Target="../notesMasters/notesMaster1.xml" /></Relationships>
</file>

<file path=ppt/notesSlides/_rels/notesSlide362.xml.rels><?xml version="1.0" encoding="UTF-8" standalone="yes"?>
<Relationships xmlns="http://schemas.openxmlformats.org/package/2006/relationships"><Relationship Id="rId2" Type="http://schemas.openxmlformats.org/officeDocument/2006/relationships/slide" Target="../slides/slide400.xml" /><Relationship Id="rId1" Type="http://schemas.openxmlformats.org/officeDocument/2006/relationships/notesMaster" Target="../notesMasters/notesMaster1.xml" /></Relationships>
</file>

<file path=ppt/notesSlides/_rels/notesSlide363.xml.rels><?xml version="1.0" encoding="UTF-8" standalone="yes"?>
<Relationships xmlns="http://schemas.openxmlformats.org/package/2006/relationships"><Relationship Id="rId2" Type="http://schemas.openxmlformats.org/officeDocument/2006/relationships/slide" Target="../slides/slide401.xml" /><Relationship Id="rId1" Type="http://schemas.openxmlformats.org/officeDocument/2006/relationships/notesMaster" Target="../notesMasters/notesMaster1.xml" /></Relationships>
</file>

<file path=ppt/notesSlides/_rels/notesSlide364.xml.rels><?xml version="1.0" encoding="UTF-8" standalone="yes"?>
<Relationships xmlns="http://schemas.openxmlformats.org/package/2006/relationships"><Relationship Id="rId2" Type="http://schemas.openxmlformats.org/officeDocument/2006/relationships/slide" Target="../slides/slide402.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 /><Relationship Id="rId1" Type="http://schemas.openxmlformats.org/officeDocument/2006/relationships/notesMaster" Target="../notesMasters/notesMaster1.xml" /></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 /><Relationship Id="rId1" Type="http://schemas.openxmlformats.org/officeDocument/2006/relationships/notesMaster" Target="../notesMasters/notesMaster1.xml" /></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 /><Relationship Id="rId1" Type="http://schemas.openxmlformats.org/officeDocument/2006/relationships/notesMaster" Target="../notesMasters/notesMaster1.xml" /></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 /><Relationship Id="rId1" Type="http://schemas.openxmlformats.org/officeDocument/2006/relationships/notesMaster" Target="../notesMasters/notesMaster1.xml" /></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 /><Relationship Id="rId1" Type="http://schemas.openxmlformats.org/officeDocument/2006/relationships/notesMaster" Target="../notesMasters/notesMaster1.xml" /></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 /><Relationship Id="rId1" Type="http://schemas.openxmlformats.org/officeDocument/2006/relationships/notesMaster" Target="../notesMasters/notesMaster1.xml" /></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 /><Relationship Id="rId1" Type="http://schemas.openxmlformats.org/officeDocument/2006/relationships/notesMaster" Target="../notesMasters/notesMaster1.xml" /></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 /><Relationship Id="rId1" Type="http://schemas.openxmlformats.org/officeDocument/2006/relationships/notesMaster" Target="../notesMasters/notesMaster1.xml" /></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 /><Relationship Id="rId1" Type="http://schemas.openxmlformats.org/officeDocument/2006/relationships/notesMaster" Target="../notesMasters/notesMaster1.xml" /></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 /><Relationship Id="rId1" Type="http://schemas.openxmlformats.org/officeDocument/2006/relationships/notesMaster" Target="../notesMasters/notesMaster1.xml" /></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 /><Relationship Id="rId1" Type="http://schemas.openxmlformats.org/officeDocument/2006/relationships/notesMaster" Target="../notesMasters/notesMaster1.xml" /></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 /><Relationship Id="rId1" Type="http://schemas.openxmlformats.org/officeDocument/2006/relationships/notesMaster" Target="../notesMasters/notesMaster1.xml" /></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 /><Relationship Id="rId1" Type="http://schemas.openxmlformats.org/officeDocument/2006/relationships/notesMaster" Target="../notesMasters/notesMaster1.xml" /></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 /><Relationship Id="rId1" Type="http://schemas.openxmlformats.org/officeDocument/2006/relationships/notesMaster" Target="../notesMasters/notesMaster1.xml" /></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 /><Relationship Id="rId1" Type="http://schemas.openxmlformats.org/officeDocument/2006/relationships/notesMaster" Target="../notesMasters/notesMaster1.xml" /></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 /><Relationship Id="rId1" Type="http://schemas.openxmlformats.org/officeDocument/2006/relationships/notesMaster" Target="../notesMasters/notesMaster1.xml" /></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 /><Relationship Id="rId1" Type="http://schemas.openxmlformats.org/officeDocument/2006/relationships/notesMaster" Target="../notesMasters/notesMaster1.xml" /></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 /><Relationship Id="rId1" Type="http://schemas.openxmlformats.org/officeDocument/2006/relationships/notesMaster" Target="../notesMasters/notesMaster1.xml" /></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 /><Relationship Id="rId1" Type="http://schemas.openxmlformats.org/officeDocument/2006/relationships/notesMaster" Target="../notesMasters/notesMaster1.xml" /></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 /><Relationship Id="rId1" Type="http://schemas.openxmlformats.org/officeDocument/2006/relationships/notesMaster" Target="../notesMasters/notesMaster1.xml" /></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 /><Relationship Id="rId1" Type="http://schemas.openxmlformats.org/officeDocument/2006/relationships/notesMaster" Target="../notesMasters/notesMaster1.xml" /></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 /><Relationship Id="rId1" Type="http://schemas.openxmlformats.org/officeDocument/2006/relationships/notesMaster" Target="../notesMasters/notesMaster1.xml" /></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 /><Relationship Id="rId1" Type="http://schemas.openxmlformats.org/officeDocument/2006/relationships/notesMaster" Target="../notesMasters/notesMaster1.xml" /></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 /><Relationship Id="rId1" Type="http://schemas.openxmlformats.org/officeDocument/2006/relationships/notesMaster" Target="../notesMasters/notesMaster1.xml" /></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 /><Relationship Id="rId1" Type="http://schemas.openxmlformats.org/officeDocument/2006/relationships/notesMaster" Target="../notesMasters/notesMaster1.xml" /></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 /><Relationship Id="rId1" Type="http://schemas.openxmlformats.org/officeDocument/2006/relationships/notesMaster" Target="../notesMasters/notesMaster1.xml" /></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 /><Relationship Id="rId1" Type="http://schemas.openxmlformats.org/officeDocument/2006/relationships/notesMaster" Target="../notesMasters/notesMaster1.xml" /></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 /><Relationship Id="rId1" Type="http://schemas.openxmlformats.org/officeDocument/2006/relationships/notesMaster" Target="../notesMasters/notesMaster1.xml" /></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 /><Relationship Id="rId1" Type="http://schemas.openxmlformats.org/officeDocument/2006/relationships/notesMaster" Target="../notesMasters/notesMaster1.xml" /></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 /><Relationship Id="rId1" Type="http://schemas.openxmlformats.org/officeDocument/2006/relationships/notesMaster" Target="../notesMasters/notesMaster1.xml" /></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 /><Relationship Id="rId1" Type="http://schemas.openxmlformats.org/officeDocument/2006/relationships/notesMaster" Target="../notesMasters/notesMaster1.xml" /></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 /><Relationship Id="rId1" Type="http://schemas.openxmlformats.org/officeDocument/2006/relationships/notesMaster" Target="../notesMasters/notesMaster1.xml" /></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 /><Relationship Id="rId1" Type="http://schemas.openxmlformats.org/officeDocument/2006/relationships/notesMaster" Target="../notesMasters/notesMaster1.xml" /></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 /><Relationship Id="rId1" Type="http://schemas.openxmlformats.org/officeDocument/2006/relationships/notesMaster" Target="../notesMasters/notesMaster1.xml" /></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 /><Relationship Id="rId1" Type="http://schemas.openxmlformats.org/officeDocument/2006/relationships/notesMaster" Target="../notesMasters/notesMaster1.xml" /></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 /><Relationship Id="rId1" Type="http://schemas.openxmlformats.org/officeDocument/2006/relationships/notesMaster" Target="../notesMasters/notesMaster1.xml" /></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 /><Relationship Id="rId1" Type="http://schemas.openxmlformats.org/officeDocument/2006/relationships/notesMaster" Target="../notesMasters/notesMaster1.xml" /></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 /><Relationship Id="rId1" Type="http://schemas.openxmlformats.org/officeDocument/2006/relationships/notesMaster" Target="../notesMasters/notesMaster1.xml" /></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 /><Relationship Id="rId1" Type="http://schemas.openxmlformats.org/officeDocument/2006/relationships/notesMaster" Target="../notesMasters/notesMaster1.xml" /></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 /><Relationship Id="rId1" Type="http://schemas.openxmlformats.org/officeDocument/2006/relationships/notesMaster" Target="../notesMasters/notesMaster1.xml" /></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 /><Relationship Id="rId1" Type="http://schemas.openxmlformats.org/officeDocument/2006/relationships/notesMaster" Target="../notesMasters/notesMaster1.xml" /></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 /><Relationship Id="rId1" Type="http://schemas.openxmlformats.org/officeDocument/2006/relationships/notesMaster" Target="../notesMasters/notesMaster1.xml" /></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 /><Relationship Id="rId1" Type="http://schemas.openxmlformats.org/officeDocument/2006/relationships/notesMaster" Target="../notesMasters/notesMaster1.xml" /></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 /><Relationship Id="rId1" Type="http://schemas.openxmlformats.org/officeDocument/2006/relationships/notesMaster" Target="../notesMasters/notesMaster1.xml" /></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 /><Relationship Id="rId1" Type="http://schemas.openxmlformats.org/officeDocument/2006/relationships/notesMaster" Target="../notesMasters/notesMaster1.xml" /></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 /><Relationship Id="rId1" Type="http://schemas.openxmlformats.org/officeDocument/2006/relationships/notesMaster" Target="../notesMasters/notesMaster1.xml" /></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 /><Relationship Id="rId1" Type="http://schemas.openxmlformats.org/officeDocument/2006/relationships/notesMaster" Target="../notesMasters/notesMaster1.xml" /></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 /><Relationship Id="rId1" Type="http://schemas.openxmlformats.org/officeDocument/2006/relationships/notesMaster" Target="../notesMasters/notesMaster1.xml" /></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 /><Relationship Id="rId1" Type="http://schemas.openxmlformats.org/officeDocument/2006/relationships/notesMaster" Target="../notesMasters/notesMaster1.xml" /></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 /><Relationship Id="rId1" Type="http://schemas.openxmlformats.org/officeDocument/2006/relationships/notesMaster" Target="../notesMasters/notesMaster1.xml" /></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 /><Relationship Id="rId1" Type="http://schemas.openxmlformats.org/officeDocument/2006/relationships/notesMaster" Target="../notesMasters/notesMaster1.xml" /></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 /><Relationship Id="rId1" Type="http://schemas.openxmlformats.org/officeDocument/2006/relationships/notesMaster" Target="../notesMasters/notesMaster1.xml" /></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 /><Relationship Id="rId1" Type="http://schemas.openxmlformats.org/officeDocument/2006/relationships/notesMaster" Target="../notesMasters/notesMaster1.xml" /></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 /><Relationship Id="rId1" Type="http://schemas.openxmlformats.org/officeDocument/2006/relationships/notesMaster" Target="../notesMasters/notesMaster1.xml" /></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 /><Relationship Id="rId1" Type="http://schemas.openxmlformats.org/officeDocument/2006/relationships/notesMaster" Target="../notesMasters/notesMaster1.xml" /></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 /><Relationship Id="rId1" Type="http://schemas.openxmlformats.org/officeDocument/2006/relationships/notesMaster" Target="../notesMasters/notesMaster1.xml" /></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xfrm>
            <a:off x="1113733" y="685488"/>
            <a:ext cx="4632116" cy="3429000"/>
          </a:xfrm>
          <a:ln/>
        </p:spPr>
      </p:sp>
      <p:sp>
        <p:nvSpPr>
          <p:cNvPr id="6451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xfrm>
            <a:off x="1113733" y="685488"/>
            <a:ext cx="4632116" cy="3429000"/>
          </a:xfrm>
          <a:ln/>
        </p:spPr>
      </p:sp>
      <p:sp>
        <p:nvSpPr>
          <p:cNvPr id="7475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3674"/>
            <a:fld id="{A9C00397-95B2-4CEF-AB50-4008CC86D8EA}" type="slidenum">
              <a:rPr lang="en-US" altLang="en-US" smtClean="0"/>
              <a:pPr defTabSz="913674"/>
              <a:t>110</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3674"/>
            <a:fld id="{35F56FCB-6B52-4947-A67B-38D1C3DDB14A}" type="slidenum">
              <a:rPr lang="en-US" altLang="en-US" smtClean="0"/>
              <a:pPr defTabSz="913674"/>
              <a:t>111</a:t>
            </a:fld>
            <a:endParaRPr lang="en-US" alt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3674"/>
            <a:fld id="{06F80E3D-88A2-45D8-99FD-9CB0D5033924}" type="slidenum">
              <a:rPr lang="en-US" altLang="en-US" smtClean="0"/>
              <a:pPr defTabSz="913674"/>
              <a:t>112</a:t>
            </a:fld>
            <a:endParaRPr lang="en-US" alt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3674"/>
            <a:fld id="{2F2F28AE-9630-4863-B7D8-33F67454D33C}" type="slidenum">
              <a:rPr lang="en-US" altLang="en-US" smtClean="0"/>
              <a:pPr defTabSz="913674"/>
              <a:t>113</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defTabSz="913674"/>
            <a:fld id="{402CF45A-020B-46E1-AA2C-DF1554937118}" type="slidenum">
              <a:rPr lang="en-US" altLang="en-US" smtClean="0"/>
              <a:pPr defTabSz="913674"/>
              <a:t>114</a:t>
            </a:fld>
            <a:endParaRPr lang="en-US" alt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defTabSz="913674"/>
            <a:fld id="{BE5A6EDE-3F7A-42C1-8D1B-6E4845E99795}" type="slidenum">
              <a:rPr lang="en-US" altLang="en-US" smtClean="0"/>
              <a:pPr defTabSz="913674"/>
              <a:t>115</a:t>
            </a:fld>
            <a:endParaRPr lang="en-US" alt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defTabSz="913674"/>
            <a:fld id="{199C8E5C-E451-4101-8622-FD9561F63805}" type="slidenum">
              <a:rPr lang="en-US" altLang="en-US" smtClean="0"/>
              <a:pPr defTabSz="913674"/>
              <a:t>116</a:t>
            </a:fld>
            <a:endParaRPr lang="en-US" alt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defTabSz="913674"/>
            <a:fld id="{CB52EFD7-C447-4430-BE45-C930978EFC6F}" type="slidenum">
              <a:rPr lang="en-US" altLang="en-US" smtClean="0"/>
              <a:pPr defTabSz="913674"/>
              <a:t>117</a:t>
            </a:fld>
            <a:endParaRPr lang="en-US" alt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AE98EBF2-BDC8-458D-B979-A84E23C69FD3}" type="slidenum">
              <a:rPr lang="en-US"/>
              <a:pPr/>
              <a:t>118</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1113733" y="685488"/>
            <a:ext cx="4632116" cy="3429000"/>
          </a:xfrm>
          <a:ln/>
        </p:spPr>
      </p:sp>
      <p:sp>
        <p:nvSpPr>
          <p:cNvPr id="7577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E35E7546-8ED4-4D49-B795-7C93368A5EF1}" type="slidenum">
              <a:rPr lang="en-US"/>
              <a:pPr/>
              <a:t>120</a:t>
            </a:fld>
            <a:endParaRPr lang="en-US"/>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DADBD0A8-E9A1-45AF-855F-B47E53E9D21F}" type="slidenum">
              <a:rPr lang="en-US"/>
              <a:pPr/>
              <a:t>121</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80FE0B91-B61D-4AA6-802F-C0A0AB964224}" type="slidenum">
              <a:rPr lang="en-US"/>
              <a:pPr/>
              <a:t>122</a:t>
            </a:fld>
            <a:endParaRPr lang="en-US"/>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0246812-6A67-4A47-BCB8-132D4B4F47E7}" type="slidenum">
              <a:rPr lang="en-US"/>
              <a:pPr/>
              <a:t>123</a:t>
            </a:fld>
            <a:endParaRPr lang="en-US"/>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553C8EAD-467F-4936-B8FF-CAFFE788D260}" type="slidenum">
              <a:rPr lang="en-US"/>
              <a:pPr/>
              <a:t>126</a:t>
            </a:fld>
            <a:endParaRPr lang="en-US"/>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CC72AB03-655B-42FA-AA5B-0E22EDD0C41D}" type="slidenum">
              <a:rPr lang="en-US"/>
              <a:pPr/>
              <a:t>127</a:t>
            </a:fld>
            <a:endParaRPr lang="en-US"/>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62EAD20B-038B-4441-8E84-ACC0870A5E3B}" type="slidenum">
              <a:rPr lang="en-US"/>
              <a:pPr/>
              <a:t>128</a:t>
            </a:fld>
            <a:endParaRPr 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4781F047-25CC-4F1B-B484-B2C79F2F5C17}" type="slidenum">
              <a:rPr lang="en-US"/>
              <a:pPr/>
              <a:t>129</a:t>
            </a:fld>
            <a:endParaRPr 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894E3A8D-369A-4162-A65E-8395CCC26151}" type="slidenum">
              <a:rPr lang="en-US"/>
              <a:pPr/>
              <a:t>130</a:t>
            </a:fld>
            <a:endParaRPr lang="en-US"/>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6BBAA3D5-ACCF-4CB7-9107-7A98C8A75FBE}" type="slidenum">
              <a:rPr lang="en-US"/>
              <a:pPr/>
              <a:t>131</a:t>
            </a:fld>
            <a:endParaRPr lang="en-US"/>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13733" y="685488"/>
            <a:ext cx="4632116" cy="3429000"/>
          </a:xfrm>
          <a:ln/>
        </p:spPr>
      </p:sp>
      <p:sp>
        <p:nvSpPr>
          <p:cNvPr id="7680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E20EAC3F-A234-4507-870B-26385607E979}" type="slidenum">
              <a:rPr lang="en-US"/>
              <a:pPr/>
              <a:t>132</a:t>
            </a:fld>
            <a:endParaRPr lang="en-US"/>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BF4F5592-DC7E-45DD-BC62-DC07BF550A04}" type="slidenum">
              <a:rPr lang="en-US"/>
              <a:pPr/>
              <a:t>134</a:t>
            </a:fld>
            <a:endParaRPr lang="en-U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3E22E395-E8D1-48EB-93E7-64194F45AE9F}" type="slidenum">
              <a:rPr lang="en-US"/>
              <a:pPr/>
              <a:t>135</a:t>
            </a:fld>
            <a:endParaRPr lang="en-US"/>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8C664D48-16D4-4F5F-ABEC-580BFB219D0D}" type="slidenum">
              <a:rPr lang="en-US"/>
              <a:pPr/>
              <a:t>136</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8F04B09-3E9C-43AC-9711-F9021400422A}" type="slidenum">
              <a:rPr lang="en-US"/>
              <a:pPr/>
              <a:t>137</a:t>
            </a:fld>
            <a:endParaRPr lang="en-US"/>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8B6E6A86-FA58-48C0-9B8C-D647D05182BA}" type="slidenum">
              <a:rPr lang="en-US"/>
              <a:pPr/>
              <a:t>139</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708CA55E-8025-4369-941A-994A2757F284}" type="slidenum">
              <a:rPr lang="en-US"/>
              <a:pPr/>
              <a:t>141</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3084B9A-D1FD-4B0E-8A27-CEEB838761A2}" type="slidenum">
              <a:rPr lang="en-US"/>
              <a:pPr/>
              <a:t>142</a:t>
            </a:fld>
            <a:endParaRPr lang="en-US"/>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1113733" y="685488"/>
            <a:ext cx="4632116" cy="3429000"/>
          </a:xfrm>
          <a:ln/>
        </p:spPr>
      </p:sp>
      <p:sp>
        <p:nvSpPr>
          <p:cNvPr id="7782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D6FD5722-053F-4771-AAF9-4152AF834EAE}" type="slidenum">
              <a:rPr lang="en-US"/>
              <a:pPr/>
              <a:t>143</a:t>
            </a:fld>
            <a:endParaRPr lang="en-US"/>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A02B90B-F41E-487B-8997-E9BA4BE818F1}" type="slidenum">
              <a:rPr lang="en-US"/>
              <a:pPr/>
              <a:t>144</a:t>
            </a:fld>
            <a:endParaRPr lang="en-US"/>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8C64DABD-7617-46E1-9BEB-5F94D030D373}" type="slidenum">
              <a:rPr lang="en-US"/>
              <a:pPr/>
              <a:t>145</a:t>
            </a:fld>
            <a:endParaRPr lang="en-US"/>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31D6EB9-F2E3-4414-B796-03877972D0AE}" type="slidenum">
              <a:rPr lang="en-US"/>
              <a:pPr/>
              <a:t>146</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A44F565D-9CBF-4527-AB60-6E28F27A019D}" type="slidenum">
              <a:rPr lang="en-US"/>
              <a:pPr/>
              <a:t>147</a:t>
            </a:fld>
            <a:endParaRPr lang="en-US"/>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208B61EE-79D1-4BBF-80E7-3A7C40C8F592}" type="slidenum">
              <a:rPr lang="en-US"/>
              <a:pPr/>
              <a:t>148</a:t>
            </a:fld>
            <a:endParaRPr lang="en-US"/>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F5715205-7130-4CDE-94CC-40C4C5AE3C3E}" type="slidenum">
              <a:rPr lang="en-US"/>
              <a:pPr/>
              <a:t>149</a:t>
            </a:fld>
            <a:endParaRPr lang="en-US"/>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1844DCF-BD8F-4E3A-9521-AC0A28F364FC}" type="slidenum">
              <a:rPr lang="en-US"/>
              <a:pPr/>
              <a:t>150</a:t>
            </a:fld>
            <a:endParaRPr lang="en-US"/>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1D3BA2BC-0BBF-4D8B-858E-515C3E196CC1}" type="slidenum">
              <a:rPr lang="en-US"/>
              <a:pPr/>
              <a:t>151</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BE1F12DC-7433-49C0-BE8D-14575A3A1A8D}" type="slidenum">
              <a:rPr lang="en-US"/>
              <a:pPr/>
              <a:t>152</a:t>
            </a:fld>
            <a:endParaRPr lang="en-US"/>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1113733" y="685488"/>
            <a:ext cx="4632116" cy="3429000"/>
          </a:xfrm>
          <a:ln/>
        </p:spPr>
      </p:sp>
      <p:sp>
        <p:nvSpPr>
          <p:cNvPr id="7885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FA13C44B-021D-45FC-903A-36500A123FE7}" type="slidenum">
              <a:rPr lang="en-US"/>
              <a:pPr/>
              <a:t>153</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60E4AEBC-95B0-4916-B2D1-76C43366B708}" type="slidenum">
              <a:rPr lang="en-US"/>
              <a:pPr/>
              <a:t>155</a:t>
            </a:fld>
            <a:endParaRPr lang="en-US"/>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5C9A96E8-B375-4012-B41A-65C05E20566B}" type="slidenum">
              <a:rPr lang="en-US"/>
              <a:pPr/>
              <a:t>156</a:t>
            </a:fld>
            <a:endParaRPr lang="en-US"/>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DC1D039-C0E6-4CBB-8034-CBE1423530A5}" type="slidenum">
              <a:rPr lang="en-US"/>
              <a:pPr/>
              <a:t>157</a:t>
            </a:fld>
            <a:endParaRPr lang="en-US"/>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AAE326F5-8159-40F4-8DBE-CD6746828489}" type="slidenum">
              <a:rPr lang="en-US"/>
              <a:pPr/>
              <a:t>158</a:t>
            </a:fld>
            <a:endParaRPr lang="en-US"/>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50BA194C-E6AD-4A60-B3CF-6A4DDE874FDB}" type="slidenum">
              <a:rPr lang="en-US"/>
              <a:pPr/>
              <a:t>159</a:t>
            </a:fld>
            <a:endParaRPr lang="en-US"/>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7A8E3B9B-C74C-48D8-B556-9F632E5B3AB2}" type="slidenum">
              <a:rPr lang="en-US"/>
              <a:pPr/>
              <a:t>160</a:t>
            </a:fld>
            <a:endParaRPr lang="en-US"/>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4BB3D887-8D89-4D8D-AC99-D621BC5E74C0}" type="slidenum">
              <a:rPr lang="en-US"/>
              <a:pPr/>
              <a:t>161</a:t>
            </a:fld>
            <a:endParaRPr lang="en-US"/>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fld id="{4DBDE0BA-C714-4026-B263-4BF443EF1E25}" type="slidenum">
              <a:rPr lang="en-US"/>
              <a:pPr/>
              <a:t>162</a:t>
            </a:fld>
            <a:endParaRPr lang="en-US"/>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0E4A2086-6649-488E-A283-0440AF771A43}" type="slidenum">
              <a:rPr lang="en-US"/>
              <a:pPr/>
              <a:t>163</a:t>
            </a:fld>
            <a:endParaRPr lang="en-US"/>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1113733" y="685488"/>
            <a:ext cx="4632116" cy="3429000"/>
          </a:xfrm>
          <a:ln/>
        </p:spPr>
      </p:sp>
      <p:sp>
        <p:nvSpPr>
          <p:cNvPr id="7987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AB526D39-6F74-4D65-9BD0-299A07071E75}" type="slidenum">
              <a:rPr lang="en-US"/>
              <a:pPr/>
              <a:t>164</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D65B4471-FB18-4F6E-9009-1DBD457C3FE5}" type="slidenum">
              <a:rPr lang="en-US"/>
              <a:pPr/>
              <a:t>165</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F154C2CD-863B-413A-A7D9-E4FF5D860FFE}" type="slidenum">
              <a:rPr lang="en-US"/>
              <a:pPr/>
              <a:t>166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fld id="{664E641D-F8DC-4301-97F8-768EEF24450A}" type="slidenum">
              <a:rPr lang="en-US"/>
              <a:pPr/>
              <a:t>167</a:t>
            </a:fld>
            <a:endParaRPr lang="en-US"/>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fld id="{D2F4D416-0A8E-4891-AEEA-F60AEB49B122}" type="slidenum">
              <a:rPr lang="en-US"/>
              <a:pPr/>
              <a:t>168</a:t>
            </a:fld>
            <a:endParaRPr lang="en-US"/>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fld id="{D77B2AAF-0BC5-4D87-ABD6-66E657D7AC25}" type="slidenum">
              <a:rPr lang="en-US"/>
              <a:pPr/>
              <a:t>169</a:t>
            </a:fld>
            <a:endParaRPr lang="en-US"/>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2879"/>
            <a:fld id="{41497366-D819-43A0-8874-68F23AB668F5}" type="slidenum">
              <a:rPr lang="en-US" altLang="en-US" smtClean="0">
                <a:latin typeface="Helvetica" pitchFamily="-84" charset="0"/>
              </a:rPr>
              <a:pPr defTabSz="912879"/>
              <a:t>170</a:t>
            </a:fld>
            <a:endParaRPr lang="en-US" altLang="en-US" dirty="0">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2879"/>
            <a:fld id="{D6E7EFD5-1A53-430A-9D6B-2CC045C4461B}" type="slidenum">
              <a:rPr lang="en-US" altLang="en-US" smtClean="0">
                <a:latin typeface="Helvetica" pitchFamily="-84" charset="0"/>
              </a:rPr>
              <a:pPr defTabSz="912879"/>
              <a:t>171</a:t>
            </a:fld>
            <a:endParaRPr lang="en-US" altLang="en-US" dirty="0">
              <a:latin typeface="Helvetica"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2879"/>
            <a:fld id="{9D5BAAD5-F8EF-45B7-852C-9D48CF3AA426}" type="slidenum">
              <a:rPr lang="en-US" altLang="en-US" smtClean="0">
                <a:latin typeface="Helvetica" pitchFamily="-84" charset="0"/>
              </a:rPr>
              <a:pPr defTabSz="912879"/>
              <a:t>172</a:t>
            </a:fld>
            <a:endParaRPr lang="en-US" altLang="en-US" dirty="0">
              <a:latin typeface="Helvetica" pitchFamily="-8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2879"/>
            <a:fld id="{B24727E8-7C70-4CCC-B6A7-B8D2BD806D0D}" type="slidenum">
              <a:rPr lang="en-US" altLang="en-US" smtClean="0">
                <a:latin typeface="Helvetica" pitchFamily="-84" charset="0"/>
              </a:rPr>
              <a:pPr defTabSz="912879"/>
              <a:t>173</a:t>
            </a:fld>
            <a:endParaRPr lang="en-US" altLang="en-US" dirty="0">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1113733" y="685488"/>
            <a:ext cx="4632116" cy="3429000"/>
          </a:xfrm>
          <a:ln/>
        </p:spPr>
      </p:sp>
      <p:sp>
        <p:nvSpPr>
          <p:cNvPr id="8089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2879"/>
            <a:fld id="{7F526DDF-20F8-4FFA-95BC-7211C7DA234D}" type="slidenum">
              <a:rPr lang="en-US" altLang="en-US" smtClean="0">
                <a:latin typeface="Helvetica" pitchFamily="-84" charset="0"/>
              </a:rPr>
              <a:pPr defTabSz="912879"/>
              <a:t>176</a:t>
            </a:fld>
            <a:endParaRPr lang="en-US" altLang="en-US" dirty="0">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2879"/>
            <a:fld id="{6DEFA4A3-9A89-4270-B172-AEE99F235058}" type="slidenum">
              <a:rPr lang="en-US" altLang="en-US" smtClean="0">
                <a:latin typeface="Helvetica" pitchFamily="-84" charset="0"/>
              </a:rPr>
              <a:pPr defTabSz="912879"/>
              <a:t>177</a:t>
            </a:fld>
            <a:endParaRPr lang="en-US" altLang="en-US" dirty="0">
              <a:latin typeface="Helvetica"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2879"/>
            <a:fld id="{EB7B636E-F315-401D-B1C5-121463DF0FC9}" type="slidenum">
              <a:rPr lang="en-US" altLang="en-US" smtClean="0">
                <a:latin typeface="Helvetica" pitchFamily="-84" charset="0"/>
              </a:rPr>
              <a:pPr defTabSz="912879"/>
              <a:t>178</a:t>
            </a:fld>
            <a:endParaRPr lang="en-US" altLang="en-US" dirty="0">
              <a:latin typeface="Helvetica"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2879"/>
            <a:fld id="{703C1169-3E46-4720-85D8-F56690E25EBF}" type="slidenum">
              <a:rPr lang="en-US" altLang="en-US" smtClean="0">
                <a:latin typeface="Helvetica" pitchFamily="-84" charset="0"/>
              </a:rPr>
              <a:pPr defTabSz="912879"/>
              <a:t>179</a:t>
            </a:fld>
            <a:endParaRPr lang="en-US" altLang="en-US" dirty="0">
              <a:latin typeface="Helvetica" pitchFamily="-8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2879"/>
            <a:fld id="{220C4944-F389-4267-A205-3FCB767DBE34}" type="slidenum">
              <a:rPr lang="en-US" altLang="en-US" smtClean="0">
                <a:latin typeface="Helvetica" pitchFamily="-84" charset="0"/>
              </a:rPr>
              <a:pPr defTabSz="912879"/>
              <a:t>180</a:t>
            </a:fld>
            <a:endParaRPr lang="en-US" altLang="en-US" dirty="0">
              <a:latin typeface="Helvetica" pitchFamily="-8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2879"/>
            <a:fld id="{4666FE1E-190F-41F9-8190-6F2966755F41}" type="slidenum">
              <a:rPr lang="en-US" altLang="en-US" smtClean="0">
                <a:latin typeface="Helvetica" pitchFamily="-84" charset="0"/>
              </a:rPr>
              <a:pPr defTabSz="912879"/>
              <a:t>181</a:t>
            </a:fld>
            <a:endParaRPr lang="en-US" altLang="en-US" dirty="0">
              <a:latin typeface="Helvetica" pitchFamily="-8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2879"/>
            <a:fld id="{09E15C91-05CD-40C8-B243-327292E0598A}" type="slidenum">
              <a:rPr lang="en-US" altLang="en-US" smtClean="0">
                <a:latin typeface="Helvetica" pitchFamily="-84" charset="0"/>
              </a:rPr>
              <a:pPr defTabSz="912879"/>
              <a:t>182</a:t>
            </a:fld>
            <a:endParaRPr lang="en-US" altLang="en-US" dirty="0">
              <a:latin typeface="Helvetica" pitchFamily="-8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2879"/>
            <a:fld id="{424A9A04-6E42-40EE-84F5-425880F15FEA}" type="slidenum">
              <a:rPr lang="en-US" altLang="en-US" smtClean="0">
                <a:latin typeface="Helvetica" pitchFamily="-84" charset="0"/>
              </a:rPr>
              <a:pPr defTabSz="912879"/>
              <a:t>183</a:t>
            </a:fld>
            <a:endParaRPr lang="en-US" altLang="en-US" dirty="0">
              <a:latin typeface="Helvetica" pitchFamily="-8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2879"/>
            <a:fld id="{5598DD36-BAB3-4AA5-A707-CDE0C9384D69}" type="slidenum">
              <a:rPr lang="en-US" altLang="en-US" smtClean="0">
                <a:latin typeface="Helvetica" pitchFamily="-84" charset="0"/>
              </a:rPr>
              <a:pPr defTabSz="912879"/>
              <a:t>184</a:t>
            </a:fld>
            <a:endParaRPr lang="en-US" altLang="en-US" dirty="0">
              <a:latin typeface="Helvetica"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2879"/>
            <a:fld id="{85C102DE-774E-4167-A018-46B31AFA613F}" type="slidenum">
              <a:rPr lang="en-US" altLang="en-US" smtClean="0">
                <a:latin typeface="Helvetica" pitchFamily="-84" charset="0"/>
              </a:rPr>
              <a:pPr defTabSz="912879"/>
              <a:t>188</a:t>
            </a:fld>
            <a:endParaRPr lang="en-US" altLang="en-US" dirty="0">
              <a:latin typeface="Helvetica" pitchFamily="-84" charset="0"/>
            </a:endParaRPr>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1113733" y="685488"/>
            <a:ext cx="4632116" cy="3429000"/>
          </a:xfrm>
          <a:ln/>
        </p:spPr>
      </p:sp>
      <p:sp>
        <p:nvSpPr>
          <p:cNvPr id="8192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2879"/>
            <a:fld id="{782DE264-84B7-4ED1-A653-17B72382A6B4}" type="slidenum">
              <a:rPr lang="en-US" altLang="en-US" smtClean="0">
                <a:latin typeface="Helvetica" pitchFamily="-84" charset="0"/>
              </a:rPr>
              <a:pPr defTabSz="912879"/>
              <a:t>189</a:t>
            </a:fld>
            <a:endParaRPr lang="en-US" altLang="en-US" dirty="0">
              <a:latin typeface="Helvetica" pitchFamily="-8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2879"/>
            <a:fld id="{4758FF39-E762-46C1-9582-F46B9412EECF}" type="slidenum">
              <a:rPr lang="en-US" altLang="en-US" smtClean="0">
                <a:latin typeface="Helvetica" pitchFamily="-84" charset="0"/>
              </a:rPr>
              <a:pPr defTabSz="912879"/>
              <a:t>190</a:t>
            </a:fld>
            <a:endParaRPr lang="en-US" altLang="en-US" dirty="0">
              <a:latin typeface="Helvetica" pitchFamily="-84" charset="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2879"/>
            <a:fld id="{B76FB568-5931-4723-AEE5-60312F9E464D}" type="slidenum">
              <a:rPr lang="en-US" altLang="en-US" smtClean="0">
                <a:latin typeface="Helvetica" pitchFamily="-84" charset="0"/>
              </a:rPr>
              <a:pPr defTabSz="912879"/>
              <a:t>191</a:t>
            </a:fld>
            <a:endParaRPr lang="en-US" altLang="en-US" dirty="0">
              <a:latin typeface="Helvetica" pitchFamily="-84" charset="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defTabSz="912879"/>
            <a:fld id="{628F5068-CA9B-4B76-A917-F3F3D9E8EBAF}" type="slidenum">
              <a:rPr lang="en-US" altLang="en-US" smtClean="0">
                <a:latin typeface="Helvetica" pitchFamily="-84" charset="0"/>
              </a:rPr>
              <a:pPr defTabSz="912879"/>
              <a:t>192</a:t>
            </a:fld>
            <a:endParaRPr lang="en-US" altLang="en-US" dirty="0">
              <a:latin typeface="Helvetica" pitchFamily="-84" charset="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defTabSz="912879"/>
            <a:fld id="{B6EF30A1-B364-4BCB-A54E-1AC62747B393}" type="slidenum">
              <a:rPr lang="en-US" altLang="en-US" smtClean="0">
                <a:latin typeface="Helvetica" pitchFamily="-84" charset="0"/>
              </a:rPr>
              <a:pPr defTabSz="912879"/>
              <a:t>193</a:t>
            </a:fld>
            <a:endParaRPr lang="en-US" altLang="en-US" dirty="0">
              <a:latin typeface="Helvetica" pitchFamily="-84" charset="0"/>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defTabSz="912879"/>
            <a:fld id="{35B34B57-491C-4CE5-B857-09C6DDA9BBBF}" type="slidenum">
              <a:rPr lang="en-US" altLang="en-US" smtClean="0">
                <a:latin typeface="Helvetica" pitchFamily="-84" charset="0"/>
              </a:rPr>
              <a:pPr defTabSz="912879"/>
              <a:t>195</a:t>
            </a:fld>
            <a:endParaRPr lang="en-US" altLang="en-US" dirty="0">
              <a:latin typeface="Helvetica" pitchFamily="-84" charset="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defTabSz="912879"/>
            <a:fld id="{9B8EEEE5-8761-44BC-AC1F-F90BBC73ACFE}" type="slidenum">
              <a:rPr lang="en-US" altLang="en-US" smtClean="0">
                <a:latin typeface="Helvetica" pitchFamily="-84" charset="0"/>
              </a:rPr>
              <a:pPr defTabSz="912879"/>
              <a:t>196</a:t>
            </a:fld>
            <a:endParaRPr lang="en-US" altLang="en-US" dirty="0">
              <a:latin typeface="Helvetica" pitchFamily="-84" charset="0"/>
            </a:endParaRPr>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12879"/>
            <a:fld id="{F24A8686-B2B6-4C1F-BAC5-FDD437F19670}" type="slidenum">
              <a:rPr lang="en-US" altLang="en-US" smtClean="0">
                <a:latin typeface="Helvetica" pitchFamily="-84" charset="0"/>
              </a:rPr>
              <a:pPr defTabSz="912879"/>
              <a:t>197</a:t>
            </a:fld>
            <a:endParaRPr lang="en-US" altLang="en-US" dirty="0">
              <a:latin typeface="Helvetica" pitchFamily="-84" charset="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pPr defTabSz="912879"/>
            <a:fld id="{7EDA9A81-422D-4C1F-A3C2-2F171377060F}" type="slidenum">
              <a:rPr lang="en-US" altLang="en-US" smtClean="0">
                <a:latin typeface="Helvetica" pitchFamily="-84" charset="0"/>
              </a:rPr>
              <a:pPr defTabSz="912879"/>
              <a:t>198</a:t>
            </a:fld>
            <a:endParaRPr lang="en-US" altLang="en-US" dirty="0">
              <a:latin typeface="Helvetica" pitchFamily="-84" charset="0"/>
            </a:endParaRPr>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defTabSz="912879"/>
            <a:fld id="{F5B6CF95-1E0C-4C05-9233-E2A2BD317F10}" type="slidenum">
              <a:rPr lang="en-US" altLang="en-US" smtClean="0">
                <a:latin typeface="Helvetica" pitchFamily="-84" charset="0"/>
              </a:rPr>
              <a:pPr defTabSz="912879"/>
              <a:t>199</a:t>
            </a:fld>
            <a:endParaRPr lang="en-US" altLang="en-US" dirty="0">
              <a:latin typeface="Helvetica" pitchFamily="-84" charset="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13733" y="685488"/>
            <a:ext cx="4632116" cy="3429000"/>
          </a:xfrm>
          <a:ln/>
        </p:spPr>
      </p:sp>
      <p:sp>
        <p:nvSpPr>
          <p:cNvPr id="8294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defTabSz="912879"/>
            <a:fld id="{84739513-EDED-424C-ACAC-515531164EDB}" type="slidenum">
              <a:rPr lang="en-US" altLang="en-US" smtClean="0">
                <a:latin typeface="Helvetica" pitchFamily="-84" charset="0"/>
              </a:rPr>
              <a:pPr defTabSz="912879"/>
              <a:t>200</a:t>
            </a:fld>
            <a:endParaRPr lang="en-US" altLang="en-US" dirty="0">
              <a:latin typeface="Helvetica" pitchFamily="-84" charset="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defTabSz="912879"/>
            <a:fld id="{11835053-ED04-489A-B898-29454AF952AA}" type="slidenum">
              <a:rPr lang="en-US" altLang="en-US" smtClean="0">
                <a:latin typeface="Helvetica" pitchFamily="-84" charset="0"/>
              </a:rPr>
              <a:pPr defTabSz="912879"/>
              <a:t>201</a:t>
            </a:fld>
            <a:endParaRPr lang="en-US" altLang="en-US" dirty="0">
              <a:latin typeface="Helvetica" pitchFamily="-84" charset="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pPr defTabSz="912879"/>
            <a:fld id="{7818B46E-5181-4670-BD75-D4BE7FABFB24}" type="slidenum">
              <a:rPr lang="en-US" altLang="en-US" smtClean="0">
                <a:latin typeface="Helvetica" pitchFamily="-84" charset="0"/>
              </a:rPr>
              <a:pPr defTabSz="912879"/>
              <a:t>202</a:t>
            </a:fld>
            <a:endParaRPr lang="en-US" altLang="en-US" dirty="0">
              <a:latin typeface="Helvetica" pitchFamily="-84" charset="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defTabSz="912879"/>
            <a:fld id="{B86FE97F-468C-4373-87EE-7BBECF8626F0}" type="slidenum">
              <a:rPr lang="en-US" altLang="en-US" smtClean="0">
                <a:latin typeface="Helvetica" pitchFamily="-84" charset="0"/>
              </a:rPr>
              <a:pPr defTabSz="912879"/>
              <a:t>203</a:t>
            </a:fld>
            <a:endParaRPr lang="en-US" altLang="en-US" dirty="0">
              <a:latin typeface="Helvetica" pitchFamily="-84" charset="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defTabSz="912879"/>
            <a:fld id="{1AD7C6F5-7356-4C3A-B6DB-1953E4DF8E4E}" type="slidenum">
              <a:rPr lang="en-US" altLang="en-US" smtClean="0">
                <a:latin typeface="Helvetica" pitchFamily="-84" charset="0"/>
              </a:rPr>
              <a:pPr defTabSz="912879"/>
              <a:t>204</a:t>
            </a:fld>
            <a:endParaRPr lang="en-US" altLang="en-US" dirty="0">
              <a:latin typeface="Helvetica" pitchFamily="-84" charset="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pPr defTabSz="912879"/>
            <a:fld id="{21B6F37B-6680-4753-AA4D-5B5684560E7C}" type="slidenum">
              <a:rPr lang="en-US" altLang="en-US" smtClean="0">
                <a:latin typeface="Helvetica" pitchFamily="-84" charset="0"/>
              </a:rPr>
              <a:pPr defTabSz="912879"/>
              <a:t>205</a:t>
            </a:fld>
            <a:endParaRPr lang="en-US" altLang="en-US" dirty="0">
              <a:latin typeface="Helvetica" pitchFamily="-84" charset="0"/>
            </a:endParaRPr>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pPr defTabSz="912879"/>
            <a:fld id="{8E9E0D67-9504-4B96-A2F6-D4A7FC8271D4}" type="slidenum">
              <a:rPr lang="en-US" altLang="en-US" smtClean="0">
                <a:latin typeface="Helvetica" pitchFamily="-84" charset="0"/>
              </a:rPr>
              <a:pPr defTabSz="912879"/>
              <a:t>207</a:t>
            </a:fld>
            <a:endParaRPr lang="en-US" altLang="en-US" dirty="0">
              <a:latin typeface="Helvetica" pitchFamily="-84"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pPr defTabSz="912879"/>
            <a:fld id="{8BA19B75-7E7A-4742-AAC0-E284717081B0}" type="slidenum">
              <a:rPr lang="en-US" altLang="en-US" smtClean="0">
                <a:latin typeface="Helvetica" pitchFamily="-84" charset="0"/>
              </a:rPr>
              <a:pPr defTabSz="912879"/>
              <a:t>208</a:t>
            </a:fld>
            <a:endParaRPr lang="en-US" altLang="en-US" dirty="0">
              <a:latin typeface="Helvetica" pitchFamily="-84" charset="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pPr defTabSz="912879"/>
            <a:fld id="{EF356BBE-464A-4DF5-8C3C-AF39FE928568}" type="slidenum">
              <a:rPr lang="en-US" altLang="en-US" smtClean="0">
                <a:latin typeface="Helvetica" pitchFamily="-84" charset="0"/>
              </a:rPr>
              <a:pPr defTabSz="912879"/>
              <a:t>209</a:t>
            </a:fld>
            <a:endParaRPr lang="en-US" altLang="en-US" dirty="0">
              <a:latin typeface="Helvetica" pitchFamily="-84"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defTabSz="912879"/>
            <a:fld id="{FA4E1061-73DE-4A21-8AEF-DE2BCF5E28DD}" type="slidenum">
              <a:rPr lang="en-US" altLang="en-US" smtClean="0">
                <a:latin typeface="Helvetica" pitchFamily="-84" charset="0"/>
              </a:rPr>
              <a:pPr defTabSz="912879"/>
              <a:t>210</a:t>
            </a:fld>
            <a:endParaRPr lang="en-US" altLang="en-US" dirty="0">
              <a:latin typeface="Helvetica" pitchFamily="-84" charset="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1113733" y="685488"/>
            <a:ext cx="4632116" cy="3429000"/>
          </a:xfrm>
          <a:ln/>
        </p:spPr>
      </p:sp>
      <p:sp>
        <p:nvSpPr>
          <p:cNvPr id="8397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pPr defTabSz="912879"/>
            <a:fld id="{ED16814E-713E-4FDC-A73C-531FD25E2A56}" type="slidenum">
              <a:rPr lang="en-US" altLang="en-US" smtClean="0">
                <a:latin typeface="Helvetica" pitchFamily="-84" charset="0"/>
              </a:rPr>
              <a:pPr defTabSz="912879"/>
              <a:t>211</a:t>
            </a:fld>
            <a:endParaRPr lang="en-US" altLang="en-US" dirty="0">
              <a:latin typeface="Helvetica" pitchFamily="-84" charset="0"/>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pPr defTabSz="912879"/>
            <a:fld id="{86245494-B7C7-41D7-B70C-A6B4AC25E2CB}" type="slidenum">
              <a:rPr lang="en-US" altLang="en-US" smtClean="0">
                <a:latin typeface="Helvetica" pitchFamily="-84" charset="0"/>
              </a:rPr>
              <a:pPr defTabSz="912879"/>
              <a:t>212</a:t>
            </a:fld>
            <a:endParaRPr lang="en-US" altLang="en-US" dirty="0">
              <a:latin typeface="Helvetica" pitchFamily="-84" charset="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pPr defTabSz="912879"/>
            <a:fld id="{B4FE84AC-D655-4E47-B2BC-10851FF73414}" type="slidenum">
              <a:rPr lang="en-US" altLang="en-US" smtClean="0">
                <a:latin typeface="Helvetica" pitchFamily="-84" charset="0"/>
              </a:rPr>
              <a:pPr defTabSz="912879"/>
              <a:t>213</a:t>
            </a:fld>
            <a:endParaRPr lang="en-US" altLang="en-US" dirty="0">
              <a:latin typeface="Helvetica" pitchFamily="-8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pPr defTabSz="912879"/>
            <a:fld id="{B09E1FF0-8F76-43FF-8FF1-E0D08D6BB058}" type="slidenum">
              <a:rPr lang="en-US" altLang="en-US" smtClean="0">
                <a:latin typeface="Helvetica" pitchFamily="-84" charset="0"/>
              </a:rPr>
              <a:pPr defTabSz="912879"/>
              <a:t>214</a:t>
            </a:fld>
            <a:endParaRPr lang="en-US" altLang="en-US" dirty="0">
              <a:latin typeface="Helvetica" pitchFamily="-84" charset="0"/>
            </a:endParaRPr>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pPr defTabSz="912879"/>
            <a:fld id="{273D3187-180D-4800-9AD8-28F1E24DA370}" type="slidenum">
              <a:rPr lang="en-US" altLang="en-US" smtClean="0">
                <a:latin typeface="Helvetica" pitchFamily="-84" charset="0"/>
              </a:rPr>
              <a:pPr defTabSz="912879"/>
              <a:t>215</a:t>
            </a:fld>
            <a:endParaRPr lang="en-US" altLang="en-US" dirty="0">
              <a:latin typeface="Helvetica" pitchFamily="-84" charset="0"/>
            </a:endParaRPr>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pPr defTabSz="912879"/>
            <a:fld id="{F88C30AF-987A-4A81-BBCB-CB49E7D44CDF}" type="slidenum">
              <a:rPr lang="en-US" altLang="en-US" smtClean="0">
                <a:latin typeface="Helvetica" pitchFamily="-84" charset="0"/>
              </a:rPr>
              <a:pPr defTabSz="912879"/>
              <a:t>216</a:t>
            </a:fld>
            <a:endParaRPr lang="en-US" altLang="en-US" dirty="0">
              <a:latin typeface="Helvetica" pitchFamily="-8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pPr defTabSz="912879"/>
            <a:fld id="{0F1742E1-C77D-48BA-BCE2-7F55067CBE59}" type="slidenum">
              <a:rPr lang="en-US" altLang="en-US" smtClean="0">
                <a:latin typeface="Helvetica" pitchFamily="-84" charset="0"/>
              </a:rPr>
              <a:pPr defTabSz="912879"/>
              <a:t>217</a:t>
            </a:fld>
            <a:endParaRPr lang="en-US" altLang="en-US" dirty="0">
              <a:latin typeface="Helvetica" pitchFamily="-84"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defTabSz="912879"/>
            <a:fld id="{C459FB4F-9413-48E2-9A0B-EF51B5B1E1DE}" type="slidenum">
              <a:rPr lang="en-US" altLang="en-US" smtClean="0">
                <a:latin typeface="Helvetica" pitchFamily="-84" charset="0"/>
              </a:rPr>
              <a:pPr defTabSz="912879"/>
              <a:t>218</a:t>
            </a:fld>
            <a:endParaRPr lang="en-US" altLang="en-US" dirty="0">
              <a:latin typeface="Helvetica" pitchFamily="-84" charset="0"/>
            </a:endParaRPr>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pPr defTabSz="912879"/>
            <a:fld id="{F721EAAC-D0DF-47B6-BF65-A191F67E5C69}" type="slidenum">
              <a:rPr lang="en-US" altLang="en-US" smtClean="0">
                <a:latin typeface="Helvetica" pitchFamily="-84" charset="0"/>
              </a:rPr>
              <a:pPr defTabSz="912879"/>
              <a:t>219</a:t>
            </a:fld>
            <a:endParaRPr lang="en-US" altLang="en-US" dirty="0">
              <a:latin typeface="Helvetica" pitchFamily="-84" charset="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pPr defTabSz="912879"/>
            <a:fld id="{D29C74AD-6BE0-46A6-9B89-7E93BDC5FC1E}" type="slidenum">
              <a:rPr lang="en-US" altLang="en-US" smtClean="0">
                <a:latin typeface="Helvetica" pitchFamily="-84" charset="0"/>
              </a:rPr>
              <a:pPr defTabSz="912879"/>
              <a:t>220</a:t>
            </a:fld>
            <a:endParaRPr lang="en-US" altLang="en-US" dirty="0">
              <a:latin typeface="Helvetica" pitchFamily="-84" charset="0"/>
            </a:endParaRPr>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1113733" y="685488"/>
            <a:ext cx="4632116" cy="3429000"/>
          </a:xfrm>
          <a:ln/>
        </p:spPr>
      </p:sp>
      <p:sp>
        <p:nvSpPr>
          <p:cNvPr id="6656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13733" y="685488"/>
            <a:ext cx="4632116" cy="3429000"/>
          </a:xfrm>
          <a:ln/>
        </p:spPr>
      </p:sp>
      <p:sp>
        <p:nvSpPr>
          <p:cNvPr id="8499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pPr defTabSz="912879"/>
            <a:fld id="{CA5DA50E-2A01-44B4-B1C5-4012323355B2}" type="slidenum">
              <a:rPr lang="en-US" altLang="en-US" smtClean="0">
                <a:latin typeface="Helvetica" pitchFamily="-84" charset="0"/>
              </a:rPr>
              <a:pPr defTabSz="912879"/>
              <a:t>221</a:t>
            </a:fld>
            <a:endParaRPr lang="en-US" altLang="en-US" dirty="0">
              <a:latin typeface="Helvetica" pitchFamily="-84" charset="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defTabSz="912879"/>
            <a:fld id="{FF3EB53B-B9B4-40B9-847F-4E6496110D32}" type="slidenum">
              <a:rPr lang="en-US" altLang="en-US" smtClean="0">
                <a:latin typeface="Helvetica" pitchFamily="-84" charset="0"/>
              </a:rPr>
              <a:pPr defTabSz="912879"/>
              <a:t>223</a:t>
            </a:fld>
            <a:endParaRPr lang="en-US" altLang="en-US" dirty="0">
              <a:latin typeface="Helvetica" pitchFamily="-84" charset="0"/>
            </a:endParaRPr>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pPr defTabSz="912879"/>
            <a:fld id="{DA4B8BBF-AF31-4999-ADE0-D06219E68BA4}" type="slidenum">
              <a:rPr lang="en-US" altLang="en-US" smtClean="0">
                <a:latin typeface="Helvetica" pitchFamily="-84" charset="0"/>
              </a:rPr>
              <a:pPr defTabSz="912879"/>
              <a:t>224</a:t>
            </a:fld>
            <a:endParaRPr lang="en-US" altLang="en-US" dirty="0">
              <a:latin typeface="Helvetica" pitchFamily="-84" charset="0"/>
            </a:endParaRPr>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12879"/>
            <a:fld id="{7ADE0DB2-4805-4C83-934D-54844B55F51B}" type="slidenum">
              <a:rPr lang="en-US" altLang="en-US" smtClean="0">
                <a:latin typeface="Helvetica" pitchFamily="-84" charset="0"/>
              </a:rPr>
              <a:pPr defTabSz="912879"/>
              <a:t>225</a:t>
            </a:fld>
            <a:endParaRPr lang="en-US" altLang="en-US" dirty="0">
              <a:latin typeface="Helvetica" pitchFamily="-84" charset="0"/>
            </a:endParaRPr>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pPr defTabSz="912879"/>
            <a:fld id="{72A0B24E-E0F2-4934-BF79-C0CCB75AADEE}" type="slidenum">
              <a:rPr lang="en-US" altLang="en-US" smtClean="0">
                <a:latin typeface="Helvetica" pitchFamily="-84" charset="0"/>
              </a:rPr>
              <a:pPr defTabSz="912879"/>
              <a:t>226</a:t>
            </a:fld>
            <a:endParaRPr lang="en-US" altLang="en-US" dirty="0">
              <a:latin typeface="Helvetica" pitchFamily="-84" charset="0"/>
            </a:endParaRPr>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defTabSz="912879"/>
            <a:fld id="{7F47E583-3A4D-4AE4-BF55-BCE510D4398F}" type="slidenum">
              <a:rPr lang="en-US" altLang="en-US" smtClean="0">
                <a:latin typeface="Helvetica" pitchFamily="-84" charset="0"/>
              </a:rPr>
              <a:pPr defTabSz="912879"/>
              <a:t>227</a:t>
            </a:fld>
            <a:endParaRPr lang="en-US" altLang="en-US" dirty="0">
              <a:latin typeface="Helvetica" pitchFamily="-84" charset="0"/>
            </a:endParaRPr>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36BB820B-8B22-44E5-88C6-E03431B5BC03}" type="slidenum">
              <a:rPr lang="en-US" altLang="en-US" smtClean="0"/>
              <a:pPr defTabSz="913674"/>
              <a:t>228</a:t>
            </a:fld>
            <a:endParaRPr lang="en-US" alt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A9AB11C6-8291-4B09-A11A-938E5B8F1605}" type="slidenum">
              <a:rPr lang="en-US" altLang="en-US" smtClean="0"/>
              <a:pPr defTabSz="913674"/>
              <a:t>229</a:t>
            </a:fld>
            <a:endParaRPr lang="en-US" alt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4B5D69E2-18B2-4928-A06E-7FB77F529397}" type="slidenum">
              <a:rPr lang="en-US" altLang="en-US" smtClean="0"/>
              <a:pPr defTabSz="913674"/>
              <a:t>230</a:t>
            </a:fld>
            <a:endParaRPr lang="en-US" alt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650CE9CF-0BCD-4BB2-B966-A80B77B038E5}" type="slidenum">
              <a:rPr lang="en-US" altLang="en-US" smtClean="0"/>
              <a:pPr defTabSz="913674"/>
              <a:t>231</a:t>
            </a:fld>
            <a:endParaRPr lang="en-US" alt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1113733" y="685488"/>
            <a:ext cx="4632116" cy="3429000"/>
          </a:xfrm>
          <a:ln/>
        </p:spPr>
      </p:sp>
      <p:sp>
        <p:nvSpPr>
          <p:cNvPr id="8601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6196FB86-8F47-4BFD-84DD-B3BB1874CA45}" type="slidenum">
              <a:rPr lang="en-US" altLang="en-US" smtClean="0"/>
              <a:pPr defTabSz="913674"/>
              <a:t>232</a:t>
            </a:fld>
            <a:endParaRPr lang="en-US" alt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E3C2A5FD-2050-4AA0-8584-E73A852169B8}" type="slidenum">
              <a:rPr lang="en-US" altLang="en-US" smtClean="0"/>
              <a:pPr defTabSz="913674"/>
              <a:t>233</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pPr defTabSz="913674"/>
            <a:fld id="{71691852-384F-46BF-8F6F-F9B5740137C5}" type="slidenum">
              <a:rPr lang="en-US" altLang="en-US" smtClean="0"/>
              <a:pPr defTabSz="913674"/>
              <a:t>234</a:t>
            </a:fld>
            <a:endParaRPr lang="en-US" alt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pPr defTabSz="913674"/>
            <a:fld id="{F107B152-3DBD-407B-AAB9-C3EAED7DE947}" type="slidenum">
              <a:rPr lang="en-US" altLang="en-US" smtClean="0"/>
              <a:pPr defTabSz="913674"/>
              <a:t>235</a:t>
            </a:fld>
            <a:endParaRPr lang="en-US" alt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pPr defTabSz="913674"/>
            <a:fld id="{4E74CCF8-E648-40F0-94EF-C77035390932}" type="slidenum">
              <a:rPr lang="en-US" altLang="en-US" smtClean="0"/>
              <a:pPr defTabSz="913674"/>
              <a:t>236</a:t>
            </a:fld>
            <a:endParaRPr lang="en-US" alt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pPr defTabSz="913674"/>
            <a:fld id="{4C9B3477-736B-4CF4-8433-CBF373CAF7B3}" type="slidenum">
              <a:rPr lang="en-US" altLang="en-US" smtClean="0"/>
              <a:pPr defTabSz="913674"/>
              <a:t>238</a:t>
            </a:fld>
            <a:endParaRPr lang="en-US" alt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pPr defTabSz="913674"/>
            <a:fld id="{A7A17648-0CA2-40E2-87DD-CFAA4E35C9BA}" type="slidenum">
              <a:rPr lang="en-US" altLang="en-US" smtClean="0"/>
              <a:pPr defTabSz="913674"/>
              <a:t>239</a:t>
            </a:fld>
            <a:endParaRPr lang="en-US" altLang="en-US" dirty="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pPr defTabSz="913674"/>
            <a:fld id="{59C7CAF7-56A9-4E24-9F5A-5FD260A11D32}" type="slidenum">
              <a:rPr lang="en-US" altLang="en-US" smtClean="0"/>
              <a:pPr defTabSz="913674"/>
              <a:t>240</a:t>
            </a:fld>
            <a:endParaRPr lang="en-US" alt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pPr defTabSz="913674"/>
            <a:fld id="{6A553873-AF6B-43AF-8D6C-8908B6D347C0}" type="slidenum">
              <a:rPr lang="en-US" altLang="en-US" smtClean="0"/>
              <a:pPr defTabSz="913674"/>
              <a:t>241</a:t>
            </a:fld>
            <a:endParaRPr lang="en-US" alt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pPr defTabSz="913674"/>
            <a:fld id="{05EDDED4-8E84-4FBF-8DAC-A65EEB52F3EB}" type="slidenum">
              <a:rPr lang="en-US" altLang="en-US" smtClean="0"/>
              <a:pPr defTabSz="913674"/>
              <a:t>243</a:t>
            </a:fld>
            <a:endParaRPr lang="en-US" alt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13733" y="685488"/>
            <a:ext cx="4632116" cy="3429000"/>
          </a:xfrm>
          <a:ln/>
        </p:spPr>
      </p:sp>
      <p:sp>
        <p:nvSpPr>
          <p:cNvPr id="8704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pPr defTabSz="913674"/>
            <a:fld id="{4152C2DB-6AC9-4CDD-B14F-7A5A9CCBE629}" type="slidenum">
              <a:rPr lang="en-US" altLang="en-US" smtClean="0"/>
              <a:pPr defTabSz="913674"/>
              <a:t>244</a:t>
            </a:fld>
            <a:endParaRPr lang="en-US" alt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pPr defTabSz="913674"/>
            <a:fld id="{C8A3C247-6E00-4D19-8E64-1D0DDD786C8A}" type="slidenum">
              <a:rPr lang="en-US" altLang="en-US" smtClean="0"/>
              <a:pPr defTabSz="913674"/>
              <a:t>245</a:t>
            </a:fld>
            <a:endParaRPr lang="en-US" alt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pPr defTabSz="913674"/>
            <a:fld id="{2FDFEB02-34B1-4767-9BDC-C65B22313FD1}" type="slidenum">
              <a:rPr lang="en-US" altLang="en-US" smtClean="0"/>
              <a:pPr defTabSz="913674"/>
              <a:t>246</a:t>
            </a:fld>
            <a:endParaRPr lang="en-US" alt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pPr defTabSz="913674"/>
            <a:fld id="{1A7A5A6F-3FC0-4D69-87DC-0F6756925B67}" type="slidenum">
              <a:rPr lang="en-US" altLang="en-US" smtClean="0"/>
              <a:pPr defTabSz="913674"/>
              <a:t>248</a:t>
            </a:fld>
            <a:endParaRPr lang="en-US" alt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pPr defTabSz="913674"/>
            <a:fld id="{AA902FCF-B758-49EC-BD06-17D68C65E613}" type="slidenum">
              <a:rPr lang="en-US" altLang="en-US" smtClean="0"/>
              <a:pPr defTabSz="913674"/>
              <a:t>249</a:t>
            </a:fld>
            <a:endParaRPr lang="en-US" alt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pPr defTabSz="913674"/>
            <a:fld id="{E6B8EA44-A813-4D47-9458-EFA75E479734}" type="slidenum">
              <a:rPr lang="en-US" altLang="en-US" smtClean="0"/>
              <a:pPr defTabSz="913674"/>
              <a:t>250</a:t>
            </a:fld>
            <a:endParaRPr lang="en-US" alt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pPr defTabSz="913674"/>
            <a:fld id="{9C01DC61-D065-444C-BD4E-4E229DA5F18F}" type="slidenum">
              <a:rPr lang="en-US" altLang="en-US" smtClean="0"/>
              <a:pPr defTabSz="913674"/>
              <a:t>251</a:t>
            </a:fld>
            <a:endParaRPr lang="en-US" altLang="en-US"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pPr defTabSz="913674"/>
            <a:fld id="{91E759C8-0C3C-40D0-ADF5-F40778024AEC}" type="slidenum">
              <a:rPr lang="en-US" altLang="en-US" smtClean="0"/>
              <a:pPr defTabSz="913674"/>
              <a:t>252</a:t>
            </a:fld>
            <a:endParaRPr lang="en-US" altLang="en-US"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pPr defTabSz="913674"/>
            <a:fld id="{CA40CA6C-442E-43D1-9147-9585BC751F10}" type="slidenum">
              <a:rPr lang="en-US" altLang="en-US" smtClean="0"/>
              <a:pPr defTabSz="913674"/>
              <a:t>253</a:t>
            </a:fld>
            <a:endParaRPr lang="en-US" alt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pPr defTabSz="913674"/>
            <a:fld id="{A8F8922A-E264-43C8-837A-05A2CB9726AA}" type="slidenum">
              <a:rPr lang="en-US" altLang="en-US" smtClean="0"/>
              <a:pPr defTabSz="913674"/>
              <a:t>254</a:t>
            </a:fld>
            <a:endParaRPr lang="en-US" altLang="en-US"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13733" y="685488"/>
            <a:ext cx="4632116" cy="3429000"/>
          </a:xfrm>
          <a:ln/>
        </p:spPr>
      </p:sp>
      <p:sp>
        <p:nvSpPr>
          <p:cNvPr id="8806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pPr defTabSz="913674"/>
            <a:fld id="{CF52FEF1-F554-44EB-AAE3-247964B55AB4}" type="slidenum">
              <a:rPr lang="en-US" altLang="en-US" smtClean="0"/>
              <a:pPr defTabSz="913674"/>
              <a:t>255</a:t>
            </a:fld>
            <a:endParaRPr lang="en-US" alt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pPr defTabSz="913674"/>
            <a:fld id="{0ECEF443-2ADD-413B-BC1D-5524C603D0DF}" type="slidenum">
              <a:rPr lang="en-US" altLang="en-US" smtClean="0"/>
              <a:pPr defTabSz="913674"/>
              <a:t>256</a:t>
            </a:fld>
            <a:endParaRPr lang="en-US" altLang="en-US" dirty="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pPr defTabSz="913674"/>
            <a:fld id="{BE8438CC-C135-415D-8149-63C9AC5E5650}" type="slidenum">
              <a:rPr lang="en-US" altLang="en-US" smtClean="0"/>
              <a:pPr defTabSz="913674"/>
              <a:t>257</a:t>
            </a:fld>
            <a:endParaRPr lang="en-US" altLang="en-US"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pPr defTabSz="913674"/>
            <a:fld id="{C8524055-1D25-4DEB-A1B6-670B7DE90B3B}" type="slidenum">
              <a:rPr lang="en-US" altLang="en-US" smtClean="0"/>
              <a:pPr defTabSz="913674"/>
              <a:t>258</a:t>
            </a:fld>
            <a:endParaRPr lang="en-US" altLang="en-US"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p>
            <a:pPr defTabSz="913674"/>
            <a:fld id="{FD4C5890-A821-4B10-A5DD-2468B10577BE}" type="slidenum">
              <a:rPr lang="en-US" altLang="en-US" smtClean="0"/>
              <a:pPr defTabSz="913674"/>
              <a:t>259</a:t>
            </a:fld>
            <a:endParaRPr lang="en-US" altLang="en-US" dirty="0"/>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pPr defTabSz="913674"/>
            <a:fld id="{05FD5A6F-71A0-4C0E-BDA1-2AE49A71DD65}" type="slidenum">
              <a:rPr lang="en-US" altLang="en-US" smtClean="0"/>
              <a:pPr defTabSz="913674"/>
              <a:t>260</a:t>
            </a:fld>
            <a:endParaRPr lang="en-US" altLang="en-US" dirty="0"/>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pPr defTabSz="913674"/>
            <a:fld id="{4606EA4D-CD7E-49E4-9882-E2EF5893FB8D}" type="slidenum">
              <a:rPr lang="en-US" altLang="en-US" smtClean="0"/>
              <a:pPr defTabSz="913674"/>
              <a:t>261</a:t>
            </a:fld>
            <a:endParaRPr lang="en-US" altLang="en-US" dirty="0"/>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pPr defTabSz="913674"/>
            <a:fld id="{15B577D0-651B-4AD0-A364-65EECFEFC349}" type="slidenum">
              <a:rPr lang="en-US" altLang="en-US" smtClean="0"/>
              <a:pPr defTabSz="913674"/>
              <a:t>262</a:t>
            </a:fld>
            <a:endParaRPr lang="en-US" altLang="en-US" dirty="0"/>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pPr defTabSz="913674"/>
            <a:fld id="{57E7084A-930C-4884-AA97-15526D481760}" type="slidenum">
              <a:rPr lang="en-US" altLang="en-US" smtClean="0"/>
              <a:pPr defTabSz="913674"/>
              <a:t>263</a:t>
            </a:fld>
            <a:endParaRPr lang="en-US" altLang="en-US" dirty="0"/>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p:spPr>
        <p:txBody>
          <a:bodyPr/>
          <a:lstStyle/>
          <a:p>
            <a:pPr defTabSz="913674"/>
            <a:fld id="{7DECDEC4-2630-4E65-B2DA-7D320C843C20}" type="slidenum">
              <a:rPr lang="en-US" altLang="en-US" smtClean="0"/>
              <a:pPr defTabSz="913674"/>
              <a:t>264</a:t>
            </a:fld>
            <a:endParaRPr lang="en-US" altLang="en-US" dirty="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1113733" y="685488"/>
            <a:ext cx="4632116" cy="3429000"/>
          </a:xfrm>
          <a:ln/>
        </p:spPr>
      </p:sp>
      <p:sp>
        <p:nvSpPr>
          <p:cNvPr id="8909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p:spPr>
        <p:txBody>
          <a:bodyPr/>
          <a:lstStyle/>
          <a:p>
            <a:pPr defTabSz="913674"/>
            <a:fld id="{320B8E12-072D-4CE8-A7BD-D193AE905FC7}" type="slidenum">
              <a:rPr lang="en-US" altLang="en-US" smtClean="0"/>
              <a:pPr defTabSz="913674"/>
              <a:t>265</a:t>
            </a:fld>
            <a:endParaRPr lang="en-US" altLang="en-US" dirty="0"/>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p>
            <a:pPr defTabSz="913674"/>
            <a:fld id="{2A5AD1A8-80DF-4DE4-B7CA-BD3AB2FB4834}" type="slidenum">
              <a:rPr lang="en-US" altLang="en-US" smtClean="0"/>
              <a:pPr defTabSz="913674"/>
              <a:t>266</a:t>
            </a:fld>
            <a:endParaRPr lang="en-US" altLang="en-US" dirty="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pPr defTabSz="913674"/>
            <a:fld id="{CB4E68DF-E784-443C-9AA3-72971F479EF7}" type="slidenum">
              <a:rPr lang="en-US" altLang="en-US" smtClean="0"/>
              <a:pPr defTabSz="913674"/>
              <a:t>267</a:t>
            </a:fld>
            <a:endParaRPr lang="en-US" altLang="en-US" dirty="0"/>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p>
            <a:pPr defTabSz="913674"/>
            <a:fld id="{54BD479C-BC48-4659-8F32-7AE84C5E6714}" type="slidenum">
              <a:rPr lang="en-US" altLang="en-US" smtClean="0"/>
              <a:pPr defTabSz="913674"/>
              <a:t>270</a:t>
            </a:fld>
            <a:endParaRPr lang="en-US" altLang="en-US"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p:spPr>
        <p:txBody>
          <a:bodyPr/>
          <a:lstStyle/>
          <a:p>
            <a:pPr defTabSz="913674"/>
            <a:fld id="{0C8B565D-65AE-4D25-B019-52CBA1555B6C}" type="slidenum">
              <a:rPr lang="en-US" altLang="en-US" smtClean="0"/>
              <a:pPr defTabSz="913674"/>
              <a:t>271</a:t>
            </a:fld>
            <a:endParaRPr lang="en-US" altLang="en-US" dirty="0"/>
          </a:p>
        </p:txBody>
      </p:sp>
      <p:sp>
        <p:nvSpPr>
          <p:cNvPr id="123907" name="Rectangle 2"/>
          <p:cNvSpPr>
            <a:spLocks noGrp="1" noRot="1" noChangeAspect="1" noChangeArrowheads="1" noTextEdit="1"/>
          </p:cNvSpPr>
          <p:nvPr>
            <p:ph type="sldImg"/>
          </p:nvPr>
        </p:nvSpPr>
        <p:spPr>
          <a:ln/>
        </p:spPr>
      </p:sp>
      <p:sp>
        <p:nvSpPr>
          <p:cNvPr id="1239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p:spPr>
        <p:txBody>
          <a:bodyPr/>
          <a:lstStyle/>
          <a:p>
            <a:pPr defTabSz="913674"/>
            <a:fld id="{34E1D0ED-2882-496C-8914-DA969DF260C8}" type="slidenum">
              <a:rPr lang="en-US" altLang="en-US" smtClean="0"/>
              <a:pPr defTabSz="913674"/>
              <a:t>272</a:t>
            </a:fld>
            <a:endParaRPr lang="en-US" altLang="en-US" dirty="0"/>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13674"/>
            <a:fld id="{1307DD1A-B574-46F7-AD4F-B0287DD77E05}" type="slidenum">
              <a:rPr lang="en-US" altLang="en-US" smtClean="0"/>
              <a:pPr defTabSz="913674"/>
              <a:t>273</a:t>
            </a:fld>
            <a:endParaRPr lang="en-US" altLang="en-US" dirty="0"/>
          </a:p>
        </p:txBody>
      </p:sp>
      <p:sp>
        <p:nvSpPr>
          <p:cNvPr id="125955" name="Rectangle 2"/>
          <p:cNvSpPr>
            <a:spLocks noGrp="1" noRot="1" noChangeAspect="1" noChangeArrowheads="1" noTextEdit="1"/>
          </p:cNvSpPr>
          <p:nvPr>
            <p:ph type="sldImg"/>
          </p:nvPr>
        </p:nvSpPr>
        <p:spPr>
          <a:ln/>
        </p:spPr>
      </p:sp>
      <p:sp>
        <p:nvSpPr>
          <p:cNvPr id="1259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p:spPr>
        <p:txBody>
          <a:bodyPr/>
          <a:lstStyle/>
          <a:p>
            <a:pPr defTabSz="913674"/>
            <a:fld id="{918CCB65-8834-4BEE-9B3C-3B6B6A87D1F1}" type="slidenum">
              <a:rPr lang="en-US" altLang="en-US" smtClean="0"/>
              <a:pPr defTabSz="913674"/>
              <a:t>275</a:t>
            </a:fld>
            <a:endParaRPr lang="en-US" altLang="en-US" dirty="0"/>
          </a:p>
        </p:txBody>
      </p:sp>
      <p:sp>
        <p:nvSpPr>
          <p:cNvPr id="126979" name="Rectangle 2"/>
          <p:cNvSpPr>
            <a:spLocks noGrp="1" noRot="1" noChangeAspect="1" noChangeArrowheads="1" noTextEdit="1"/>
          </p:cNvSpPr>
          <p:nvPr>
            <p:ph type="sldImg"/>
          </p:nvPr>
        </p:nvSpPr>
        <p:spPr>
          <a:ln/>
        </p:spPr>
      </p:sp>
      <p:sp>
        <p:nvSpPr>
          <p:cNvPr id="1269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pPr defTabSz="913674"/>
            <a:fld id="{042C802F-A6EA-4669-A3EE-9FA957840D97}" type="slidenum">
              <a:rPr lang="en-US" altLang="en-US" smtClean="0"/>
              <a:pPr defTabSz="913674"/>
              <a:t>276</a:t>
            </a:fld>
            <a:endParaRPr lang="en-US" altLang="en-US" dirty="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p>
            <a:pPr defTabSz="913674"/>
            <a:fld id="{E53BC0FC-AD29-4EF3-AEBD-FB7260E0AB1C}" type="slidenum">
              <a:rPr lang="en-US" altLang="en-US" smtClean="0"/>
              <a:pPr defTabSz="913674"/>
              <a:t>277</a:t>
            </a:fld>
            <a:endParaRPr lang="en-US" altLang="en-US" dirty="0"/>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1113733" y="685488"/>
            <a:ext cx="4632116" cy="3429000"/>
          </a:xfrm>
          <a:ln/>
        </p:spPr>
      </p:sp>
      <p:sp>
        <p:nvSpPr>
          <p:cNvPr id="9011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defTabSz="913674"/>
            <a:fld id="{84CD6FF6-253B-4657-BAAA-74227F3138F4}" type="slidenum">
              <a:rPr lang="en-US" altLang="en-US" smtClean="0"/>
              <a:pPr defTabSz="913674"/>
              <a:t>278</a:t>
            </a:fld>
            <a:endParaRPr lang="en-US" altLang="en-US" dirty="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pPr defTabSz="913674"/>
            <a:fld id="{3B411447-DE8C-4E29-92C0-AF36AA2C94AF}" type="slidenum">
              <a:rPr lang="en-US" altLang="en-US" smtClean="0"/>
              <a:pPr defTabSz="913674"/>
              <a:t>279</a:t>
            </a:fld>
            <a:endParaRPr lang="en-US" altLang="en-US" dirty="0"/>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p:spPr>
        <p:txBody>
          <a:bodyPr/>
          <a:lstStyle/>
          <a:p>
            <a:pPr defTabSz="913674"/>
            <a:fld id="{8D6F1CC0-FE77-4834-8663-632499D77096}" type="slidenum">
              <a:rPr lang="en-US" altLang="en-US" smtClean="0"/>
              <a:pPr defTabSz="913674"/>
              <a:t>280</a:t>
            </a:fld>
            <a:endParaRPr lang="en-US" altLang="en-US" dirty="0"/>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pPr defTabSz="913674"/>
            <a:fld id="{15CA2A01-C986-45FB-8C76-C9EAA6B21AD7}" type="slidenum">
              <a:rPr lang="en-US" altLang="en-US" smtClean="0"/>
              <a:pPr defTabSz="913674"/>
              <a:t>281</a:t>
            </a:fld>
            <a:endParaRPr lang="en-US" altLang="en-US" dirty="0"/>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pPr defTabSz="912879"/>
            <a:fld id="{0C5FDCC2-A0A5-4E9F-99CF-541F5512C468}" type="slidenum">
              <a:rPr lang="en-US" altLang="en-US" smtClean="0"/>
              <a:pPr defTabSz="912879"/>
              <a:t>283</a:t>
            </a:fld>
            <a:endParaRPr lang="en-US" alt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2879"/>
            <a:fld id="{D54B219C-6F50-4504-8184-6F828F99D90A}" type="slidenum">
              <a:rPr lang="en-US" altLang="en-US" smtClean="0"/>
              <a:pPr defTabSz="912879"/>
              <a:t>284</a:t>
            </a:fld>
            <a:endParaRPr lang="en-US" altLang="en-US" dirty="0"/>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defTabSz="912879"/>
            <a:fld id="{27B2F4C4-5691-48A6-9CFF-206BA50188B9}" type="slidenum">
              <a:rPr lang="en-US" altLang="en-US" smtClean="0"/>
              <a:pPr defTabSz="912879"/>
              <a:t>285</a:t>
            </a:fld>
            <a:endParaRPr lang="en-US" alt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12879"/>
            <a:fld id="{596FBC24-2E4C-49E2-916C-8BE3B3C2D3F0}" type="slidenum">
              <a:rPr lang="en-US" altLang="en-US" smtClean="0"/>
              <a:pPr defTabSz="912879"/>
              <a:t>286</a:t>
            </a:fld>
            <a:endParaRPr lang="en-US" altLang="en-US" dirty="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12879"/>
            <a:fld id="{71126AD0-C21D-43E9-B064-A2943BA4E6FB}" type="slidenum">
              <a:rPr lang="en-US" altLang="en-US" smtClean="0"/>
              <a:pPr defTabSz="912879"/>
              <a:t>291</a:t>
            </a:fld>
            <a:endParaRPr lang="en-US" alt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xfrm>
            <a:off x="1113733" y="685488"/>
            <a:ext cx="4632116" cy="3429000"/>
          </a:xfrm>
          <a:ln/>
        </p:spPr>
      </p:sp>
      <p:sp>
        <p:nvSpPr>
          <p:cNvPr id="9113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12879"/>
            <a:fld id="{EA7D3914-DDFB-4BB7-8D38-BA49D8FC1C2D}" type="slidenum">
              <a:rPr lang="en-US" altLang="en-US" smtClean="0"/>
              <a:pPr defTabSz="912879"/>
              <a:t>292</a:t>
            </a:fld>
            <a:endParaRPr lang="en-US" alt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12879"/>
            <a:fld id="{A6D079FC-0000-4523-88BF-3A32D0E31A88}" type="slidenum">
              <a:rPr lang="en-US" altLang="en-US" smtClean="0"/>
              <a:pPr defTabSz="912879"/>
              <a:t>293</a:t>
            </a:fld>
            <a:endParaRPr lang="en-US" alt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2879"/>
            <a:fld id="{CC51DCC1-B64E-472B-A5A6-0882BD5BB152}" type="slidenum">
              <a:rPr lang="en-US" altLang="en-US" smtClean="0"/>
              <a:pPr defTabSz="912879"/>
              <a:t>295</a:t>
            </a:fld>
            <a:endParaRPr lang="en-US" alt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12879"/>
            <a:fld id="{40379311-7D77-400A-B340-C217CFE8E676}" type="slidenum">
              <a:rPr lang="en-US" altLang="en-US" smtClean="0"/>
              <a:pPr defTabSz="912879"/>
              <a:t>297</a:t>
            </a:fld>
            <a:endParaRPr lang="en-US" alt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defTabSz="912879"/>
            <a:fld id="{AE011BB4-B0F4-4253-BEAF-3A5CE70ED819}" type="slidenum">
              <a:rPr lang="en-US" altLang="en-US" smtClean="0"/>
              <a:pPr defTabSz="912879"/>
              <a:t>298</a:t>
            </a:fld>
            <a:endParaRPr lang="en-US" altLang="en-US"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12879"/>
            <a:fld id="{618ADFFC-A44E-4981-B46B-DD05B288BA21}" type="slidenum">
              <a:rPr lang="en-US" altLang="en-US" smtClean="0"/>
              <a:pPr defTabSz="912879"/>
              <a:t>299</a:t>
            </a:fld>
            <a:endParaRPr lang="en-US" alt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defTabSz="912879"/>
            <a:fld id="{B40640E6-F300-446A-98B3-D90B5F9C6A71}" type="slidenum">
              <a:rPr lang="en-US" altLang="en-US" smtClean="0"/>
              <a:pPr defTabSz="912879"/>
              <a:t>300</a:t>
            </a:fld>
            <a:endParaRPr lang="en-US" alt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defTabSz="912879"/>
            <a:fld id="{3F943073-CAC1-42EE-92FB-3140D44B85D7}" type="slidenum">
              <a:rPr lang="en-US" altLang="en-US" smtClean="0"/>
              <a:pPr defTabSz="912879"/>
              <a:t>301</a:t>
            </a:fld>
            <a:endParaRPr lang="en-US" alt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defTabSz="912879"/>
            <a:fld id="{64083395-1ABB-4705-A8B3-85C4884B44A6}" type="slidenum">
              <a:rPr lang="en-US" altLang="en-US" smtClean="0"/>
              <a:pPr defTabSz="912879"/>
              <a:t>302</a:t>
            </a:fld>
            <a:endParaRPr lang="en-US" alt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defTabSz="912879"/>
            <a:fld id="{1FFCFECF-E84A-4ABA-9C7C-15ACEAE87B8E}" type="slidenum">
              <a:rPr lang="en-US" altLang="en-US" smtClean="0"/>
              <a:pPr defTabSz="912879"/>
              <a:t>303</a:t>
            </a:fld>
            <a:endParaRPr lang="en-US" altLang="en-US" dirty="0"/>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1113733" y="685488"/>
            <a:ext cx="4632116" cy="3429000"/>
          </a:xfrm>
          <a:ln/>
        </p:spPr>
      </p:sp>
      <p:sp>
        <p:nvSpPr>
          <p:cNvPr id="9216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defTabSz="912879"/>
            <a:fld id="{9E2AAD08-2AB8-4764-BF8A-FE438A5DF51F}" type="slidenum">
              <a:rPr lang="en-US" altLang="en-US" smtClean="0"/>
              <a:pPr defTabSz="912879"/>
              <a:t>304</a:t>
            </a:fld>
            <a:endParaRPr lang="en-US" alt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defTabSz="912879"/>
            <a:fld id="{C01EFC1B-1D0A-4FB3-9D67-6D71F4044D44}" type="slidenum">
              <a:rPr lang="en-US" altLang="en-US" smtClean="0"/>
              <a:pPr defTabSz="912879"/>
              <a:t>305</a:t>
            </a:fld>
            <a:endParaRPr lang="en-US" altLang="en-US"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pPr defTabSz="912879"/>
            <a:fld id="{BD83A6DA-8996-49D4-BDD6-E38262D3868B}" type="slidenum">
              <a:rPr lang="en-US" altLang="en-US" smtClean="0"/>
              <a:pPr defTabSz="912879"/>
              <a:t>306</a:t>
            </a:fld>
            <a:endParaRPr lang="en-US" altLang="en-US"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defTabSz="912879"/>
            <a:fld id="{14D01D82-9EFF-4896-BAE6-18388A95634F}" type="slidenum">
              <a:rPr lang="en-US" altLang="en-US" smtClean="0"/>
              <a:pPr defTabSz="912879"/>
              <a:t>307</a:t>
            </a:fld>
            <a:endParaRPr lang="en-US" alt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tLang="en-US">
              <a:latin typeface="Times New Roman" pitchFamily="18" charset="0"/>
            </a:endParaRPr>
          </a:p>
        </p:txBody>
      </p:sp>
    </p:spTree>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defTabSz="912879"/>
            <a:fld id="{892AC5DF-FD3A-492D-BDF3-8BDB57E56AF1}" type="slidenum">
              <a:rPr lang="en-US" smtClean="0"/>
              <a:pPr defTabSz="912879"/>
              <a:t>308</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12879"/>
            <a:fld id="{64BCB9E7-356A-40EC-8174-54A9BF9A3560}" type="slidenum">
              <a:rPr lang="en-US" smtClean="0"/>
              <a:pPr defTabSz="912879"/>
              <a:t>309</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12879"/>
            <a:fld id="{60B98765-ADF5-4AF6-A178-83A226453B1B}" type="slidenum">
              <a:rPr lang="en-US" smtClean="0"/>
              <a:pPr defTabSz="912879"/>
              <a:t>310</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912879"/>
            <a:fld id="{E461B267-EF23-44D7-B932-A7773548F24B}" type="slidenum">
              <a:rPr lang="en-US" smtClean="0"/>
              <a:pPr defTabSz="912879"/>
              <a:t>311</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defTabSz="912879"/>
            <a:fld id="{E0025F26-9BC6-4A73-8239-96A9246EDDE3}" type="slidenum">
              <a:rPr lang="en-US" smtClean="0"/>
              <a:pPr defTabSz="912879"/>
              <a:t>312</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2879"/>
            <a:fld id="{73F12BF9-9F45-4627-8600-1C130DF49E89}" type="slidenum">
              <a:rPr lang="en-US" smtClean="0"/>
              <a:pPr defTabSz="912879"/>
              <a:t>313</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xfrm>
            <a:off x="1113733" y="685488"/>
            <a:ext cx="4632116" cy="3429000"/>
          </a:xfrm>
          <a:ln/>
        </p:spPr>
      </p:sp>
      <p:sp>
        <p:nvSpPr>
          <p:cNvPr id="9318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12879"/>
            <a:fld id="{026AD33F-9AAD-46B9-8B7E-30B93F3DCFE7}" type="slidenum">
              <a:rPr lang="en-US" smtClean="0"/>
              <a:pPr defTabSz="912879"/>
              <a:t>314</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2879"/>
            <a:fld id="{724AF980-6179-4837-BA7D-6DFA9AA83F50}" type="slidenum">
              <a:rPr lang="en-US" smtClean="0"/>
              <a:pPr defTabSz="912879"/>
              <a:t>315</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2879"/>
            <a:fld id="{AEAF21B7-EF92-4370-ABFB-54A2B199907B}" type="slidenum">
              <a:rPr lang="en-US" smtClean="0"/>
              <a:pPr defTabSz="912879"/>
              <a:t>316</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2879"/>
            <a:fld id="{14C77569-A3E0-4311-A278-39D933C88F8A}" type="slidenum">
              <a:rPr lang="en-US" smtClean="0"/>
              <a:pPr defTabSz="912879"/>
              <a:t>317</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2879"/>
            <a:fld id="{60B0E794-BD82-42EA-AAF4-CF516A0E22F7}" type="slidenum">
              <a:rPr lang="en-US" smtClean="0"/>
              <a:pPr defTabSz="912879"/>
              <a:t>318</a:t>
            </a:fld>
            <a:endParaRPr 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atin typeface="Times New Roman" pitchFamily="18" charset="0"/>
            </a:endParaRPr>
          </a:p>
        </p:txBody>
      </p:sp>
    </p:spTree>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664D6A7F-5874-49EE-8A6A-94613D608A0A}" type="slidenum">
              <a:rPr lang="en-US" altLang="en-US" smtClean="0">
                <a:ea typeface="MS PGothic" pitchFamily="34" charset="-128"/>
              </a:rPr>
              <a:pPr/>
              <a:t>320</a:t>
            </a:fld>
            <a:endParaRPr lang="en-US" altLang="en-US">
              <a:ea typeface="MS PGothic" pitchFamily="34" charset="-128"/>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6F12D67A-FD2C-4EC0-823F-369CDA29F4AC}" type="slidenum">
              <a:rPr lang="en-US" altLang="en-US" smtClean="0">
                <a:ea typeface="MS PGothic" pitchFamily="34" charset="-128"/>
              </a:rPr>
              <a:pPr/>
              <a:t>321</a:t>
            </a:fld>
            <a:endParaRPr lang="en-US" altLang="en-US">
              <a:ea typeface="MS PGothic" pitchFamily="34" charset="-128"/>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2751EB9C-8449-45B3-AA81-2693E222ECA6}" type="slidenum">
              <a:rPr lang="en-US" altLang="en-US" smtClean="0">
                <a:ea typeface="MS PGothic" pitchFamily="34" charset="-128"/>
              </a:rPr>
              <a:pPr/>
              <a:t>322</a:t>
            </a:fld>
            <a:endParaRPr lang="en-US" altLang="en-US">
              <a:ea typeface="MS PGothic" pitchFamily="34" charset="-128"/>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fld id="{FEEF1606-CCE4-4543-914E-68A77216C35E}" type="slidenum">
              <a:rPr lang="en-US" altLang="en-US" smtClean="0">
                <a:ea typeface="MS PGothic" pitchFamily="34" charset="-128"/>
              </a:rPr>
              <a:pPr/>
              <a:t>323</a:t>
            </a:fld>
            <a:endParaRPr lang="en-US" altLang="en-US">
              <a:ea typeface="MS PGothic" pitchFamily="34" charset="-128"/>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1113733" y="685488"/>
            <a:ext cx="4632116" cy="3429000"/>
          </a:xfrm>
          <a:ln/>
        </p:spPr>
      </p:sp>
      <p:sp>
        <p:nvSpPr>
          <p:cNvPr id="9421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9AF5EF2A-05EE-41D0-A216-FAD3DBB8DC7C}" type="slidenum">
              <a:rPr lang="en-US" altLang="en-US" smtClean="0">
                <a:ea typeface="MS PGothic" pitchFamily="34" charset="-128"/>
              </a:rPr>
              <a:pPr/>
              <a:t>324</a:t>
            </a:fld>
            <a:endParaRPr lang="en-US" altLang="en-US">
              <a:ea typeface="MS PGothic" pitchFamily="34" charset="-128"/>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F3941B94-294A-4A03-ABC5-CDA7CB5572F8}" type="slidenum">
              <a:rPr lang="en-US" altLang="en-US" smtClean="0">
                <a:ea typeface="MS PGothic" pitchFamily="34" charset="-128"/>
              </a:rPr>
              <a:pPr/>
              <a:t>325</a:t>
            </a:fld>
            <a:endParaRPr lang="en-US" altLang="en-US">
              <a:ea typeface="MS PGothic" pitchFamily="34" charset="-128"/>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C82741E0-2DFD-4AFE-BC68-FAD2A4101AB1}" type="slidenum">
              <a:rPr lang="en-US" altLang="en-US" smtClean="0">
                <a:ea typeface="MS PGothic" pitchFamily="34" charset="-128"/>
              </a:rPr>
              <a:pPr/>
              <a:t>326</a:t>
            </a:fld>
            <a:endParaRPr lang="en-US" altLang="en-US">
              <a:ea typeface="MS PGothic" pitchFamily="34"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955969E-0FF6-4AA7-8890-3E99A6E57E65}" type="slidenum">
              <a:rPr lang="en-US" altLang="en-US" smtClean="0">
                <a:ea typeface="MS PGothic" pitchFamily="34" charset="-128"/>
              </a:rPr>
              <a:pPr/>
              <a:t>327</a:t>
            </a:fld>
            <a:endParaRPr lang="en-US" altLang="en-US">
              <a:ea typeface="MS PGothic" pitchFamily="34" charset="-128"/>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ACF6626F-F199-46EF-A366-DDC12E2ACBBF}" type="slidenum">
              <a:rPr lang="en-US" altLang="en-US" smtClean="0">
                <a:ea typeface="MS PGothic" pitchFamily="34" charset="-128"/>
              </a:rPr>
              <a:pPr/>
              <a:t>328</a:t>
            </a:fld>
            <a:endParaRPr lang="en-US" altLang="en-US">
              <a:ea typeface="MS PGothic" pitchFamily="34" charset="-128"/>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DD50C921-8D33-407C-8C78-EB6583C1F299}" type="slidenum">
              <a:rPr lang="en-US" altLang="en-US" smtClean="0">
                <a:ea typeface="MS PGothic" pitchFamily="34" charset="-128"/>
              </a:rPr>
              <a:pPr/>
              <a:t>329</a:t>
            </a:fld>
            <a:endParaRPr lang="en-US" altLang="en-US">
              <a:ea typeface="MS PGothic" pitchFamily="34" charset="-128"/>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A576E722-43C7-4EE6-87A7-DAB41EC1E816}" type="slidenum">
              <a:rPr lang="en-US" altLang="en-US" smtClean="0">
                <a:ea typeface="MS PGothic" pitchFamily="34" charset="-128"/>
              </a:rPr>
              <a:pPr/>
              <a:t>330</a:t>
            </a:fld>
            <a:endParaRPr lang="en-US" altLang="en-US">
              <a:ea typeface="MS PGothic" pitchFamily="34" charset="-128"/>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2105C13A-8439-4432-B230-C00219C8F074}" type="slidenum">
              <a:rPr lang="en-US" altLang="en-US" smtClean="0">
                <a:ea typeface="MS PGothic" pitchFamily="34" charset="-128"/>
              </a:rPr>
              <a:pPr/>
              <a:t>331</a:t>
            </a:fld>
            <a:endParaRPr lang="en-US" altLang="en-US">
              <a:ea typeface="MS PGothic" pitchFamily="34" charset="-128"/>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A6C40EFD-6B80-4F47-80F5-F540C7F0B9DB}" type="slidenum">
              <a:rPr lang="en-US" altLang="en-US" smtClean="0">
                <a:ea typeface="MS PGothic" pitchFamily="34" charset="-128"/>
              </a:rPr>
              <a:pPr/>
              <a:t>332</a:t>
            </a:fld>
            <a:endParaRPr lang="en-US" altLang="en-US">
              <a:ea typeface="MS PGothic" pitchFamily="34" charset="-128"/>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FD8C93C9-5D7B-4E68-AD63-130B07F4FBD1}" type="slidenum">
              <a:rPr lang="en-US" altLang="en-US" smtClean="0">
                <a:ea typeface="MS PGothic" pitchFamily="34" charset="-128"/>
              </a:rPr>
              <a:pPr/>
              <a:t>333</a:t>
            </a:fld>
            <a:endParaRPr lang="en-US" altLang="en-US">
              <a:ea typeface="MS PGothic" pitchFamily="34" charset="-128"/>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13733" y="685488"/>
            <a:ext cx="4632116" cy="3429000"/>
          </a:xfrm>
          <a:ln/>
        </p:spPr>
      </p:sp>
      <p:sp>
        <p:nvSpPr>
          <p:cNvPr id="6758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13733" y="685488"/>
            <a:ext cx="4632116" cy="3429000"/>
          </a:xfrm>
          <a:ln/>
        </p:spPr>
      </p:sp>
      <p:sp>
        <p:nvSpPr>
          <p:cNvPr id="9523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fld id="{1588EC5C-8E3C-432B-9193-9703DF980CE2}" type="slidenum">
              <a:rPr lang="en-US" altLang="en-US" smtClean="0">
                <a:ea typeface="MS PGothic" pitchFamily="34" charset="-128"/>
              </a:rPr>
              <a:pPr/>
              <a:t>334</a:t>
            </a:fld>
            <a:endParaRPr lang="en-US" altLang="en-US">
              <a:ea typeface="MS PGothic" pitchFamily="34" charset="-128"/>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89F0BCB2-5349-40F7-A55D-3D1C0BF15724}" type="slidenum">
              <a:rPr lang="en-US" altLang="en-US" smtClean="0">
                <a:ea typeface="MS PGothic" pitchFamily="34" charset="-128"/>
              </a:rPr>
              <a:pPr/>
              <a:t>335</a:t>
            </a:fld>
            <a:endParaRPr lang="en-US" altLang="en-US">
              <a:ea typeface="MS PGothic" pitchFamily="34" charset="-128"/>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CCD6031F-29E8-4A00-A5EE-868E6A3BC959}" type="slidenum">
              <a:rPr lang="en-US" altLang="en-US" smtClean="0">
                <a:ea typeface="MS PGothic" pitchFamily="34" charset="-128"/>
              </a:rPr>
              <a:pPr/>
              <a:t>336</a:t>
            </a:fld>
            <a:endParaRPr lang="en-US" altLang="en-US">
              <a:ea typeface="MS PGothic" pitchFamily="34" charset="-128"/>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7629000C-B2FA-46E8-91C6-BBD0971AE889}" type="slidenum">
              <a:rPr lang="en-US" altLang="en-US" smtClean="0">
                <a:ea typeface="MS PGothic" pitchFamily="34" charset="-128"/>
              </a:rPr>
              <a:pPr/>
              <a:t>337</a:t>
            </a:fld>
            <a:endParaRPr lang="en-US" altLang="en-US">
              <a:ea typeface="MS PGothic" pitchFamily="34" charset="-128"/>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6B7A72E6-EE4E-4890-8B0B-FD7A13894FCE}" type="slidenum">
              <a:rPr lang="en-US" altLang="en-US" smtClean="0">
                <a:ea typeface="MS PGothic" pitchFamily="34" charset="-128"/>
              </a:rPr>
              <a:pPr/>
              <a:t>338</a:t>
            </a:fld>
            <a:endParaRPr lang="en-US" altLang="en-US">
              <a:ea typeface="MS PGothic" pitchFamily="34" charset="-128"/>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766D10E7-1484-4DF4-A0A1-8298BB095F3E}" type="slidenum">
              <a:rPr lang="en-US" altLang="en-US" smtClean="0">
                <a:ea typeface="MS PGothic" pitchFamily="34" charset="-128"/>
              </a:rPr>
              <a:pPr/>
              <a:t>339</a:t>
            </a:fld>
            <a:endParaRPr lang="en-US" altLang="en-US">
              <a:ea typeface="MS PGothic" pitchFamily="34" charset="-128"/>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A334E684-29CB-4594-9AE5-F1DBC268BD61}" type="slidenum">
              <a:rPr lang="en-US" altLang="en-US" smtClean="0">
                <a:ea typeface="MS PGothic" pitchFamily="34" charset="-128"/>
              </a:rPr>
              <a:pPr/>
              <a:t>340</a:t>
            </a:fld>
            <a:endParaRPr lang="en-US" altLang="en-US">
              <a:ea typeface="MS PGothic" pitchFamily="34" charset="-128"/>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9B0B84D8-006F-4A49-8707-DB0526ABA9EC}" type="slidenum">
              <a:rPr lang="en-US" altLang="en-US" smtClean="0">
                <a:ea typeface="MS PGothic" pitchFamily="34" charset="-128"/>
              </a:rPr>
              <a:pPr/>
              <a:t>341</a:t>
            </a:fld>
            <a:endParaRPr lang="en-US" altLang="en-US">
              <a:ea typeface="MS PGothic" pitchFamily="34" charset="-128"/>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3D6DAB31-08A6-4983-8156-637CEC5B0A68}" type="slidenum">
              <a:rPr lang="en-US" altLang="en-US" smtClean="0">
                <a:ea typeface="MS PGothic" pitchFamily="34" charset="-128"/>
              </a:rPr>
              <a:pPr/>
              <a:t>342</a:t>
            </a:fld>
            <a:endParaRPr lang="en-US" altLang="en-US">
              <a:ea typeface="MS PGothic" pitchFamily="34" charset="-128"/>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46386507-28F3-4DCC-980B-87FF7B00BC09}" type="slidenum">
              <a:rPr lang="en-US" altLang="en-US" smtClean="0">
                <a:ea typeface="MS PGothic" pitchFamily="34" charset="-128"/>
              </a:rPr>
              <a:pPr/>
              <a:t>343</a:t>
            </a:fld>
            <a:endParaRPr lang="en-US" altLang="en-US">
              <a:ea typeface="MS PGothic" pitchFamily="34" charset="-128"/>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1113733" y="685488"/>
            <a:ext cx="4632116" cy="3429000"/>
          </a:xfrm>
          <a:ln/>
        </p:spPr>
      </p:sp>
      <p:sp>
        <p:nvSpPr>
          <p:cNvPr id="9625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4ED7CD10-8E50-4A30-8983-7BECEFA68A3D}" type="slidenum">
              <a:rPr lang="en-US" altLang="en-US" smtClean="0">
                <a:ea typeface="MS PGothic" pitchFamily="34" charset="-128"/>
              </a:rPr>
              <a:pPr/>
              <a:t>344</a:t>
            </a:fld>
            <a:endParaRPr lang="en-US" altLang="en-US">
              <a:ea typeface="MS PGothic" pitchFamily="34" charset="-128"/>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CBCA8A21-0E5B-4655-A42D-40CDE16EA616}" type="slidenum">
              <a:rPr lang="en-US" altLang="en-US" smtClean="0">
                <a:ea typeface="MS PGothic" pitchFamily="34" charset="-128"/>
              </a:rPr>
              <a:pPr/>
              <a:t>345</a:t>
            </a:fld>
            <a:endParaRPr lang="en-US" altLang="en-US">
              <a:ea typeface="MS PGothic" pitchFamily="34" charset="-128"/>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B00D2E02-4EA2-48AC-8296-68E4373BE10E}" type="slidenum">
              <a:rPr lang="en-US" altLang="en-US" smtClean="0">
                <a:ea typeface="MS PGothic" pitchFamily="34" charset="-128"/>
              </a:rPr>
              <a:pPr/>
              <a:t>346</a:t>
            </a:fld>
            <a:endParaRPr lang="en-US" altLang="en-US">
              <a:ea typeface="MS PGothic" pitchFamily="34" charset="-128"/>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B34F8EA1-8A1C-497D-AA89-A54EEEF397C1}" type="slidenum">
              <a:rPr lang="en-US" altLang="en-US" smtClean="0">
                <a:ea typeface="MS PGothic" pitchFamily="34" charset="-128"/>
              </a:rPr>
              <a:pPr/>
              <a:t>347</a:t>
            </a:fld>
            <a:endParaRPr lang="en-US" altLang="en-US">
              <a:ea typeface="MS PGothic" pitchFamily="34" charset="-128"/>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D69B41C-3B1C-4FC1-9F49-2A96B76FA824}" type="slidenum">
              <a:rPr lang="en-US" altLang="en-US" smtClean="0">
                <a:ea typeface="MS PGothic" pitchFamily="34" charset="-128"/>
              </a:rPr>
              <a:pPr/>
              <a:t>348</a:t>
            </a:fld>
            <a:endParaRPr lang="en-US" altLang="en-US">
              <a:ea typeface="MS PGothic" pitchFamily="34" charset="-128"/>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54A6A448-407A-43F6-B862-D46A13ECA2F6}" type="slidenum">
              <a:rPr lang="en-US" altLang="en-US" smtClean="0">
                <a:ea typeface="MS PGothic" pitchFamily="34" charset="-128"/>
              </a:rPr>
              <a:pPr/>
              <a:t>349</a:t>
            </a:fld>
            <a:endParaRPr lang="en-US" altLang="en-US">
              <a:ea typeface="MS PGothic" pitchFamily="34" charset="-128"/>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2882791-B024-421C-87A1-12977F5A96E9}" type="slidenum">
              <a:rPr lang="en-US" altLang="en-US" smtClean="0">
                <a:ea typeface="MS PGothic" pitchFamily="34" charset="-128"/>
              </a:rPr>
              <a:pPr/>
              <a:t>350</a:t>
            </a:fld>
            <a:endParaRPr lang="en-US" altLang="en-US">
              <a:ea typeface="MS PGothic" pitchFamily="34" charset="-128"/>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E6049E70-FFC5-4380-98DE-CA8A0B1F1DE1}" type="slidenum">
              <a:rPr lang="en-US" altLang="en-US" smtClean="0">
                <a:ea typeface="MS PGothic" pitchFamily="34" charset="-128"/>
              </a:rPr>
              <a:pPr/>
              <a:t>351</a:t>
            </a:fld>
            <a:endParaRPr lang="en-US" altLang="en-US">
              <a:ea typeface="MS PGothic" pitchFamily="34" charset="-128"/>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5BAB1EB-2842-4EFE-8DAA-1EF011379852}" type="slidenum">
              <a:rPr lang="en-US" altLang="en-US" smtClean="0">
                <a:ea typeface="MS PGothic" pitchFamily="34" charset="-128"/>
              </a:rPr>
              <a:pPr/>
              <a:t>352</a:t>
            </a:fld>
            <a:endParaRPr lang="en-US" altLang="en-US">
              <a:ea typeface="MS PGothic" pitchFamily="34" charset="-128"/>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687D81D-70E3-4E7F-A25F-3A705365CFD4}" type="slidenum">
              <a:rPr lang="en-US" altLang="en-US" smtClean="0">
                <a:ea typeface="MS PGothic" pitchFamily="34" charset="-128"/>
              </a:rPr>
              <a:pPr/>
              <a:t>353</a:t>
            </a:fld>
            <a:endParaRPr lang="en-US" altLang="en-US">
              <a:ea typeface="MS PGothic" pitchFamily="34" charset="-128"/>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xfrm>
            <a:off x="1113733" y="685488"/>
            <a:ext cx="4632116" cy="3429000"/>
          </a:xfrm>
          <a:ln/>
        </p:spPr>
      </p:sp>
      <p:sp>
        <p:nvSpPr>
          <p:cNvPr id="9728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388071CA-2262-41D6-B9AF-49B4AF56406F}" type="slidenum">
              <a:rPr lang="en-US" altLang="en-US" smtClean="0">
                <a:ea typeface="MS PGothic" pitchFamily="34" charset="-128"/>
              </a:rPr>
              <a:pPr/>
              <a:t>354</a:t>
            </a:fld>
            <a:endParaRPr lang="en-US" altLang="en-US">
              <a:ea typeface="MS PGothic" pitchFamily="34" charset="-128"/>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C190437-4CC0-4120-9C8F-F1C171941DAE}" type="slidenum">
              <a:rPr lang="en-US" altLang="en-US" smtClean="0">
                <a:ea typeface="MS PGothic" pitchFamily="34" charset="-128"/>
              </a:rPr>
              <a:pPr/>
              <a:t>355</a:t>
            </a:fld>
            <a:endParaRPr lang="en-US" altLang="en-US">
              <a:ea typeface="MS PGothic" pitchFamily="34" charset="-128"/>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5BE6D83-07DA-4213-8A56-5497CF49B7A2}" type="slidenum">
              <a:rPr lang="en-US" altLang="en-US" smtClean="0">
                <a:ea typeface="MS PGothic" pitchFamily="34" charset="-128"/>
              </a:rPr>
              <a:pPr/>
              <a:t>356</a:t>
            </a:fld>
            <a:endParaRPr lang="en-US" altLang="en-US">
              <a:ea typeface="MS PGothic" pitchFamily="34" charset="-128"/>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DD41FDB0-AB36-4AEA-BFAD-FDF5AC77A8EA}" type="slidenum">
              <a:rPr lang="en-US" altLang="en-US" smtClean="0">
                <a:ea typeface="MS PGothic" pitchFamily="34" charset="-128"/>
              </a:rPr>
              <a:pPr/>
              <a:t>357</a:t>
            </a:fld>
            <a:endParaRPr lang="en-US" altLang="en-US">
              <a:ea typeface="MS PGothic" pitchFamily="34" charset="-128"/>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A2D938B7-3391-45BA-95BF-57897E89C52A}" type="slidenum">
              <a:rPr lang="en-US" altLang="en-US" smtClean="0">
                <a:ea typeface="MS PGothic" pitchFamily="34" charset="-128"/>
              </a:rPr>
              <a:pPr/>
              <a:t>358</a:t>
            </a:fld>
            <a:endParaRPr lang="en-US" altLang="en-US">
              <a:ea typeface="MS PGothic" pitchFamily="34" charset="-128"/>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FC86D258-DF7B-4B4F-B54B-E41343FFA32B}" type="slidenum">
              <a:rPr lang="en-US" altLang="en-US" smtClean="0">
                <a:ea typeface="MS PGothic" pitchFamily="34" charset="-128"/>
              </a:rPr>
              <a:pPr/>
              <a:t>359</a:t>
            </a:fld>
            <a:endParaRPr lang="en-US" altLang="en-US">
              <a:ea typeface="MS PGothic" pitchFamily="34" charset="-128"/>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pPr eaLnBrk="1" hangingPunct="1"/>
            <a:endParaRPr lang="en-US" altLang="en-US"/>
          </a:p>
        </p:txBody>
      </p:sp>
    </p:spTree>
  </p:cSld>
  <p:clrMapOvr>
    <a:masterClrMapping/>
  </p:clrMapOvr>
</p:notes>
</file>

<file path=ppt/notesSlides/notesSlide3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pPr defTabSz="913674"/>
            <a:fld id="{4C7FF7CF-7907-4524-86C4-A5CC1448D75C}" type="slidenum">
              <a:rPr lang="en-US" altLang="en-US" smtClean="0">
                <a:latin typeface="Helvetica" pitchFamily="-84" charset="0"/>
              </a:rPr>
              <a:pPr defTabSz="913674"/>
              <a:t>360</a:t>
            </a:fld>
            <a:endParaRPr lang="en-US" altLang="en-US" dirty="0">
              <a:latin typeface="Helvetica" pitchFamily="-84" charset="0"/>
            </a:endParaRPr>
          </a:p>
        </p:txBody>
      </p:sp>
    </p:spTree>
  </p:cSld>
  <p:clrMapOvr>
    <a:masterClrMapping/>
  </p:clrMapOvr>
</p:notes>
</file>

<file path=ppt/notesSlides/notesSlide3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pPr defTabSz="913674"/>
            <a:fld id="{C819B96B-4F3A-4E3E-86C0-A4B3A4FD3B55}" type="slidenum">
              <a:rPr lang="en-US" altLang="en-US" smtClean="0">
                <a:latin typeface="Helvetica" pitchFamily="-84" charset="0"/>
              </a:rPr>
              <a:pPr defTabSz="913674"/>
              <a:t>361</a:t>
            </a:fld>
            <a:endParaRPr lang="en-US" altLang="en-US" dirty="0">
              <a:latin typeface="Helvetica" pitchFamily="-84" charset="0"/>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p>
            <a:pPr defTabSz="913674"/>
            <a:fld id="{6BA4E00E-187A-4F73-9202-7D8CE3BA6382}" type="slidenum">
              <a:rPr lang="en-US" altLang="en-US" smtClean="0">
                <a:latin typeface="Helvetica" pitchFamily="-84" charset="0"/>
              </a:rPr>
              <a:pPr defTabSz="913674"/>
              <a:t>363</a:t>
            </a:fld>
            <a:endParaRPr lang="en-US" altLang="en-US" dirty="0">
              <a:latin typeface="Helvetica" pitchFamily="-84" charset="0"/>
            </a:endParaRPr>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pPr defTabSz="913674"/>
            <a:fld id="{662C725E-E187-4427-AEB7-8C266FA68F5C}" type="slidenum">
              <a:rPr lang="en-US" altLang="en-US" smtClean="0">
                <a:latin typeface="Helvetica" pitchFamily="-84" charset="0"/>
              </a:rPr>
              <a:pPr defTabSz="913674"/>
              <a:t>364</a:t>
            </a:fld>
            <a:endParaRPr lang="en-US" altLang="en-US" dirty="0">
              <a:latin typeface="Helvetica" pitchFamily="-84" charset="0"/>
            </a:endParaRPr>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1113733" y="685488"/>
            <a:ext cx="4632116" cy="3429000"/>
          </a:xfrm>
          <a:ln/>
        </p:spPr>
      </p:sp>
      <p:sp>
        <p:nvSpPr>
          <p:cNvPr id="9830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13674"/>
            <a:fld id="{BAAD94B0-98FC-48B9-A339-AF73992946CC}" type="slidenum">
              <a:rPr lang="en-US" altLang="en-US" smtClean="0">
                <a:latin typeface="Helvetica" pitchFamily="-84" charset="0"/>
              </a:rPr>
              <a:pPr defTabSz="913674"/>
              <a:t>366</a:t>
            </a:fld>
            <a:endParaRPr lang="en-US" altLang="en-US" dirty="0">
              <a:latin typeface="Helvetica" pitchFamily="-84" charset="0"/>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pPr defTabSz="913674"/>
            <a:fld id="{45952413-42FD-40AB-8CAE-CEA249BD06B0}" type="slidenum">
              <a:rPr lang="en-US" altLang="en-US" smtClean="0">
                <a:latin typeface="Helvetica" pitchFamily="-84" charset="0"/>
              </a:rPr>
              <a:pPr defTabSz="913674"/>
              <a:t>367</a:t>
            </a:fld>
            <a:endParaRPr lang="en-US" altLang="en-US" dirty="0">
              <a:latin typeface="Helvetica" pitchFamily="-84" charset="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pPr defTabSz="913674"/>
            <a:fld id="{F040018F-2D7E-488F-A9C8-CA7E86E027E3}" type="slidenum">
              <a:rPr lang="en-US" altLang="en-US" smtClean="0">
                <a:latin typeface="Helvetica" pitchFamily="-84" charset="0"/>
              </a:rPr>
              <a:pPr defTabSz="913674"/>
              <a:t>368</a:t>
            </a:fld>
            <a:endParaRPr lang="en-US" altLang="en-US" dirty="0">
              <a:latin typeface="Helvetica" pitchFamily="-84"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pPr defTabSz="913674"/>
            <a:fld id="{0E7DB69E-BB7C-41BE-A649-093B27DEB631}" type="slidenum">
              <a:rPr lang="en-US" altLang="en-US" smtClean="0">
                <a:latin typeface="Helvetica" pitchFamily="-84" charset="0"/>
              </a:rPr>
              <a:pPr defTabSz="913674"/>
              <a:t>369</a:t>
            </a:fld>
            <a:endParaRPr lang="en-US" altLang="en-US" dirty="0">
              <a:latin typeface="Helvetica" pitchFamily="-84" charset="0"/>
            </a:endParaRPr>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pPr defTabSz="913674"/>
            <a:fld id="{C8A67ED2-2D77-49AA-99EF-06C4CAD03974}" type="slidenum">
              <a:rPr lang="en-US" altLang="en-US" smtClean="0">
                <a:latin typeface="Helvetica" pitchFamily="-84" charset="0"/>
              </a:rPr>
              <a:pPr defTabSz="913674"/>
              <a:t>370</a:t>
            </a:fld>
            <a:endParaRPr lang="en-US" altLang="en-US" dirty="0">
              <a:latin typeface="Helvetica" pitchFamily="-84" charset="0"/>
            </a:endParaRPr>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pPr defTabSz="913674"/>
            <a:fld id="{9D776EAD-EDC4-49B3-A2AF-70B0E36FD88F}" type="slidenum">
              <a:rPr lang="en-US" altLang="en-US" smtClean="0">
                <a:latin typeface="Helvetica" pitchFamily="-84" charset="0"/>
              </a:rPr>
              <a:pPr defTabSz="913674"/>
              <a:t>372</a:t>
            </a:fld>
            <a:endParaRPr lang="en-US" altLang="en-US" dirty="0">
              <a:latin typeface="Helvetica" pitchFamily="-84" charset="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pPr defTabSz="913674"/>
            <a:fld id="{FD097D78-3CDD-4FB4-BB4B-20C7DA5D9E13}" type="slidenum">
              <a:rPr lang="en-US" altLang="en-US" smtClean="0">
                <a:latin typeface="Helvetica" pitchFamily="-84" charset="0"/>
              </a:rPr>
              <a:pPr defTabSz="913674"/>
              <a:t>373</a:t>
            </a:fld>
            <a:endParaRPr lang="en-US" altLang="en-US" dirty="0">
              <a:latin typeface="Helvetica" pitchFamily="-84" charset="0"/>
            </a:endParaRPr>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pPr defTabSz="913674"/>
            <a:fld id="{8587E2D6-8ED7-42E9-87B7-BFAD9E63A81C}" type="slidenum">
              <a:rPr lang="en-US" altLang="en-US" smtClean="0">
                <a:latin typeface="Helvetica" pitchFamily="-84" charset="0"/>
              </a:rPr>
              <a:pPr defTabSz="913674"/>
              <a:t>374</a:t>
            </a:fld>
            <a:endParaRPr lang="en-US" altLang="en-US" dirty="0">
              <a:latin typeface="Helvetica" pitchFamily="-84" charset="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pPr defTabSz="913674"/>
            <a:fld id="{50B17363-DF66-4898-B919-F8CBB75181C8}" type="slidenum">
              <a:rPr lang="en-US" altLang="en-US" smtClean="0">
                <a:latin typeface="Helvetica" pitchFamily="-84" charset="0"/>
              </a:rPr>
              <a:pPr defTabSz="913674"/>
              <a:t>375</a:t>
            </a:fld>
            <a:endParaRPr lang="en-US" altLang="en-US" dirty="0">
              <a:latin typeface="Helvetica" pitchFamily="-84" charset="0"/>
            </a:endParaRPr>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p>
            <a:pPr defTabSz="913674"/>
            <a:fld id="{DAF9F45E-CACE-47D5-B358-6D8B0E885F89}" type="slidenum">
              <a:rPr lang="en-US" altLang="en-US" smtClean="0">
                <a:latin typeface="Helvetica" pitchFamily="-84" charset="0"/>
              </a:rPr>
              <a:pPr defTabSz="913674"/>
              <a:t>376</a:t>
            </a:fld>
            <a:endParaRPr lang="en-US" altLang="en-US" dirty="0">
              <a:latin typeface="Helvetica" pitchFamily="-84" charset="0"/>
            </a:endParaRPr>
          </a:p>
        </p:txBody>
      </p:sp>
      <p:sp>
        <p:nvSpPr>
          <p:cNvPr id="64515" name="Rectangle 2"/>
          <p:cNvSpPr>
            <a:spLocks noGrp="1" noRot="1" noChangeAspect="1" noChangeArrowheads="1" noTextEdit="1"/>
          </p:cNvSpPr>
          <p:nvPr>
            <p:ph type="sldImg"/>
          </p:nvPr>
        </p:nvSpPr>
        <p:spPr>
          <a:ln/>
        </p:spPr>
      </p:sp>
      <p:sp>
        <p:nvSpPr>
          <p:cNvPr id="645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xfrm>
            <a:off x="1113733" y="685488"/>
            <a:ext cx="4632116" cy="3429000"/>
          </a:xfrm>
          <a:ln/>
        </p:spPr>
      </p:sp>
      <p:sp>
        <p:nvSpPr>
          <p:cNvPr id="9933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pPr defTabSz="913674"/>
            <a:fld id="{79D5AE5D-3DBF-47EB-8F0B-9D4777832783}" type="slidenum">
              <a:rPr lang="en-US" altLang="en-US" smtClean="0">
                <a:latin typeface="Helvetica" pitchFamily="-84" charset="0"/>
              </a:rPr>
              <a:pPr defTabSz="913674"/>
              <a:t>378</a:t>
            </a:fld>
            <a:endParaRPr lang="en-US" altLang="en-US" dirty="0">
              <a:latin typeface="Helvetica" pitchFamily="-84" charset="0"/>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pPr defTabSz="913674"/>
            <a:fld id="{67056CFC-0FFC-44AD-B79B-EA504094172B}" type="slidenum">
              <a:rPr lang="en-US" altLang="en-US" smtClean="0">
                <a:latin typeface="Helvetica" pitchFamily="-84" charset="0"/>
              </a:rPr>
              <a:pPr defTabSz="913674"/>
              <a:t>379</a:t>
            </a:fld>
            <a:endParaRPr lang="en-US" altLang="en-US" dirty="0">
              <a:latin typeface="Helvetica" pitchFamily="-84" charset="0"/>
            </a:endParaRPr>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pPr defTabSz="913674"/>
            <a:fld id="{CA464793-4149-48DF-9F2C-0CF758DCE33D}" type="slidenum">
              <a:rPr lang="en-US" altLang="en-US" smtClean="0">
                <a:latin typeface="Helvetica" pitchFamily="-84" charset="0"/>
              </a:rPr>
              <a:pPr defTabSz="913674"/>
              <a:t>380</a:t>
            </a:fld>
            <a:endParaRPr lang="en-US" altLang="en-US" dirty="0">
              <a:latin typeface="Helvetica" pitchFamily="-84" charset="0"/>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pPr defTabSz="913674"/>
            <a:fld id="{E11F637E-C041-42CD-8045-6E17A21FF293}" type="slidenum">
              <a:rPr lang="en-US" altLang="en-US" smtClean="0">
                <a:latin typeface="Helvetica" pitchFamily="-84" charset="0"/>
              </a:rPr>
              <a:pPr defTabSz="913674"/>
              <a:t>381</a:t>
            </a:fld>
            <a:endParaRPr lang="en-US" altLang="en-US" dirty="0">
              <a:latin typeface="Helvetica" pitchFamily="-84" charset="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pPr defTabSz="913674"/>
            <a:fld id="{E810A9C8-E115-47BD-9F4D-A874B9455534}" type="slidenum">
              <a:rPr lang="en-US" altLang="en-US" smtClean="0">
                <a:latin typeface="Helvetica" pitchFamily="-84" charset="0"/>
              </a:rPr>
              <a:pPr defTabSz="913674"/>
              <a:t>382</a:t>
            </a:fld>
            <a:endParaRPr lang="en-US" altLang="en-US" dirty="0">
              <a:latin typeface="Helvetica" pitchFamily="-8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pPr defTabSz="913674"/>
            <a:fld id="{8F73E27E-7CE7-4061-AF76-4F85A5046794}" type="slidenum">
              <a:rPr lang="en-US" altLang="en-US" smtClean="0">
                <a:latin typeface="Helvetica" pitchFamily="-84" charset="0"/>
              </a:rPr>
              <a:pPr defTabSz="913674"/>
              <a:t>383</a:t>
            </a:fld>
            <a:endParaRPr lang="en-US" altLang="en-US" dirty="0">
              <a:latin typeface="Helvetica" pitchFamily="-84" charset="0"/>
            </a:endParaRPr>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pPr defTabSz="913674"/>
            <a:fld id="{23B3AC04-E20E-449F-A310-2E12E2233193}" type="slidenum">
              <a:rPr lang="en-US" altLang="en-US" smtClean="0">
                <a:latin typeface="Helvetica" pitchFamily="-84" charset="0"/>
              </a:rPr>
              <a:pPr defTabSz="913674"/>
              <a:t>384</a:t>
            </a:fld>
            <a:endParaRPr lang="en-US" altLang="en-US" dirty="0">
              <a:latin typeface="Helvetica" pitchFamily="-84" charset="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pPr defTabSz="913674"/>
            <a:fld id="{FA1F5B21-EE47-4031-BF9B-60B95979381F}" type="slidenum">
              <a:rPr lang="en-US" altLang="en-US" smtClean="0">
                <a:latin typeface="Helvetica" pitchFamily="-84" charset="0"/>
              </a:rPr>
              <a:pPr defTabSz="913674"/>
              <a:t>385</a:t>
            </a:fld>
            <a:endParaRPr lang="en-US" altLang="en-US" dirty="0">
              <a:latin typeface="Helvetica" pitchFamily="-84" charset="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pPr defTabSz="913674"/>
            <a:fld id="{BF83CBAB-E504-4204-B4A7-DCABB8230E87}" type="slidenum">
              <a:rPr lang="en-US" altLang="en-US" smtClean="0">
                <a:latin typeface="Helvetica" pitchFamily="-84" charset="0"/>
              </a:rPr>
              <a:pPr defTabSz="913674"/>
              <a:t>386</a:t>
            </a:fld>
            <a:endParaRPr lang="en-US" altLang="en-US" dirty="0">
              <a:latin typeface="Helvetica" pitchFamily="-84" charset="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3674"/>
            <a:fld id="{579B1695-42EC-414F-95C2-A1AB46397C9B}" type="slidenum">
              <a:rPr lang="en-US" altLang="en-US" smtClean="0">
                <a:latin typeface="Helvetica" pitchFamily="-84" charset="0"/>
              </a:rPr>
              <a:pPr defTabSz="913674"/>
              <a:t>387</a:t>
            </a:fld>
            <a:endParaRPr lang="en-US" altLang="en-US" dirty="0">
              <a:latin typeface="Helvetica" pitchFamily="-8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1113733" y="685488"/>
            <a:ext cx="4632116" cy="3429000"/>
          </a:xfrm>
          <a:ln/>
        </p:spPr>
      </p:sp>
      <p:sp>
        <p:nvSpPr>
          <p:cNvPr id="10035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pPr defTabSz="913674"/>
            <a:fld id="{DFF6018F-DDF2-4169-B61E-E562362EB70D}" type="slidenum">
              <a:rPr lang="en-US" altLang="en-US" smtClean="0">
                <a:latin typeface="Helvetica" pitchFamily="-84" charset="0"/>
              </a:rPr>
              <a:pPr defTabSz="913674"/>
              <a:t>388</a:t>
            </a:fld>
            <a:endParaRPr lang="en-US" altLang="en-US" dirty="0">
              <a:latin typeface="Helvetica" pitchFamily="-84" charset="0"/>
            </a:endParaRPr>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CC0AB094-1AC1-4EC7-BB52-C7DE632A9CFF}" type="slidenum">
              <a:rPr lang="en-US" altLang="en-US" smtClean="0">
                <a:latin typeface="Helvetica" pitchFamily="-84" charset="0"/>
              </a:rPr>
              <a:pPr defTabSz="913674"/>
              <a:t>389</a:t>
            </a:fld>
            <a:endParaRPr lang="en-US" altLang="en-US" dirty="0">
              <a:latin typeface="Helvetica" pitchFamily="-84" charset="0"/>
            </a:endParaRPr>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70068B8E-C9ED-47FF-9D81-4E20AF492ACA}" type="slidenum">
              <a:rPr lang="en-US" altLang="en-US" smtClean="0">
                <a:latin typeface="Helvetica" pitchFamily="-84" charset="0"/>
              </a:rPr>
              <a:pPr defTabSz="913674"/>
              <a:t>390</a:t>
            </a:fld>
            <a:endParaRPr lang="en-US" altLang="en-US" dirty="0">
              <a:latin typeface="Helvetica" pitchFamily="-84" charset="0"/>
            </a:endParaRPr>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4603CB54-4AEC-440D-B6CB-99A648BFE1C0}" type="slidenum">
              <a:rPr lang="en-US" altLang="en-US" smtClean="0">
                <a:latin typeface="Helvetica" pitchFamily="-84" charset="0"/>
              </a:rPr>
              <a:pPr defTabSz="913674"/>
              <a:t>391</a:t>
            </a:fld>
            <a:endParaRPr lang="en-US" altLang="en-US" dirty="0">
              <a:latin typeface="Helvetica" pitchFamily="-84" charset="0"/>
            </a:endParaRPr>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3674"/>
            <a:fld id="{B4A872FE-5AAE-4B0C-91A0-3670D7160890}" type="slidenum">
              <a:rPr lang="en-US" altLang="en-US" smtClean="0">
                <a:latin typeface="Helvetica" pitchFamily="-84" charset="0"/>
              </a:rPr>
              <a:pPr defTabSz="913674"/>
              <a:t>392</a:t>
            </a:fld>
            <a:endParaRPr lang="en-US" altLang="en-US" dirty="0">
              <a:latin typeface="Helvetica" pitchFamily="-84" charset="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9E06EE67-D934-4795-BB3E-C41680178421}" type="slidenum">
              <a:rPr lang="en-US" altLang="en-US" smtClean="0">
                <a:latin typeface="Helvetica" pitchFamily="-84" charset="0"/>
              </a:rPr>
              <a:pPr defTabSz="913674"/>
              <a:t>393</a:t>
            </a:fld>
            <a:endParaRPr lang="en-US" altLang="en-US" dirty="0">
              <a:latin typeface="Helvetica" pitchFamily="-84" charset="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D14B351C-9E8C-4B27-96E8-A4D371B3A320}" type="slidenum">
              <a:rPr lang="en-US" altLang="en-US" smtClean="0">
                <a:latin typeface="Helvetica" pitchFamily="-84" charset="0"/>
              </a:rPr>
              <a:pPr defTabSz="913674"/>
              <a:t>394</a:t>
            </a:fld>
            <a:endParaRPr lang="en-US" altLang="en-US" dirty="0">
              <a:latin typeface="Helvetica" pitchFamily="-84" charset="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BC4C6441-C6A4-4121-A7AE-2E6CD230CB96}" type="slidenum">
              <a:rPr lang="en-US" altLang="en-US" smtClean="0">
                <a:latin typeface="Helvetica" pitchFamily="-84" charset="0"/>
              </a:rPr>
              <a:pPr defTabSz="913674"/>
              <a:t>395</a:t>
            </a:fld>
            <a:endParaRPr lang="en-US" altLang="en-US" dirty="0">
              <a:latin typeface="Helvetica" pitchFamily="-84" charset="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61F49531-0E33-4716-9D5A-84DFEE62E314}" type="slidenum">
              <a:rPr lang="en-US" altLang="en-US" smtClean="0">
                <a:latin typeface="Helvetica" pitchFamily="-84" charset="0"/>
              </a:rPr>
              <a:pPr defTabSz="913674"/>
              <a:t>396</a:t>
            </a:fld>
            <a:endParaRPr lang="en-US" altLang="en-US" dirty="0">
              <a:latin typeface="Helvetica" pitchFamily="-84" charset="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3B491AF0-1E6F-46AD-A06E-BF63A787470D}" type="slidenum">
              <a:rPr lang="en-US" altLang="en-US" smtClean="0">
                <a:latin typeface="Helvetica" pitchFamily="-84" charset="0"/>
              </a:rPr>
              <a:pPr defTabSz="913674"/>
              <a:t>397</a:t>
            </a:fld>
            <a:endParaRPr lang="en-US" altLang="en-US" dirty="0">
              <a:latin typeface="Helvetica" pitchFamily="-84" charset="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xfrm>
            <a:off x="1113733" y="685488"/>
            <a:ext cx="4632116" cy="3429000"/>
          </a:xfrm>
          <a:ln/>
        </p:spPr>
      </p:sp>
      <p:sp>
        <p:nvSpPr>
          <p:cNvPr id="10137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D2005D85-BD60-4224-BCDC-955E025A4DEE}" type="slidenum">
              <a:rPr lang="en-US" altLang="en-US" smtClean="0">
                <a:latin typeface="Helvetica" pitchFamily="-84" charset="0"/>
              </a:rPr>
              <a:pPr defTabSz="913674"/>
              <a:t>398</a:t>
            </a:fld>
            <a:endParaRPr lang="en-US" altLang="en-US" dirty="0">
              <a:latin typeface="Helvetica" pitchFamily="-84" charset="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DC4CCB9D-B50A-4CA4-A649-FFF53D9E9ECB}" type="slidenum">
              <a:rPr lang="en-US" altLang="en-US" smtClean="0">
                <a:latin typeface="Helvetica" pitchFamily="-84" charset="0"/>
              </a:rPr>
              <a:pPr defTabSz="913674"/>
              <a:t>399</a:t>
            </a:fld>
            <a:endParaRPr lang="en-US" altLang="en-US" dirty="0">
              <a:latin typeface="Helvetica" pitchFamily="-84" charset="0"/>
            </a:endParaRPr>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AB085310-A441-466A-A73C-35DFE5AA31C9}" type="slidenum">
              <a:rPr lang="en-US" altLang="en-US" smtClean="0">
                <a:latin typeface="Helvetica" pitchFamily="-84" charset="0"/>
              </a:rPr>
              <a:pPr defTabSz="913674"/>
              <a:t>400</a:t>
            </a:fld>
            <a:endParaRPr lang="en-US" altLang="en-US" dirty="0">
              <a:latin typeface="Helvetica" pitchFamily="-84" charset="0"/>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566BF9EE-D87A-4BB9-B931-1D428581F816}" type="slidenum">
              <a:rPr lang="en-US" altLang="en-US" smtClean="0">
                <a:latin typeface="Helvetica" pitchFamily="-84" charset="0"/>
              </a:rPr>
              <a:pPr defTabSz="913674"/>
              <a:t>401</a:t>
            </a:fld>
            <a:endParaRPr lang="en-US" altLang="en-US" dirty="0">
              <a:latin typeface="Helvetica" pitchFamily="-84" charset="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D86FB28A-73CE-468F-BC54-AB3C13E20361}" type="slidenum">
              <a:rPr lang="en-US" altLang="en-US" smtClean="0">
                <a:latin typeface="Helvetica" pitchFamily="-84" charset="0"/>
              </a:rPr>
              <a:pPr defTabSz="913674"/>
              <a:t>402</a:t>
            </a:fld>
            <a:endParaRPr lang="en-US" altLang="en-US" dirty="0">
              <a:latin typeface="Helvetica" pitchFamily="-84" charset="0"/>
            </a:endParaRPr>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1113733" y="685488"/>
            <a:ext cx="4632116" cy="3429000"/>
          </a:xfrm>
          <a:ln/>
        </p:spPr>
      </p:sp>
      <p:sp>
        <p:nvSpPr>
          <p:cNvPr id="10240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xfrm>
            <a:off x="1113733" y="685488"/>
            <a:ext cx="4632116" cy="3429000"/>
          </a:xfrm>
          <a:ln/>
        </p:spPr>
      </p:sp>
      <p:sp>
        <p:nvSpPr>
          <p:cNvPr id="10342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1113733" y="685488"/>
            <a:ext cx="4632116" cy="3429000"/>
          </a:xfrm>
          <a:ln/>
        </p:spPr>
      </p:sp>
      <p:sp>
        <p:nvSpPr>
          <p:cNvPr id="10445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1113733" y="685488"/>
            <a:ext cx="4632116" cy="3429000"/>
          </a:xfrm>
          <a:ln/>
        </p:spPr>
      </p:sp>
      <p:sp>
        <p:nvSpPr>
          <p:cNvPr id="6861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xfrm>
            <a:off x="1113733" y="685488"/>
            <a:ext cx="4632116" cy="3429000"/>
          </a:xfrm>
          <a:ln/>
        </p:spPr>
      </p:sp>
      <p:sp>
        <p:nvSpPr>
          <p:cNvPr id="10547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1113733" y="685488"/>
            <a:ext cx="4632116" cy="3429000"/>
          </a:xfrm>
          <a:ln/>
        </p:spPr>
      </p:sp>
      <p:sp>
        <p:nvSpPr>
          <p:cNvPr id="10649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xfrm>
            <a:off x="1113733" y="685488"/>
            <a:ext cx="4632116" cy="3429000"/>
          </a:xfrm>
          <a:ln/>
        </p:spPr>
      </p:sp>
      <p:sp>
        <p:nvSpPr>
          <p:cNvPr id="10752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1113733" y="685488"/>
            <a:ext cx="4632116" cy="3429000"/>
          </a:xfrm>
          <a:ln/>
        </p:spPr>
      </p:sp>
      <p:sp>
        <p:nvSpPr>
          <p:cNvPr id="10854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xfrm>
            <a:off x="1113733" y="685488"/>
            <a:ext cx="4632116" cy="3429000"/>
          </a:xfrm>
          <a:ln/>
        </p:spPr>
      </p:sp>
      <p:sp>
        <p:nvSpPr>
          <p:cNvPr id="10957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1113733" y="685488"/>
            <a:ext cx="4632116" cy="3429000"/>
          </a:xfrm>
          <a:ln/>
        </p:spPr>
      </p:sp>
      <p:sp>
        <p:nvSpPr>
          <p:cNvPr id="11059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p:spPr>
        <p:txBody>
          <a:bodyPr/>
          <a:lstStyle/>
          <a:p>
            <a:endParaRPr lang="en-US" altLang="en-US" dirty="0">
              <a:latin typeface="Times New Roman" pitchFamily="18"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13733" y="685488"/>
            <a:ext cx="4632116" cy="3429000"/>
          </a:xfrm>
          <a:ln/>
        </p:spPr>
      </p:sp>
      <p:sp>
        <p:nvSpPr>
          <p:cNvPr id="69635"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ln/>
        </p:spPr>
      </p:sp>
      <p:sp>
        <p:nvSpPr>
          <p:cNvPr id="7680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xfrm>
            <a:off x="1113733" y="685488"/>
            <a:ext cx="4632116" cy="3429000"/>
          </a:xfrm>
          <a:ln/>
        </p:spPr>
      </p:sp>
      <p:sp>
        <p:nvSpPr>
          <p:cNvPr id="70659"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13733" y="685488"/>
            <a:ext cx="4632116" cy="3429000"/>
          </a:xfrm>
          <a:ln/>
        </p:spPr>
      </p:sp>
      <p:sp>
        <p:nvSpPr>
          <p:cNvPr id="71683"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dirty="0">
              <a:latin typeface="Times New Roman" pitchFamily="18"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p:spPr>
        <p:txBody>
          <a:bodyPr/>
          <a:lstStyle/>
          <a:p>
            <a:endParaRPr lang="en-US">
              <a:latin typeface="Times New Roman" pitchFamily="18"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1143000" y="685800"/>
            <a:ext cx="4573588" cy="3429000"/>
          </a:xfrm>
          <a:ln/>
        </p:spPr>
      </p:sp>
      <p:sp>
        <p:nvSpPr>
          <p:cNvPr id="72707"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pPr defTabSz="913674"/>
            <a:fld id="{C9D364ED-F814-4E09-8034-A16B8670B5D5}" type="slidenum">
              <a:rPr lang="en-US" altLang="en-US" smtClean="0"/>
              <a:pPr defTabSz="913674"/>
              <a:t>94</a:t>
            </a:fld>
            <a:endParaRPr lang="en-US" alt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pPr defTabSz="913674"/>
            <a:fld id="{FF11169F-AF9A-49FC-A6A4-C580A48C2CE0}" type="slidenum">
              <a:rPr lang="en-US" altLang="en-US" smtClean="0"/>
              <a:pPr defTabSz="913674"/>
              <a:t>96</a:t>
            </a:fld>
            <a:endParaRPr lang="en-US" alt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pPr defTabSz="913674"/>
            <a:fld id="{E91DC4C2-2E80-493D-A34E-C16D1D418AD1}" type="slidenum">
              <a:rPr lang="en-US" altLang="en-US" smtClean="0"/>
              <a:pPr defTabSz="913674"/>
              <a:t>97</a:t>
            </a:fld>
            <a:endParaRPr lang="en-US" alt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pPr defTabSz="913674"/>
            <a:fld id="{7500957C-FCEB-4551-918F-316EC3FD88B1}" type="slidenum">
              <a:rPr lang="en-US" altLang="en-US" smtClean="0"/>
              <a:pPr defTabSz="913674"/>
              <a:t>98</a:t>
            </a:fld>
            <a:endParaRPr lang="en-US" alt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pPr defTabSz="913674"/>
            <a:fld id="{B380EA1E-11EC-4F36-B10C-5C3769684EAE}" type="slidenum">
              <a:rPr lang="en-US" altLang="en-US" smtClean="0"/>
              <a:pPr defTabSz="913674"/>
              <a:t>99</a:t>
            </a:fld>
            <a:endParaRPr lang="en-US" altLang="en-US" dirty="0"/>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xfrm>
            <a:off x="1113733" y="685488"/>
            <a:ext cx="4632116" cy="3429000"/>
          </a:xfrm>
          <a:ln/>
        </p:spPr>
      </p:sp>
      <p:sp>
        <p:nvSpPr>
          <p:cNvPr id="73731" name="Rectangle 3"/>
          <p:cNvSpPr>
            <a:spLocks noGrp="1" noChangeArrowheads="1"/>
          </p:cNvSpPr>
          <p:nvPr>
            <p:ph type="body" idx="1"/>
          </p:nvPr>
        </p:nvSpPr>
        <p:spPr>
          <a:xfrm>
            <a:off x="686591" y="4344025"/>
            <a:ext cx="5486400" cy="4114488"/>
          </a:xfrm>
          <a:noFill/>
          <a:ln/>
        </p:spPr>
        <p:txBody>
          <a:bodyPr wrap="square" lIns="91430" tIns="45715" rIns="91430" bIns="45715" anchor="t"/>
          <a:lstStyle/>
          <a:p>
            <a:endParaRPr lang="en-US">
              <a:latin typeface="Times New Roman" pitchFamily="18" charset="0"/>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pPr defTabSz="913674"/>
            <a:fld id="{5A120FDE-CC5A-4F50-8576-615755AC82AD}" type="slidenum">
              <a:rPr lang="en-US" altLang="en-US" smtClean="0"/>
              <a:pPr defTabSz="913674"/>
              <a:t>100</a:t>
            </a:fld>
            <a:endParaRPr lang="en-US" alt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pPr defTabSz="913674"/>
            <a:fld id="{EC7F5924-147C-4753-94B9-19556B96CE72}" type="slidenum">
              <a:rPr lang="en-US" altLang="en-US" smtClean="0"/>
              <a:pPr defTabSz="913674"/>
              <a:t>101</a:t>
            </a:fld>
            <a:endParaRPr lang="en-US" alt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pPr defTabSz="913674"/>
            <a:fld id="{0137AD4A-40A7-44BC-9A33-F63355A7F1D1}" type="slidenum">
              <a:rPr lang="en-US" altLang="en-US" smtClean="0"/>
              <a:pPr defTabSz="913674"/>
              <a:t>102</a:t>
            </a:fld>
            <a:endParaRPr lang="en-US" alt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pPr defTabSz="913674"/>
            <a:fld id="{0F451C06-42B4-448F-9A58-FA61833C0937}" type="slidenum">
              <a:rPr lang="en-US" altLang="en-US" smtClean="0"/>
              <a:pPr defTabSz="913674"/>
              <a:t>103</a:t>
            </a:fld>
            <a:endParaRPr lang="en-US" altLang="en-US" dirty="0"/>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pPr defTabSz="913674"/>
            <a:fld id="{BD14B30A-F9B8-4059-BD03-B082F4AC706C}" type="slidenum">
              <a:rPr lang="en-US" altLang="en-US" smtClean="0"/>
              <a:pPr defTabSz="913674"/>
              <a:t>104</a:t>
            </a:fld>
            <a:endParaRPr lang="en-US" alt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pPr defTabSz="913674"/>
            <a:fld id="{40AA187B-6E9F-49D6-92B5-44B54328CBA2}" type="slidenum">
              <a:rPr lang="en-US" altLang="en-US" smtClean="0"/>
              <a:pPr defTabSz="913674"/>
              <a:t>105</a:t>
            </a:fld>
            <a:endParaRPr lang="en-US" alt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pPr defTabSz="913674"/>
            <a:fld id="{4CBC0E7B-7E86-4FB0-AF48-5A08438F71B8}" type="slidenum">
              <a:rPr lang="en-US" altLang="en-US" smtClean="0"/>
              <a:pPr defTabSz="913674"/>
              <a:t>106</a:t>
            </a:fld>
            <a:endParaRPr lang="en-US" alt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pPr defTabSz="913674"/>
            <a:fld id="{AADE6761-4C96-4D5E-8CF5-E74AA44B687D}" type="slidenum">
              <a:rPr lang="en-US" altLang="en-US" smtClean="0"/>
              <a:pPr defTabSz="913674"/>
              <a:t>107</a:t>
            </a:fld>
            <a:endParaRPr lang="en-US" alt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pPr defTabSz="913674"/>
            <a:fld id="{E7D7D21D-2D6D-44DC-8C67-4729E505125E}" type="slidenum">
              <a:rPr lang="en-US" altLang="en-US" smtClean="0"/>
              <a:pPr defTabSz="913674"/>
              <a:t>108</a:t>
            </a:fld>
            <a:endParaRPr lang="en-US" alt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pPr defTabSz="913674"/>
            <a:fld id="{4E4E7139-8518-4CB8-A218-191C9606B7AA}" type="slidenum">
              <a:rPr lang="en-US" altLang="en-US" smtClean="0"/>
              <a:pPr defTabSz="913674"/>
              <a:t>109</a:t>
            </a:fld>
            <a:endParaRPr lang="en-US" alt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A334212-B3C7-4C81-8399-A35AD42E6569}" type="datetimeFigureOut">
              <a:rPr lang="en-US" smtClean="0"/>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334212-B3C7-4C81-8399-A35AD42E6569}" type="datetimeFigureOut">
              <a:rPr lang="en-US" smtClean="0"/>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334212-B3C7-4C81-8399-A35AD42E6569}" type="datetimeFigureOut">
              <a:rPr lang="en-US" smtClean="0"/>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334212-B3C7-4C81-8399-A35AD42E6569}" type="datetimeFigureOut">
              <a:rPr lang="en-US" smtClean="0"/>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A334212-B3C7-4C81-8399-A35AD42E6569}" type="datetimeFigureOut">
              <a:rPr lang="en-US" smtClean="0"/>
              <a:t>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334212-B3C7-4C81-8399-A35AD42E6569}" type="datetimeFigureOut">
              <a:rPr lang="en-US" smtClean="0"/>
              <a:t>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A334212-B3C7-4C81-8399-A35AD42E6569}" type="datetimeFigureOut">
              <a:rPr lang="en-US" smtClean="0"/>
              <a:t>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A334212-B3C7-4C81-8399-A35AD42E6569}" type="datetimeFigureOut">
              <a:rPr lang="en-US" smtClean="0"/>
              <a:t>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334212-B3C7-4C81-8399-A35AD42E6569}" type="datetimeFigureOut">
              <a:rPr lang="en-US" smtClean="0"/>
              <a:t>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334212-B3C7-4C81-8399-A35AD42E6569}" type="datetimeFigureOut">
              <a:rPr lang="en-US" smtClean="0"/>
              <a:t>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A334212-B3C7-4C81-8399-A35AD42E6569}" type="datetimeFigureOut">
              <a:rPr lang="en-US" smtClean="0"/>
              <a:t>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56B27F-C44C-4E04-A2E5-8373DD852EE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334212-B3C7-4C81-8399-A35AD42E6569}" type="datetimeFigureOut">
              <a:rPr lang="en-US" smtClean="0"/>
              <a:t>2/18/2019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56B27F-C44C-4E04-A2E5-8373DD852EE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 /><Relationship Id="rId1" Type="http://schemas.openxmlformats.org/officeDocument/2006/relationships/slideLayout" Target="../slideLayouts/slideLayout7.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7.xml" /></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 /><Relationship Id="rId1" Type="http://schemas.openxmlformats.org/officeDocument/2006/relationships/slideLayout" Target="../slideLayouts/slideLayout2.xml" /></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 /><Relationship Id="rId1" Type="http://schemas.openxmlformats.org/officeDocument/2006/relationships/slideLayout" Target="../slideLayouts/slideLayout2.xml" /></Relationships>
</file>

<file path=ppt/slides/_rels/slide102.xml.rels><?xml version="1.0" encoding="UTF-8" standalone="yes"?>
<Relationships xmlns="http://schemas.openxmlformats.org/package/2006/relationships"><Relationship Id="rId3" Type="http://schemas.openxmlformats.org/officeDocument/2006/relationships/image" Target="../media/image34.wmf" /><Relationship Id="rId2" Type="http://schemas.openxmlformats.org/officeDocument/2006/relationships/notesSlide" Target="../notesSlides/notesSlide92.xml" /><Relationship Id="rId1" Type="http://schemas.openxmlformats.org/officeDocument/2006/relationships/slideLayout" Target="../slideLayouts/slideLayout2.xml" /></Relationships>
</file>

<file path=ppt/slides/_rels/slide103.xml.rels><?xml version="1.0" encoding="UTF-8" standalone="yes"?>
<Relationships xmlns="http://schemas.openxmlformats.org/package/2006/relationships"><Relationship Id="rId3" Type="http://schemas.openxmlformats.org/officeDocument/2006/relationships/image" Target="../media/image35.wmf" /><Relationship Id="rId2" Type="http://schemas.openxmlformats.org/officeDocument/2006/relationships/notesSlide" Target="../notesSlides/notesSlide93.xml" /><Relationship Id="rId1" Type="http://schemas.openxmlformats.org/officeDocument/2006/relationships/slideLayout" Target="../slideLayouts/slideLayout2.xml" /></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4.xml" /><Relationship Id="rId1" Type="http://schemas.openxmlformats.org/officeDocument/2006/relationships/slideLayout" Target="../slideLayouts/slideLayout2.xml" /></Relationships>
</file>

<file path=ppt/slides/_rels/slide105.xml.rels><?xml version="1.0" encoding="UTF-8" standalone="yes"?>
<Relationships xmlns="http://schemas.openxmlformats.org/package/2006/relationships"><Relationship Id="rId3" Type="http://schemas.openxmlformats.org/officeDocument/2006/relationships/image" Target="../media/image36.wmf" /><Relationship Id="rId2" Type="http://schemas.openxmlformats.org/officeDocument/2006/relationships/notesSlide" Target="../notesSlides/notesSlide95.xml" /><Relationship Id="rId1" Type="http://schemas.openxmlformats.org/officeDocument/2006/relationships/slideLayout" Target="../slideLayouts/slideLayout2.xml" /></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6.xml" /><Relationship Id="rId7" Type="http://schemas.openxmlformats.org/officeDocument/2006/relationships/image" Target="../media/image38.emf" /><Relationship Id="rId2" Type="http://schemas.openxmlformats.org/officeDocument/2006/relationships/slideLayout" Target="../slideLayouts/slideLayout2.xml" /><Relationship Id="rId1" Type="http://schemas.openxmlformats.org/officeDocument/2006/relationships/vmlDrawing" Target="../drawings/vmlDrawing1.vml" /><Relationship Id="rId6" Type="http://schemas.openxmlformats.org/officeDocument/2006/relationships/oleObject" Target="../embeddings/oleObject2.bin" /><Relationship Id="rId5" Type="http://schemas.openxmlformats.org/officeDocument/2006/relationships/image" Target="../media/image37.emf" /><Relationship Id="rId4" Type="http://schemas.openxmlformats.org/officeDocument/2006/relationships/oleObject" Target="../embeddings/oleObject1.bin" /></Relationships>
</file>

<file path=ppt/slides/_rels/slide107.xml.rels><?xml version="1.0" encoding="UTF-8" standalone="yes"?>
<Relationships xmlns="http://schemas.openxmlformats.org/package/2006/relationships"><Relationship Id="rId3" Type="http://schemas.openxmlformats.org/officeDocument/2006/relationships/image" Target="../media/image39.emf" /><Relationship Id="rId2" Type="http://schemas.openxmlformats.org/officeDocument/2006/relationships/notesSlide" Target="../notesSlides/notesSlide97.xml" /><Relationship Id="rId1" Type="http://schemas.openxmlformats.org/officeDocument/2006/relationships/slideLayout" Target="../slideLayouts/slideLayout6.xml" /></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 /><Relationship Id="rId1" Type="http://schemas.openxmlformats.org/officeDocument/2006/relationships/slideLayout" Target="../slideLayouts/slideLayout2.xml" /></Relationships>
</file>

<file path=ppt/slides/_rels/slide109.xml.rels><?xml version="1.0" encoding="UTF-8" standalone="yes"?>
<Relationships xmlns="http://schemas.openxmlformats.org/package/2006/relationships"><Relationship Id="rId3" Type="http://schemas.openxmlformats.org/officeDocument/2006/relationships/image" Target="../media/image40.wmf" /><Relationship Id="rId2" Type="http://schemas.openxmlformats.org/officeDocument/2006/relationships/notesSlide" Target="../notesSlides/notesSlide99.xml"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7.xml" /></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 /><Relationship Id="rId1" Type="http://schemas.openxmlformats.org/officeDocument/2006/relationships/slideLayout" Target="../slideLayouts/slideLayout2.xml" /></Relationships>
</file>

<file path=ppt/slides/_rels/slide111.xml.rels><?xml version="1.0" encoding="UTF-8" standalone="yes"?>
<Relationships xmlns="http://schemas.openxmlformats.org/package/2006/relationships"><Relationship Id="rId3" Type="http://schemas.openxmlformats.org/officeDocument/2006/relationships/image" Target="../media/image41.wmf" /><Relationship Id="rId2" Type="http://schemas.openxmlformats.org/officeDocument/2006/relationships/notesSlide" Target="../notesSlides/notesSlide101.xml" /><Relationship Id="rId1" Type="http://schemas.openxmlformats.org/officeDocument/2006/relationships/slideLayout" Target="../slideLayouts/slideLayout2.xml" /></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 /><Relationship Id="rId1" Type="http://schemas.openxmlformats.org/officeDocument/2006/relationships/slideLayout" Target="../slideLayouts/slideLayout2.xml" /></Relationships>
</file>

<file path=ppt/slides/_rels/slide113.xml.rels><?xml version="1.0" encoding="UTF-8" standalone="yes"?>
<Relationships xmlns="http://schemas.openxmlformats.org/package/2006/relationships"><Relationship Id="rId3" Type="http://schemas.openxmlformats.org/officeDocument/2006/relationships/image" Target="../media/image42.wmf" /><Relationship Id="rId2" Type="http://schemas.openxmlformats.org/officeDocument/2006/relationships/notesSlide" Target="../notesSlides/notesSlide103.xml" /><Relationship Id="rId1" Type="http://schemas.openxmlformats.org/officeDocument/2006/relationships/slideLayout" Target="../slideLayouts/slideLayout2.xml" /></Relationships>
</file>

<file path=ppt/slides/_rels/slide114.xml.rels><?xml version="1.0" encoding="UTF-8" standalone="yes"?>
<Relationships xmlns="http://schemas.openxmlformats.org/package/2006/relationships"><Relationship Id="rId3" Type="http://schemas.openxmlformats.org/officeDocument/2006/relationships/image" Target="../media/image43.png" /><Relationship Id="rId2" Type="http://schemas.openxmlformats.org/officeDocument/2006/relationships/notesSlide" Target="../notesSlides/notesSlide104.xml" /><Relationship Id="rId1" Type="http://schemas.openxmlformats.org/officeDocument/2006/relationships/slideLayout" Target="../slideLayouts/slideLayout6.xml" /></Relationships>
</file>

<file path=ppt/slides/_rels/slide115.xml.rels><?xml version="1.0" encoding="UTF-8" standalone="yes"?>
<Relationships xmlns="http://schemas.openxmlformats.org/package/2006/relationships"><Relationship Id="rId3" Type="http://schemas.openxmlformats.org/officeDocument/2006/relationships/image" Target="../media/image44.png" /><Relationship Id="rId2" Type="http://schemas.openxmlformats.org/officeDocument/2006/relationships/notesSlide" Target="../notesSlides/notesSlide105.xml" /><Relationship Id="rId1" Type="http://schemas.openxmlformats.org/officeDocument/2006/relationships/slideLayout" Target="../slideLayouts/slideLayout6.xml" /></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6.xml" /><Relationship Id="rId1" Type="http://schemas.openxmlformats.org/officeDocument/2006/relationships/slideLayout" Target="../slideLayouts/slideLayout2.xml" /></Relationships>
</file>

<file path=ppt/slides/_rels/slide117.xml.rels><?xml version="1.0" encoding="UTF-8" standalone="yes"?>
<Relationships xmlns="http://schemas.openxmlformats.org/package/2006/relationships"><Relationship Id="rId3" Type="http://schemas.openxmlformats.org/officeDocument/2006/relationships/image" Target="../media/image45.jpeg" /><Relationship Id="rId2" Type="http://schemas.openxmlformats.org/officeDocument/2006/relationships/notesSlide" Target="../notesSlides/notesSlide107.xml" /><Relationship Id="rId1" Type="http://schemas.openxmlformats.org/officeDocument/2006/relationships/slideLayout" Target="../slideLayouts/slideLayout6.xml" /></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8.xml" /><Relationship Id="rId1" Type="http://schemas.openxmlformats.org/officeDocument/2006/relationships/slideLayout" Target="../slideLayouts/slideLayout2.xml" /></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9.xml"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7.xml" /></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0.xml" /><Relationship Id="rId1" Type="http://schemas.openxmlformats.org/officeDocument/2006/relationships/slideLayout" Target="../slideLayouts/slideLayout2.xml" /></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 /><Relationship Id="rId1" Type="http://schemas.openxmlformats.org/officeDocument/2006/relationships/slideLayout" Target="../slideLayouts/slideLayout2.xml" /></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2.xml" /><Relationship Id="rId1" Type="http://schemas.openxmlformats.org/officeDocument/2006/relationships/slideLayout" Target="../slideLayouts/slideLayout2.xml" /></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3.xml" /><Relationship Id="rId1" Type="http://schemas.openxmlformats.org/officeDocument/2006/relationships/slideLayout" Target="../slideLayouts/slideLayout2.xml" /></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5.xml.rels><?xml version="1.0" encoding="UTF-8" standalone="yes"?>
<Relationships xmlns="http://schemas.openxmlformats.org/package/2006/relationships"><Relationship Id="rId2" Type="http://schemas.openxmlformats.org/officeDocument/2006/relationships/image" Target="../media/image46.png" /><Relationship Id="rId1" Type="http://schemas.openxmlformats.org/officeDocument/2006/relationships/slideLayout" Target="../slideLayouts/slideLayout2.xml" /></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 /><Relationship Id="rId1" Type="http://schemas.openxmlformats.org/officeDocument/2006/relationships/slideLayout" Target="../slideLayouts/slideLayout2.xml" /></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 /><Relationship Id="rId1" Type="http://schemas.openxmlformats.org/officeDocument/2006/relationships/slideLayout" Target="../slideLayouts/slideLayout2.xml" /></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 /><Relationship Id="rId1" Type="http://schemas.openxmlformats.org/officeDocument/2006/relationships/slideLayout" Target="../slideLayouts/slideLayout2.xml" /></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12.xml" /><Relationship Id="rId1" Type="http://schemas.openxmlformats.org/officeDocument/2006/relationships/slideLayout" Target="../slideLayouts/slideLayout7.xml" /></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 /><Relationship Id="rId1" Type="http://schemas.openxmlformats.org/officeDocument/2006/relationships/slideLayout" Target="../slideLayouts/slideLayout2.xml" /></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 /><Relationship Id="rId1" Type="http://schemas.openxmlformats.org/officeDocument/2006/relationships/slideLayout" Target="../slideLayouts/slideLayout2.xml" /></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 /><Relationship Id="rId1" Type="http://schemas.openxmlformats.org/officeDocument/2006/relationships/slideLayout" Target="../slideLayouts/slideLayout2.xml" /></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 /><Relationship Id="rId1" Type="http://schemas.openxmlformats.org/officeDocument/2006/relationships/slideLayout" Target="../slideLayouts/slideLayout2.xml" /></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 /><Relationship Id="rId1" Type="http://schemas.openxmlformats.org/officeDocument/2006/relationships/slideLayout" Target="../slideLayouts/slideLayout2.xml" /></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3.xml" /><Relationship Id="rId1" Type="http://schemas.openxmlformats.org/officeDocument/2006/relationships/slideLayout" Target="../slideLayouts/slideLayout2.xml" /></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 /><Relationship Id="rId1" Type="http://schemas.openxmlformats.org/officeDocument/2006/relationships/slideLayout" Target="../slideLayouts/slideLayout2.xml" /></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5.xml" /><Relationship Id="rId1" Type="http://schemas.openxmlformats.org/officeDocument/2006/relationships/slideLayout" Target="../slideLayouts/slideLayout2.xml" /></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 /><Relationship Id="rId1" Type="http://schemas.openxmlformats.org/officeDocument/2006/relationships/slideLayout" Target="../slideLayouts/slideLayout2.xml" /></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 /><Relationship Id="rId1" Type="http://schemas.openxmlformats.org/officeDocument/2006/relationships/slideLayout" Target="../slideLayouts/slideLayout7.xml" /></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 /><Relationship Id="rId1" Type="http://schemas.openxmlformats.org/officeDocument/2006/relationships/slideLayout" Target="../slideLayouts/slideLayout2.xml" /></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9.xml" /><Relationship Id="rId1" Type="http://schemas.openxmlformats.org/officeDocument/2006/relationships/slideLayout" Target="../slideLayouts/slideLayout2.xml" /></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0.xml" /><Relationship Id="rId1" Type="http://schemas.openxmlformats.org/officeDocument/2006/relationships/slideLayout" Target="../slideLayouts/slideLayout2.xml" /></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1.xml" /><Relationship Id="rId1" Type="http://schemas.openxmlformats.org/officeDocument/2006/relationships/slideLayout" Target="../slideLayouts/slideLayout2.xml" /></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2.xml" /><Relationship Id="rId1" Type="http://schemas.openxmlformats.org/officeDocument/2006/relationships/slideLayout" Target="../slideLayouts/slideLayout2.xml" /></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3.xml" /><Relationship Id="rId1" Type="http://schemas.openxmlformats.org/officeDocument/2006/relationships/slideLayout" Target="../slideLayouts/slideLayout2.xml" /></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 /><Relationship Id="rId1" Type="http://schemas.openxmlformats.org/officeDocument/2006/relationships/slideLayout" Target="../slideLayouts/slideLayout2.xml" /></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5.xml" /><Relationship Id="rId1" Type="http://schemas.openxmlformats.org/officeDocument/2006/relationships/slideLayout" Target="../slideLayouts/slideLayout2.xml" /></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6.xml"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7.xml" /><Relationship Id="rId1" Type="http://schemas.openxmlformats.org/officeDocument/2006/relationships/slideLayout" Target="../slideLayouts/slideLayout2.xml" /></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8.xml" /><Relationship Id="rId1" Type="http://schemas.openxmlformats.org/officeDocument/2006/relationships/slideLayout" Target="../slideLayouts/slideLayout2.xml" /></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 /><Relationship Id="rId1" Type="http://schemas.openxmlformats.org/officeDocument/2006/relationships/slideLayout" Target="../slideLayouts/slideLayout2.xml" /></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0.xml" /><Relationship Id="rId1" Type="http://schemas.openxmlformats.org/officeDocument/2006/relationships/slideLayout" Target="../slideLayouts/slideLayout2.xml" /></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5.xml.rels><?xml version="1.0" encoding="UTF-8" standalone="yes"?>
<Relationships xmlns="http://schemas.openxmlformats.org/package/2006/relationships"><Relationship Id="rId3" Type="http://schemas.openxmlformats.org/officeDocument/2006/relationships/image" Target="../media/image47.jpeg" /><Relationship Id="rId2" Type="http://schemas.openxmlformats.org/officeDocument/2006/relationships/notesSlide" Target="../notesSlides/notesSlide141.xml" /><Relationship Id="rId1" Type="http://schemas.openxmlformats.org/officeDocument/2006/relationships/slideLayout" Target="../slideLayouts/slideLayout2.xml" /></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 /><Relationship Id="rId1" Type="http://schemas.openxmlformats.org/officeDocument/2006/relationships/slideLayout" Target="../slideLayouts/slideLayout2.xml" /></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3.xml" /><Relationship Id="rId1" Type="http://schemas.openxmlformats.org/officeDocument/2006/relationships/slideLayout" Target="../slideLayouts/slideLayout2.xml" /></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4.xml" /><Relationship Id="rId1" Type="http://schemas.openxmlformats.org/officeDocument/2006/relationships/slideLayout" Target="../slideLayouts/slideLayout2.xml" /></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5.xml"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 /><Relationship Id="rId1" Type="http://schemas.openxmlformats.org/officeDocument/2006/relationships/slideLayout" Target="../slideLayouts/slideLayout7.xml" /></Relationships>
</file>

<file path=ppt/slides/_rels/slide160.xml.rels><?xml version="1.0" encoding="UTF-8" standalone="yes"?>
<Relationships xmlns="http://schemas.openxmlformats.org/package/2006/relationships"><Relationship Id="rId3" Type="http://schemas.openxmlformats.org/officeDocument/2006/relationships/image" Target="../media/image48.jpeg" /><Relationship Id="rId2" Type="http://schemas.openxmlformats.org/officeDocument/2006/relationships/notesSlide" Target="../notesSlides/notesSlide146.xml" /><Relationship Id="rId1" Type="http://schemas.openxmlformats.org/officeDocument/2006/relationships/slideLayout" Target="../slideLayouts/slideLayout6.xml" /></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7.xml" /><Relationship Id="rId1" Type="http://schemas.openxmlformats.org/officeDocument/2006/relationships/slideLayout" Target="../slideLayouts/slideLayout2.xml" /></Relationships>
</file>

<file path=ppt/slides/_rels/slide162.xml.rels><?xml version="1.0" encoding="UTF-8" standalone="yes"?>
<Relationships xmlns="http://schemas.openxmlformats.org/package/2006/relationships"><Relationship Id="rId3" Type="http://schemas.openxmlformats.org/officeDocument/2006/relationships/image" Target="../media/image49.jpeg" /><Relationship Id="rId2" Type="http://schemas.openxmlformats.org/officeDocument/2006/relationships/notesSlide" Target="../notesSlides/notesSlide148.xml" /><Relationship Id="rId1" Type="http://schemas.openxmlformats.org/officeDocument/2006/relationships/slideLayout" Target="../slideLayouts/slideLayout6.xml" /></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9.xml" /><Relationship Id="rId1" Type="http://schemas.openxmlformats.org/officeDocument/2006/relationships/slideLayout" Target="../slideLayouts/slideLayout2.xml" /></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0.xml" /><Relationship Id="rId1" Type="http://schemas.openxmlformats.org/officeDocument/2006/relationships/slideLayout" Target="../slideLayouts/slideLayout2.xml" /></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1.xml" /><Relationship Id="rId1" Type="http://schemas.openxmlformats.org/officeDocument/2006/relationships/slideLayout" Target="../slideLayouts/slideLayout2.xml" /></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2.xml" /><Relationship Id="rId1" Type="http://schemas.openxmlformats.org/officeDocument/2006/relationships/slideLayout" Target="../slideLayouts/slideLayout2.xml" /></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3.xml" /><Relationship Id="rId1" Type="http://schemas.openxmlformats.org/officeDocument/2006/relationships/slideLayout" Target="../slideLayouts/slideLayout2.xml" /></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4.xml" /><Relationship Id="rId1" Type="http://schemas.openxmlformats.org/officeDocument/2006/relationships/slideLayout" Target="../slideLayouts/slideLayout2.xml" /></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5.xml"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 /><Relationship Id="rId1" Type="http://schemas.openxmlformats.org/officeDocument/2006/relationships/slideLayout" Target="../slideLayouts/slideLayout7.xml" /></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6.xml" /><Relationship Id="rId1" Type="http://schemas.openxmlformats.org/officeDocument/2006/relationships/slideLayout" Target="../slideLayouts/slideLayout2.xml" /></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7.xml" /><Relationship Id="rId1" Type="http://schemas.openxmlformats.org/officeDocument/2006/relationships/slideLayout" Target="../slideLayouts/slideLayout2.xml" /></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8.xml" /><Relationship Id="rId1" Type="http://schemas.openxmlformats.org/officeDocument/2006/relationships/slideLayout" Target="../slideLayouts/slideLayout2.xml" /></Relationships>
</file>

<file path=ppt/slides/_rels/slide173.xml.rels><?xml version="1.0" encoding="UTF-8" standalone="yes"?>
<Relationships xmlns="http://schemas.openxmlformats.org/package/2006/relationships"><Relationship Id="rId3" Type="http://schemas.openxmlformats.org/officeDocument/2006/relationships/image" Target="../media/image50.png" /><Relationship Id="rId2" Type="http://schemas.openxmlformats.org/officeDocument/2006/relationships/notesSlide" Target="../notesSlides/notesSlide159.xml" /><Relationship Id="rId1" Type="http://schemas.openxmlformats.org/officeDocument/2006/relationships/slideLayout" Target="../slideLayouts/slideLayout2.xml" /></Relationships>
</file>

<file path=ppt/slides/_rels/slide174.xml.rels><?xml version="1.0" encoding="UTF-8" standalone="yes"?>
<Relationships xmlns="http://schemas.openxmlformats.org/package/2006/relationships"><Relationship Id="rId2" Type="http://schemas.openxmlformats.org/officeDocument/2006/relationships/image" Target="../media/image51.emf" /><Relationship Id="rId1" Type="http://schemas.openxmlformats.org/officeDocument/2006/relationships/slideLayout" Target="../slideLayouts/slideLayout2.xml" /></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0.xml" /><Relationship Id="rId1" Type="http://schemas.openxmlformats.org/officeDocument/2006/relationships/slideLayout" Target="../slideLayouts/slideLayout2.xml" /></Relationships>
</file>

<file path=ppt/slides/_rels/slide177.xml.rels><?xml version="1.0" encoding="UTF-8" standalone="yes"?>
<Relationships xmlns="http://schemas.openxmlformats.org/package/2006/relationships"><Relationship Id="rId3" Type="http://schemas.openxmlformats.org/officeDocument/2006/relationships/image" Target="../media/image52.jpeg" /><Relationship Id="rId2" Type="http://schemas.openxmlformats.org/officeDocument/2006/relationships/notesSlide" Target="../notesSlides/notesSlide161.xml" /><Relationship Id="rId1" Type="http://schemas.openxmlformats.org/officeDocument/2006/relationships/slideLayout" Target="../slideLayouts/slideLayout6.xml" /></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2.xml" /><Relationship Id="rId1" Type="http://schemas.openxmlformats.org/officeDocument/2006/relationships/slideLayout" Target="../slideLayouts/slideLayout2.xml" /></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3.xml"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3" Type="http://schemas.openxmlformats.org/officeDocument/2006/relationships/image" Target="../media/image4.jpeg" /><Relationship Id="rId2" Type="http://schemas.openxmlformats.org/officeDocument/2006/relationships/notesSlide" Target="../notesSlides/notesSlide16.xml" /><Relationship Id="rId1" Type="http://schemas.openxmlformats.org/officeDocument/2006/relationships/slideLayout" Target="../slideLayouts/slideLayout7.xml" /></Relationships>
</file>

<file path=ppt/slides/_rels/slide180.xml.rels><?xml version="1.0" encoding="UTF-8" standalone="yes"?>
<Relationships xmlns="http://schemas.openxmlformats.org/package/2006/relationships"><Relationship Id="rId3" Type="http://schemas.openxmlformats.org/officeDocument/2006/relationships/image" Target="../media/image53.png" /><Relationship Id="rId2" Type="http://schemas.openxmlformats.org/officeDocument/2006/relationships/notesSlide" Target="../notesSlides/notesSlide164.xml" /><Relationship Id="rId1" Type="http://schemas.openxmlformats.org/officeDocument/2006/relationships/slideLayout" Target="../slideLayouts/slideLayout6.xml" /></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65.xml" /><Relationship Id="rId1" Type="http://schemas.openxmlformats.org/officeDocument/2006/relationships/slideLayout" Target="../slideLayouts/slideLayout2.xml" /></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6.xml" /><Relationship Id="rId1" Type="http://schemas.openxmlformats.org/officeDocument/2006/relationships/slideLayout" Target="../slideLayouts/slideLayout2.xml" /></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7.xml" /><Relationship Id="rId1" Type="http://schemas.openxmlformats.org/officeDocument/2006/relationships/slideLayout" Target="../slideLayouts/slideLayout2.xml" /></Relationships>
</file>

<file path=ppt/slides/_rels/slide184.xml.rels><?xml version="1.0" encoding="UTF-8" standalone="yes"?>
<Relationships xmlns="http://schemas.openxmlformats.org/package/2006/relationships"><Relationship Id="rId3" Type="http://schemas.openxmlformats.org/officeDocument/2006/relationships/image" Target="../media/image54.jpeg" /><Relationship Id="rId2" Type="http://schemas.openxmlformats.org/officeDocument/2006/relationships/notesSlide" Target="../notesSlides/notesSlide168.xml" /><Relationship Id="rId1" Type="http://schemas.openxmlformats.org/officeDocument/2006/relationships/slideLayout" Target="../slideLayouts/slideLayout2.xml" /></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9.xml" /><Relationship Id="rId1" Type="http://schemas.openxmlformats.org/officeDocument/2006/relationships/slideLayout" Target="../slideLayouts/slideLayout2.xml" /></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0.xml"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7.xml" /></Relationships>
</file>

<file path=ppt/slides/_rels/slide190.xml.rels><?xml version="1.0" encoding="UTF-8" standalone="yes"?>
<Relationships xmlns="http://schemas.openxmlformats.org/package/2006/relationships"><Relationship Id="rId3" Type="http://schemas.openxmlformats.org/officeDocument/2006/relationships/image" Target="../media/image55.jpeg" /><Relationship Id="rId2" Type="http://schemas.openxmlformats.org/officeDocument/2006/relationships/notesSlide" Target="../notesSlides/notesSlide171.xml" /><Relationship Id="rId1" Type="http://schemas.openxmlformats.org/officeDocument/2006/relationships/slideLayout" Target="../slideLayouts/slideLayout2.xml" /></Relationships>
</file>

<file path=ppt/slides/_rels/slide191.xml.rels><?xml version="1.0" encoding="UTF-8" standalone="yes"?>
<Relationships xmlns="http://schemas.openxmlformats.org/package/2006/relationships"><Relationship Id="rId3" Type="http://schemas.openxmlformats.org/officeDocument/2006/relationships/image" Target="../media/image56.jpeg" /><Relationship Id="rId2" Type="http://schemas.openxmlformats.org/officeDocument/2006/relationships/notesSlide" Target="../notesSlides/notesSlide172.xml" /><Relationship Id="rId1" Type="http://schemas.openxmlformats.org/officeDocument/2006/relationships/slideLayout" Target="../slideLayouts/slideLayout2.xml" /></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3.xml" /><Relationship Id="rId1" Type="http://schemas.openxmlformats.org/officeDocument/2006/relationships/slideLayout" Target="../slideLayouts/slideLayout2.xml" /></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4.xml" /><Relationship Id="rId1" Type="http://schemas.openxmlformats.org/officeDocument/2006/relationships/slideLayout" Target="../slideLayouts/slideLayout2.xml" /></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5.xml" /><Relationship Id="rId1" Type="http://schemas.openxmlformats.org/officeDocument/2006/relationships/slideLayout" Target="../slideLayouts/slideLayout2.xml" /></Relationships>
</file>

<file path=ppt/slides/_rels/slide196.xml.rels><?xml version="1.0" encoding="UTF-8" standalone="yes"?>
<Relationships xmlns="http://schemas.openxmlformats.org/package/2006/relationships"><Relationship Id="rId3" Type="http://schemas.openxmlformats.org/officeDocument/2006/relationships/image" Target="../media/image57.png" /><Relationship Id="rId2" Type="http://schemas.openxmlformats.org/officeDocument/2006/relationships/notesSlide" Target="../notesSlides/notesSlide176.xml" /><Relationship Id="rId1" Type="http://schemas.openxmlformats.org/officeDocument/2006/relationships/slideLayout" Target="../slideLayouts/slideLayout6.xml" /></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77.xml" /><Relationship Id="rId1" Type="http://schemas.openxmlformats.org/officeDocument/2006/relationships/slideLayout" Target="../slideLayouts/slideLayout6.xml" /></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78.xml" /><Relationship Id="rId1" Type="http://schemas.openxmlformats.org/officeDocument/2006/relationships/slideLayout" Target="../slideLayouts/slideLayout2.xml" /></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7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7.xml" /></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 /><Relationship Id="rId1" Type="http://schemas.openxmlformats.org/officeDocument/2006/relationships/slideLayout" Target="../slideLayouts/slideLayout7.xml" /></Relationships>
</file>

<file path=ppt/slides/_rels/slide200.xml.rels><?xml version="1.0" encoding="UTF-8" standalone="yes"?>
<Relationships xmlns="http://schemas.openxmlformats.org/package/2006/relationships"><Relationship Id="rId3" Type="http://schemas.openxmlformats.org/officeDocument/2006/relationships/image" Target="../media/image58.jpeg" /><Relationship Id="rId2" Type="http://schemas.openxmlformats.org/officeDocument/2006/relationships/notesSlide" Target="../notesSlides/notesSlide180.xml" /><Relationship Id="rId1" Type="http://schemas.openxmlformats.org/officeDocument/2006/relationships/slideLayout" Target="../slideLayouts/slideLayout6.xml" /></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81.xml" /><Relationship Id="rId1" Type="http://schemas.openxmlformats.org/officeDocument/2006/relationships/slideLayout" Target="../slideLayouts/slideLayout2.xml" /></Relationships>
</file>

<file path=ppt/slides/_rels/slide202.xml.rels><?xml version="1.0" encoding="UTF-8" standalone="yes"?>
<Relationships xmlns="http://schemas.openxmlformats.org/package/2006/relationships"><Relationship Id="rId3" Type="http://schemas.openxmlformats.org/officeDocument/2006/relationships/image" Target="../media/image59.wmf" /><Relationship Id="rId2" Type="http://schemas.openxmlformats.org/officeDocument/2006/relationships/notesSlide" Target="../notesSlides/notesSlide182.xml" /><Relationship Id="rId1" Type="http://schemas.openxmlformats.org/officeDocument/2006/relationships/slideLayout" Target="../slideLayouts/slideLayout2.xml" /></Relationships>
</file>

<file path=ppt/slides/_rels/slide203.xml.rels><?xml version="1.0" encoding="UTF-8" standalone="yes"?>
<Relationships xmlns="http://schemas.openxmlformats.org/package/2006/relationships"><Relationship Id="rId3" Type="http://schemas.openxmlformats.org/officeDocument/2006/relationships/image" Target="../media/image60.jpeg" /><Relationship Id="rId2" Type="http://schemas.openxmlformats.org/officeDocument/2006/relationships/notesSlide" Target="../notesSlides/notesSlide183.xml" /><Relationship Id="rId1" Type="http://schemas.openxmlformats.org/officeDocument/2006/relationships/slideLayout" Target="../slideLayouts/slideLayout6.xml" /></Relationships>
</file>

<file path=ppt/slides/_rels/slide204.xml.rels><?xml version="1.0" encoding="UTF-8" standalone="yes"?>
<Relationships xmlns="http://schemas.openxmlformats.org/package/2006/relationships"><Relationship Id="rId3" Type="http://schemas.openxmlformats.org/officeDocument/2006/relationships/image" Target="../media/image61.png" /><Relationship Id="rId2" Type="http://schemas.openxmlformats.org/officeDocument/2006/relationships/notesSlide" Target="../notesSlides/notesSlide184.xml" /><Relationship Id="rId1" Type="http://schemas.openxmlformats.org/officeDocument/2006/relationships/slideLayout" Target="../slideLayouts/slideLayout6.xml" /></Relationships>
</file>

<file path=ppt/slides/_rels/slide205.xml.rels><?xml version="1.0" encoding="UTF-8" standalone="yes"?>
<Relationships xmlns="http://schemas.openxmlformats.org/package/2006/relationships"><Relationship Id="rId3" Type="http://schemas.openxmlformats.org/officeDocument/2006/relationships/image" Target="../media/image62.png" /><Relationship Id="rId2" Type="http://schemas.openxmlformats.org/officeDocument/2006/relationships/notesSlide" Target="../notesSlides/notesSlide185.xml" /><Relationship Id="rId1" Type="http://schemas.openxmlformats.org/officeDocument/2006/relationships/slideLayout" Target="../slideLayouts/slideLayout6.xml" /></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7.xml.rels><?xml version="1.0" encoding="UTF-8" standalone="yes"?>
<Relationships xmlns="http://schemas.openxmlformats.org/package/2006/relationships"><Relationship Id="rId3" Type="http://schemas.openxmlformats.org/officeDocument/2006/relationships/image" Target="../media/image63.png" /><Relationship Id="rId2" Type="http://schemas.openxmlformats.org/officeDocument/2006/relationships/notesSlide" Target="../notesSlides/notesSlide186.xml" /><Relationship Id="rId1" Type="http://schemas.openxmlformats.org/officeDocument/2006/relationships/slideLayout" Target="../slideLayouts/slideLayout6.xml" /></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87.xml" /><Relationship Id="rId1" Type="http://schemas.openxmlformats.org/officeDocument/2006/relationships/slideLayout" Target="../slideLayouts/slideLayout2.xml" /></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88.xml"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3" Type="http://schemas.openxmlformats.org/officeDocument/2006/relationships/image" Target="../media/image5.jpeg" /><Relationship Id="rId2" Type="http://schemas.openxmlformats.org/officeDocument/2006/relationships/notesSlide" Target="../notesSlides/notesSlide19.xml" /><Relationship Id="rId1" Type="http://schemas.openxmlformats.org/officeDocument/2006/relationships/slideLayout" Target="../slideLayouts/slideLayout7.xml" /></Relationships>
</file>

<file path=ppt/slides/_rels/slide210.xml.rels><?xml version="1.0" encoding="UTF-8" standalone="yes"?>
<Relationships xmlns="http://schemas.openxmlformats.org/package/2006/relationships"><Relationship Id="rId3" Type="http://schemas.openxmlformats.org/officeDocument/2006/relationships/image" Target="../media/image64.wmf" /><Relationship Id="rId2" Type="http://schemas.openxmlformats.org/officeDocument/2006/relationships/notesSlide" Target="../notesSlides/notesSlide189.xml" /><Relationship Id="rId1" Type="http://schemas.openxmlformats.org/officeDocument/2006/relationships/slideLayout" Target="../slideLayouts/slideLayout2.xml" /></Relationships>
</file>

<file path=ppt/slides/_rels/slide211.xml.rels><?xml version="1.0" encoding="UTF-8" standalone="yes"?>
<Relationships xmlns="http://schemas.openxmlformats.org/package/2006/relationships"><Relationship Id="rId3" Type="http://schemas.openxmlformats.org/officeDocument/2006/relationships/image" Target="../media/image65.png" /><Relationship Id="rId2" Type="http://schemas.openxmlformats.org/officeDocument/2006/relationships/notesSlide" Target="../notesSlides/notesSlide190.xml" /><Relationship Id="rId1" Type="http://schemas.openxmlformats.org/officeDocument/2006/relationships/slideLayout" Target="../slideLayouts/slideLayout6.xml" /></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1.xml" /><Relationship Id="rId1" Type="http://schemas.openxmlformats.org/officeDocument/2006/relationships/slideLayout" Target="../slideLayouts/slideLayout2.xml" /></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2.xml" /><Relationship Id="rId1" Type="http://schemas.openxmlformats.org/officeDocument/2006/relationships/slideLayout" Target="../slideLayouts/slideLayout2.xml" /></Relationships>
</file>

<file path=ppt/slides/_rels/slide214.xml.rels><?xml version="1.0" encoding="UTF-8" standalone="yes"?>
<Relationships xmlns="http://schemas.openxmlformats.org/package/2006/relationships"><Relationship Id="rId3" Type="http://schemas.openxmlformats.org/officeDocument/2006/relationships/image" Target="../media/image66.png" /><Relationship Id="rId2" Type="http://schemas.openxmlformats.org/officeDocument/2006/relationships/notesSlide" Target="../notesSlides/notesSlide193.xml" /><Relationship Id="rId1" Type="http://schemas.openxmlformats.org/officeDocument/2006/relationships/slideLayout" Target="../slideLayouts/slideLayout6.xml" /></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94.xml" /><Relationship Id="rId1" Type="http://schemas.openxmlformats.org/officeDocument/2006/relationships/slideLayout" Target="../slideLayouts/slideLayout2.xml" /></Relationships>
</file>

<file path=ppt/slides/_rels/slide216.xml.rels><?xml version="1.0" encoding="UTF-8" standalone="yes"?>
<Relationships xmlns="http://schemas.openxmlformats.org/package/2006/relationships"><Relationship Id="rId3" Type="http://schemas.openxmlformats.org/officeDocument/2006/relationships/image" Target="../media/image67.jpeg" /><Relationship Id="rId2" Type="http://schemas.openxmlformats.org/officeDocument/2006/relationships/notesSlide" Target="../notesSlides/notesSlide195.xml" /><Relationship Id="rId1" Type="http://schemas.openxmlformats.org/officeDocument/2006/relationships/slideLayout" Target="../slideLayouts/slideLayout6.xml" /></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96.xml" /><Relationship Id="rId1" Type="http://schemas.openxmlformats.org/officeDocument/2006/relationships/slideLayout" Target="../slideLayouts/slideLayout2.xml" /></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97.xml" /><Relationship Id="rId1" Type="http://schemas.openxmlformats.org/officeDocument/2006/relationships/slideLayout" Target="../slideLayouts/slideLayout2.xml" /></Relationships>
</file>

<file path=ppt/slides/_rels/slide219.xml.rels><?xml version="1.0" encoding="UTF-8" standalone="yes"?>
<Relationships xmlns="http://schemas.openxmlformats.org/package/2006/relationships"><Relationship Id="rId3" Type="http://schemas.openxmlformats.org/officeDocument/2006/relationships/image" Target="../media/image68.jpeg" /><Relationship Id="rId2" Type="http://schemas.openxmlformats.org/officeDocument/2006/relationships/notesSlide" Target="../notesSlides/notesSlide198.xml" /><Relationship Id="rId1" Type="http://schemas.openxmlformats.org/officeDocument/2006/relationships/slideLayout" Target="../slideLayouts/slideLayout6.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 /><Relationship Id="rId1" Type="http://schemas.openxmlformats.org/officeDocument/2006/relationships/slideLayout" Target="../slideLayouts/slideLayout7.xml" /></Relationships>
</file>

<file path=ppt/slides/_rels/slide220.xml.rels><?xml version="1.0" encoding="UTF-8" standalone="yes"?>
<Relationships xmlns="http://schemas.openxmlformats.org/package/2006/relationships"><Relationship Id="rId3" Type="http://schemas.openxmlformats.org/officeDocument/2006/relationships/image" Target="../media/image69.jpeg" /><Relationship Id="rId2" Type="http://schemas.openxmlformats.org/officeDocument/2006/relationships/notesSlide" Target="../notesSlides/notesSlide199.xml" /><Relationship Id="rId1" Type="http://schemas.openxmlformats.org/officeDocument/2006/relationships/slideLayout" Target="../slideLayouts/slideLayout2.xml" /></Relationships>
</file>

<file path=ppt/slides/_rels/slide221.xml.rels><?xml version="1.0" encoding="UTF-8" standalone="yes"?>
<Relationships xmlns="http://schemas.openxmlformats.org/package/2006/relationships"><Relationship Id="rId3" Type="http://schemas.openxmlformats.org/officeDocument/2006/relationships/image" Target="../media/image70.png" /><Relationship Id="rId2" Type="http://schemas.openxmlformats.org/officeDocument/2006/relationships/notesSlide" Target="../notesSlides/notesSlide200.xml" /><Relationship Id="rId1" Type="http://schemas.openxmlformats.org/officeDocument/2006/relationships/slideLayout" Target="../slideLayouts/slideLayout2.xml" /></Relationships>
</file>

<file path=ppt/slides/_rels/slide222.xml.rels><?xml version="1.0" encoding="UTF-8" standalone="yes"?>
<Relationships xmlns="http://schemas.openxmlformats.org/package/2006/relationships"><Relationship Id="rId2" Type="http://schemas.openxmlformats.org/officeDocument/2006/relationships/image" Target="../media/image71.jpeg" /><Relationship Id="rId1" Type="http://schemas.openxmlformats.org/officeDocument/2006/relationships/slideLayout" Target="../slideLayouts/slideLayout2.xml" /></Relationships>
</file>

<file path=ppt/slides/_rels/slide223.xml.rels><?xml version="1.0" encoding="UTF-8" standalone="yes"?>
<Relationships xmlns="http://schemas.openxmlformats.org/package/2006/relationships"><Relationship Id="rId3" Type="http://schemas.openxmlformats.org/officeDocument/2006/relationships/image" Target="../media/image72.png" /><Relationship Id="rId2" Type="http://schemas.openxmlformats.org/officeDocument/2006/relationships/notesSlide" Target="../notesSlides/notesSlide201.xml" /><Relationship Id="rId1" Type="http://schemas.openxmlformats.org/officeDocument/2006/relationships/slideLayout" Target="../slideLayouts/slideLayout2.xml" /><Relationship Id="rId4" Type="http://schemas.openxmlformats.org/officeDocument/2006/relationships/image" Target="../media/image73.png" /></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2.xml" /><Relationship Id="rId1" Type="http://schemas.openxmlformats.org/officeDocument/2006/relationships/slideLayout" Target="../slideLayouts/slideLayout2.xml" /></Relationships>
</file>

<file path=ppt/slides/_rels/slide225.xml.rels><?xml version="1.0" encoding="UTF-8" standalone="yes"?>
<Relationships xmlns="http://schemas.openxmlformats.org/package/2006/relationships"><Relationship Id="rId3" Type="http://schemas.openxmlformats.org/officeDocument/2006/relationships/image" Target="../media/image74.png" /><Relationship Id="rId2" Type="http://schemas.openxmlformats.org/officeDocument/2006/relationships/notesSlide" Target="../notesSlides/notesSlide203.xml" /><Relationship Id="rId1" Type="http://schemas.openxmlformats.org/officeDocument/2006/relationships/slideLayout" Target="../slideLayouts/slideLayout6.xml" /></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4.xml" /><Relationship Id="rId1" Type="http://schemas.openxmlformats.org/officeDocument/2006/relationships/slideLayout" Target="../slideLayouts/slideLayout2.xml" /></Relationships>
</file>

<file path=ppt/slides/_rels/slide227.xml.rels><?xml version="1.0" encoding="UTF-8" standalone="yes"?>
<Relationships xmlns="http://schemas.openxmlformats.org/package/2006/relationships"><Relationship Id="rId3" Type="http://schemas.openxmlformats.org/officeDocument/2006/relationships/image" Target="../media/image75.png" /><Relationship Id="rId2" Type="http://schemas.openxmlformats.org/officeDocument/2006/relationships/notesSlide" Target="../notesSlides/notesSlide205.xml" /><Relationship Id="rId1" Type="http://schemas.openxmlformats.org/officeDocument/2006/relationships/slideLayout" Target="../slideLayouts/slideLayout6.xml" /></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06.xml" /><Relationship Id="rId1" Type="http://schemas.openxmlformats.org/officeDocument/2006/relationships/slideLayout" Target="../slideLayouts/slideLayout2.xml" /></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07.xml"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3" Type="http://schemas.openxmlformats.org/officeDocument/2006/relationships/image" Target="../media/image6.jpeg" /><Relationship Id="rId2" Type="http://schemas.openxmlformats.org/officeDocument/2006/relationships/notesSlide" Target="../notesSlides/notesSlide21.xml" /><Relationship Id="rId1" Type="http://schemas.openxmlformats.org/officeDocument/2006/relationships/slideLayout" Target="../slideLayouts/slideLayout7.xml" /></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08.xml" /><Relationship Id="rId1" Type="http://schemas.openxmlformats.org/officeDocument/2006/relationships/slideLayout" Target="../slideLayouts/slideLayout2.xml" /></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09.xml" /><Relationship Id="rId1" Type="http://schemas.openxmlformats.org/officeDocument/2006/relationships/slideLayout" Target="../slideLayouts/slideLayout2.xml" /></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0.xml" /><Relationship Id="rId1" Type="http://schemas.openxmlformats.org/officeDocument/2006/relationships/slideLayout" Target="../slideLayouts/slideLayout2.xml" /></Relationships>
</file>

<file path=ppt/slides/_rels/slide233.xml.rels><?xml version="1.0" encoding="UTF-8" standalone="yes"?>
<Relationships xmlns="http://schemas.openxmlformats.org/package/2006/relationships"><Relationship Id="rId3" Type="http://schemas.openxmlformats.org/officeDocument/2006/relationships/image" Target="../media/image76.jpeg" /><Relationship Id="rId2" Type="http://schemas.openxmlformats.org/officeDocument/2006/relationships/notesSlide" Target="../notesSlides/notesSlide211.xml" /><Relationship Id="rId1" Type="http://schemas.openxmlformats.org/officeDocument/2006/relationships/slideLayout" Target="../slideLayouts/slideLayout6.xml" /></Relationships>
</file>

<file path=ppt/slides/_rels/slide234.xml.rels><?xml version="1.0" encoding="UTF-8" standalone="yes"?>
<Relationships xmlns="http://schemas.openxmlformats.org/package/2006/relationships"><Relationship Id="rId3" Type="http://schemas.openxmlformats.org/officeDocument/2006/relationships/image" Target="../media/image77.png" /><Relationship Id="rId2" Type="http://schemas.openxmlformats.org/officeDocument/2006/relationships/notesSlide" Target="../notesSlides/notesSlide212.xml" /><Relationship Id="rId1" Type="http://schemas.openxmlformats.org/officeDocument/2006/relationships/slideLayout" Target="../slideLayouts/slideLayout6.xml" /></Relationships>
</file>

<file path=ppt/slides/_rels/slide235.xml.rels><?xml version="1.0" encoding="UTF-8" standalone="yes"?>
<Relationships xmlns="http://schemas.openxmlformats.org/package/2006/relationships"><Relationship Id="rId3" Type="http://schemas.openxmlformats.org/officeDocument/2006/relationships/image" Target="../media/image78.png" /><Relationship Id="rId2" Type="http://schemas.openxmlformats.org/officeDocument/2006/relationships/notesSlide" Target="../notesSlides/notesSlide213.xml" /><Relationship Id="rId1" Type="http://schemas.openxmlformats.org/officeDocument/2006/relationships/slideLayout" Target="../slideLayouts/slideLayout6.xml" /></Relationships>
</file>

<file path=ppt/slides/_rels/slide236.xml.rels><?xml version="1.0" encoding="UTF-8" standalone="yes"?>
<Relationships xmlns="http://schemas.openxmlformats.org/package/2006/relationships"><Relationship Id="rId3" Type="http://schemas.openxmlformats.org/officeDocument/2006/relationships/image" Target="../media/image79.jpeg" /><Relationship Id="rId2" Type="http://schemas.openxmlformats.org/officeDocument/2006/relationships/notesSlide" Target="../notesSlides/notesSlide214.xml" /><Relationship Id="rId1" Type="http://schemas.openxmlformats.org/officeDocument/2006/relationships/slideLayout" Target="../slideLayouts/slideLayout2.xml" /></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8.xml.rels><?xml version="1.0" encoding="UTF-8" standalone="yes"?>
<Relationships xmlns="http://schemas.openxmlformats.org/package/2006/relationships"><Relationship Id="rId3" Type="http://schemas.openxmlformats.org/officeDocument/2006/relationships/image" Target="../media/image80.jpeg" /><Relationship Id="rId2" Type="http://schemas.openxmlformats.org/officeDocument/2006/relationships/notesSlide" Target="../notesSlides/notesSlide215.xml" /><Relationship Id="rId1" Type="http://schemas.openxmlformats.org/officeDocument/2006/relationships/slideLayout" Target="../slideLayouts/slideLayout2.xml" /></Relationships>
</file>

<file path=ppt/slides/_rels/slide239.xml.rels><?xml version="1.0" encoding="UTF-8" standalone="yes"?>
<Relationships xmlns="http://schemas.openxmlformats.org/package/2006/relationships"><Relationship Id="rId3" Type="http://schemas.openxmlformats.org/officeDocument/2006/relationships/image" Target="../media/image81.jpeg" /><Relationship Id="rId2" Type="http://schemas.openxmlformats.org/officeDocument/2006/relationships/notesSlide" Target="../notesSlides/notesSlide216.xml" /><Relationship Id="rId1" Type="http://schemas.openxmlformats.org/officeDocument/2006/relationships/slideLayout" Target="../slideLayouts/slideLayout6.xml" /></Relationships>
</file>

<file path=ppt/slides/_rels/slide24.xml.rels><?xml version="1.0" encoding="UTF-8" standalone="yes"?>
<Relationships xmlns="http://schemas.openxmlformats.org/package/2006/relationships"><Relationship Id="rId3" Type="http://schemas.openxmlformats.org/officeDocument/2006/relationships/image" Target="../media/image7.jpeg" /><Relationship Id="rId2" Type="http://schemas.openxmlformats.org/officeDocument/2006/relationships/notesSlide" Target="../notesSlides/notesSlide22.xml" /><Relationship Id="rId1" Type="http://schemas.openxmlformats.org/officeDocument/2006/relationships/slideLayout" Target="../slideLayouts/slideLayout4.xml" /></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17.xml" /><Relationship Id="rId1" Type="http://schemas.openxmlformats.org/officeDocument/2006/relationships/slideLayout" Target="../slideLayouts/slideLayout2.xml" /></Relationships>
</file>

<file path=ppt/slides/_rels/slide241.xml.rels><?xml version="1.0" encoding="UTF-8" standalone="yes"?>
<Relationships xmlns="http://schemas.openxmlformats.org/package/2006/relationships"><Relationship Id="rId3" Type="http://schemas.openxmlformats.org/officeDocument/2006/relationships/image" Target="../media/image82.jpeg" /><Relationship Id="rId2" Type="http://schemas.openxmlformats.org/officeDocument/2006/relationships/notesSlide" Target="../notesSlides/notesSlide218.xml" /><Relationship Id="rId1" Type="http://schemas.openxmlformats.org/officeDocument/2006/relationships/slideLayout" Target="../slideLayouts/slideLayout6.xml" /></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3.xml.rels><?xml version="1.0" encoding="UTF-8" standalone="yes"?>
<Relationships xmlns="http://schemas.openxmlformats.org/package/2006/relationships"><Relationship Id="rId3" Type="http://schemas.openxmlformats.org/officeDocument/2006/relationships/image" Target="../media/image83.jpeg" /><Relationship Id="rId2" Type="http://schemas.openxmlformats.org/officeDocument/2006/relationships/notesSlide" Target="../notesSlides/notesSlide219.xml" /><Relationship Id="rId1" Type="http://schemas.openxmlformats.org/officeDocument/2006/relationships/slideLayout" Target="../slideLayouts/slideLayout2.xml" /></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0.xml" /><Relationship Id="rId1" Type="http://schemas.openxmlformats.org/officeDocument/2006/relationships/slideLayout" Target="../slideLayouts/slideLayout2.xml" /></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21.xml" /><Relationship Id="rId1" Type="http://schemas.openxmlformats.org/officeDocument/2006/relationships/slideLayout" Target="../slideLayouts/slideLayout2.xml" /></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2.xml" /><Relationship Id="rId1" Type="http://schemas.openxmlformats.org/officeDocument/2006/relationships/slideLayout" Target="../slideLayouts/slideLayout2.xml" /></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23.xml" /><Relationship Id="rId1" Type="http://schemas.openxmlformats.org/officeDocument/2006/relationships/slideLayout" Target="../slideLayouts/slideLayout2.xml" /></Relationships>
</file>

<file path=ppt/slides/_rels/slide249.xml.rels><?xml version="1.0" encoding="UTF-8" standalone="yes"?>
<Relationships xmlns="http://schemas.openxmlformats.org/package/2006/relationships"><Relationship Id="rId3" Type="http://schemas.openxmlformats.org/officeDocument/2006/relationships/image" Target="../media/image84.jpeg" /><Relationship Id="rId2" Type="http://schemas.openxmlformats.org/officeDocument/2006/relationships/notesSlide" Target="../notesSlides/notesSlide224.xml" /><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7.xml" /></Relationships>
</file>

<file path=ppt/slides/_rels/slide250.xml.rels><?xml version="1.0" encoding="UTF-8" standalone="yes"?>
<Relationships xmlns="http://schemas.openxmlformats.org/package/2006/relationships"><Relationship Id="rId3" Type="http://schemas.openxmlformats.org/officeDocument/2006/relationships/image" Target="../media/image85.jpeg" /><Relationship Id="rId2" Type="http://schemas.openxmlformats.org/officeDocument/2006/relationships/notesSlide" Target="../notesSlides/notesSlide225.xml" /><Relationship Id="rId1" Type="http://schemas.openxmlformats.org/officeDocument/2006/relationships/slideLayout" Target="../slideLayouts/slideLayout2.xml" /></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26.xml" /><Relationship Id="rId1" Type="http://schemas.openxmlformats.org/officeDocument/2006/relationships/slideLayout" Target="../slideLayouts/slideLayout2.xml" /></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27.xml" /><Relationship Id="rId1" Type="http://schemas.openxmlformats.org/officeDocument/2006/relationships/slideLayout" Target="../slideLayouts/slideLayout2.xml" /></Relationships>
</file>

<file path=ppt/slides/_rels/slide253.xml.rels><?xml version="1.0" encoding="UTF-8" standalone="yes"?>
<Relationships xmlns="http://schemas.openxmlformats.org/package/2006/relationships"><Relationship Id="rId3" Type="http://schemas.openxmlformats.org/officeDocument/2006/relationships/image" Target="../media/image86.jpeg" /><Relationship Id="rId2" Type="http://schemas.openxmlformats.org/officeDocument/2006/relationships/notesSlide" Target="../notesSlides/notesSlide228.xml" /><Relationship Id="rId1" Type="http://schemas.openxmlformats.org/officeDocument/2006/relationships/slideLayout" Target="../slideLayouts/slideLayout6.xml" /></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29.xml" /><Relationship Id="rId1" Type="http://schemas.openxmlformats.org/officeDocument/2006/relationships/slideLayout" Target="../slideLayouts/slideLayout2.xml" /></Relationships>
</file>

<file path=ppt/slides/_rels/slide255.xml.rels><?xml version="1.0" encoding="UTF-8" standalone="yes"?>
<Relationships xmlns="http://schemas.openxmlformats.org/package/2006/relationships"><Relationship Id="rId3" Type="http://schemas.openxmlformats.org/officeDocument/2006/relationships/image" Target="../media/image87.jpeg" /><Relationship Id="rId2" Type="http://schemas.openxmlformats.org/officeDocument/2006/relationships/notesSlide" Target="../notesSlides/notesSlide230.xml" /><Relationship Id="rId1" Type="http://schemas.openxmlformats.org/officeDocument/2006/relationships/slideLayout" Target="../slideLayouts/slideLayout6.xml" /></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31.xml" /><Relationship Id="rId1" Type="http://schemas.openxmlformats.org/officeDocument/2006/relationships/slideLayout" Target="../slideLayouts/slideLayout2.xml" /></Relationships>
</file>

<file path=ppt/slides/_rels/slide257.xml.rels><?xml version="1.0" encoding="UTF-8" standalone="yes"?>
<Relationships xmlns="http://schemas.openxmlformats.org/package/2006/relationships"><Relationship Id="rId3" Type="http://schemas.openxmlformats.org/officeDocument/2006/relationships/image" Target="../media/image88.png" /><Relationship Id="rId2" Type="http://schemas.openxmlformats.org/officeDocument/2006/relationships/notesSlide" Target="../notesSlides/notesSlide232.xml" /><Relationship Id="rId1" Type="http://schemas.openxmlformats.org/officeDocument/2006/relationships/slideLayout" Target="../slideLayouts/slideLayout6.xml" /></Relationships>
</file>

<file path=ppt/slides/_rels/slide258.xml.rels><?xml version="1.0" encoding="UTF-8" standalone="yes"?>
<Relationships xmlns="http://schemas.openxmlformats.org/package/2006/relationships"><Relationship Id="rId3" Type="http://schemas.openxmlformats.org/officeDocument/2006/relationships/image" Target="../media/image89.png" /><Relationship Id="rId2" Type="http://schemas.openxmlformats.org/officeDocument/2006/relationships/notesSlide" Target="../notesSlides/notesSlide233.xml" /><Relationship Id="rId1" Type="http://schemas.openxmlformats.org/officeDocument/2006/relationships/slideLayout" Target="../slideLayouts/slideLayout2.xml" /></Relationships>
</file>

<file path=ppt/slides/_rels/slide259.xml.rels><?xml version="1.0" encoding="UTF-8" standalone="yes"?>
<Relationships xmlns="http://schemas.openxmlformats.org/package/2006/relationships"><Relationship Id="rId3" Type="http://schemas.openxmlformats.org/officeDocument/2006/relationships/image" Target="../media/image90.emf" /><Relationship Id="rId2" Type="http://schemas.openxmlformats.org/officeDocument/2006/relationships/notesSlide" Target="../notesSlides/notesSlide234.xml" /><Relationship Id="rId1" Type="http://schemas.openxmlformats.org/officeDocument/2006/relationships/slideLayout" Target="../slideLayouts/slideLayout6.xml" /></Relationships>
</file>

<file path=ppt/slides/_rels/slide26.xml.rels><?xml version="1.0" encoding="UTF-8" standalone="yes"?>
<Relationships xmlns="http://schemas.openxmlformats.org/package/2006/relationships"><Relationship Id="rId2" Type="http://schemas.openxmlformats.org/officeDocument/2006/relationships/image" Target="../media/image8.emf" /><Relationship Id="rId1" Type="http://schemas.openxmlformats.org/officeDocument/2006/relationships/slideLayout" Target="../slideLayouts/slideLayout7.xml" /></Relationships>
</file>

<file path=ppt/slides/_rels/slide260.xml.rels><?xml version="1.0" encoding="UTF-8" standalone="yes"?>
<Relationships xmlns="http://schemas.openxmlformats.org/package/2006/relationships"><Relationship Id="rId3" Type="http://schemas.openxmlformats.org/officeDocument/2006/relationships/image" Target="../media/image91.png" /><Relationship Id="rId2" Type="http://schemas.openxmlformats.org/officeDocument/2006/relationships/notesSlide" Target="../notesSlides/notesSlide235.xml" /><Relationship Id="rId1" Type="http://schemas.openxmlformats.org/officeDocument/2006/relationships/slideLayout" Target="../slideLayouts/slideLayout2.xml" /></Relationships>
</file>

<file path=ppt/slides/_rels/slide261.xml.rels><?xml version="1.0" encoding="UTF-8" standalone="yes"?>
<Relationships xmlns="http://schemas.openxmlformats.org/package/2006/relationships"><Relationship Id="rId3" Type="http://schemas.openxmlformats.org/officeDocument/2006/relationships/image" Target="../media/image92.jpeg" /><Relationship Id="rId2" Type="http://schemas.openxmlformats.org/officeDocument/2006/relationships/notesSlide" Target="../notesSlides/notesSlide236.xml" /><Relationship Id="rId1" Type="http://schemas.openxmlformats.org/officeDocument/2006/relationships/slideLayout" Target="../slideLayouts/slideLayout2.xml" /></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37.xml" /><Relationship Id="rId1" Type="http://schemas.openxmlformats.org/officeDocument/2006/relationships/slideLayout" Target="../slideLayouts/slideLayout2.xml" /></Relationships>
</file>

<file path=ppt/slides/_rels/slide263.xml.rels><?xml version="1.0" encoding="UTF-8" standalone="yes"?>
<Relationships xmlns="http://schemas.openxmlformats.org/package/2006/relationships"><Relationship Id="rId3" Type="http://schemas.openxmlformats.org/officeDocument/2006/relationships/image" Target="../media/image93.emf" /><Relationship Id="rId2" Type="http://schemas.openxmlformats.org/officeDocument/2006/relationships/notesSlide" Target="../notesSlides/notesSlide238.xml" /><Relationship Id="rId1" Type="http://schemas.openxmlformats.org/officeDocument/2006/relationships/slideLayout" Target="../slideLayouts/slideLayout6.xml" /></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39.xml" /><Relationship Id="rId1" Type="http://schemas.openxmlformats.org/officeDocument/2006/relationships/slideLayout" Target="../slideLayouts/slideLayout2.xml" /></Relationships>
</file>

<file path=ppt/slides/_rels/slide265.xml.rels><?xml version="1.0" encoding="UTF-8" standalone="yes"?>
<Relationships xmlns="http://schemas.openxmlformats.org/package/2006/relationships"><Relationship Id="rId3" Type="http://schemas.openxmlformats.org/officeDocument/2006/relationships/image" Target="../media/image94.emf" /><Relationship Id="rId2" Type="http://schemas.openxmlformats.org/officeDocument/2006/relationships/notesSlide" Target="../notesSlides/notesSlide240.xml" /><Relationship Id="rId1" Type="http://schemas.openxmlformats.org/officeDocument/2006/relationships/slideLayout" Target="../slideLayouts/slideLayout6.xml" /></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1.xml" /><Relationship Id="rId1" Type="http://schemas.openxmlformats.org/officeDocument/2006/relationships/slideLayout" Target="../slideLayouts/slideLayout2.xml" /></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42.xml" /><Relationship Id="rId1" Type="http://schemas.openxmlformats.org/officeDocument/2006/relationships/slideLayout" Target="../slideLayouts/slideLayout2.xml" /></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7.xml" /></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43.xml" /><Relationship Id="rId1" Type="http://schemas.openxmlformats.org/officeDocument/2006/relationships/slideLayout" Target="../slideLayouts/slideLayout2.xml" /></Relationships>
</file>

<file path=ppt/slides/_rels/slide271.xml.rels><?xml version="1.0" encoding="UTF-8" standalone="yes"?>
<Relationships xmlns="http://schemas.openxmlformats.org/package/2006/relationships"><Relationship Id="rId3" Type="http://schemas.openxmlformats.org/officeDocument/2006/relationships/notesSlide" Target="../notesSlides/notesSlide244.xml" /><Relationship Id="rId7" Type="http://schemas.openxmlformats.org/officeDocument/2006/relationships/image" Target="../media/image96.emf" /><Relationship Id="rId2" Type="http://schemas.openxmlformats.org/officeDocument/2006/relationships/slideLayout" Target="../slideLayouts/slideLayout2.xml" /><Relationship Id="rId1" Type="http://schemas.openxmlformats.org/officeDocument/2006/relationships/vmlDrawing" Target="../drawings/vmlDrawing2.vml" /><Relationship Id="rId6" Type="http://schemas.openxmlformats.org/officeDocument/2006/relationships/oleObject" Target="../embeddings/oleObject4.bin" /><Relationship Id="rId5" Type="http://schemas.openxmlformats.org/officeDocument/2006/relationships/image" Target="../media/image95.emf" /><Relationship Id="rId4" Type="http://schemas.openxmlformats.org/officeDocument/2006/relationships/oleObject" Target="../embeddings/oleObject3.bin" /></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245.xml" /><Relationship Id="rId1" Type="http://schemas.openxmlformats.org/officeDocument/2006/relationships/slideLayout" Target="../slideLayouts/slideLayout2.xml" /></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246.xml" /><Relationship Id="rId1" Type="http://schemas.openxmlformats.org/officeDocument/2006/relationships/slideLayout" Target="../slideLayouts/slideLayout2.xml" /></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47.xml" /><Relationship Id="rId1" Type="http://schemas.openxmlformats.org/officeDocument/2006/relationships/slideLayout" Target="../slideLayouts/slideLayout2.xml" /></Relationships>
</file>

<file path=ppt/slides/_rels/slide276.xml.rels><?xml version="1.0" encoding="UTF-8" standalone="yes"?>
<Relationships xmlns="http://schemas.openxmlformats.org/package/2006/relationships"><Relationship Id="rId3" Type="http://schemas.openxmlformats.org/officeDocument/2006/relationships/image" Target="../media/image97.jpeg" /><Relationship Id="rId2" Type="http://schemas.openxmlformats.org/officeDocument/2006/relationships/notesSlide" Target="../notesSlides/notesSlide248.xml" /><Relationship Id="rId1" Type="http://schemas.openxmlformats.org/officeDocument/2006/relationships/slideLayout" Target="../slideLayouts/slideLayout2.xml" /></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49.xml" /><Relationship Id="rId1" Type="http://schemas.openxmlformats.org/officeDocument/2006/relationships/slideLayout" Target="../slideLayouts/slideLayout2.xml" /></Relationships>
</file>

<file path=ppt/slides/_rels/slide278.xml.rels><?xml version="1.0" encoding="UTF-8" standalone="yes"?>
<Relationships xmlns="http://schemas.openxmlformats.org/package/2006/relationships"><Relationship Id="rId3" Type="http://schemas.openxmlformats.org/officeDocument/2006/relationships/image" Target="../media/image98.emf" /><Relationship Id="rId2" Type="http://schemas.openxmlformats.org/officeDocument/2006/relationships/notesSlide" Target="../notesSlides/notesSlide250.xml" /><Relationship Id="rId1" Type="http://schemas.openxmlformats.org/officeDocument/2006/relationships/slideLayout" Target="../slideLayouts/slideLayout6.xml" /></Relationships>
</file>

<file path=ppt/slides/_rels/slide279.xml.rels><?xml version="1.0" encoding="UTF-8" standalone="yes"?>
<Relationships xmlns="http://schemas.openxmlformats.org/package/2006/relationships"><Relationship Id="rId3" Type="http://schemas.openxmlformats.org/officeDocument/2006/relationships/image" Target="../media/image99.png" /><Relationship Id="rId2" Type="http://schemas.openxmlformats.org/officeDocument/2006/relationships/notesSlide" Target="../notesSlides/notesSlide251.xml"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25.xml" /><Relationship Id="rId1" Type="http://schemas.openxmlformats.org/officeDocument/2006/relationships/slideLayout" Target="../slideLayouts/slideLayout7.xml" /></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252.xml" /><Relationship Id="rId1" Type="http://schemas.openxmlformats.org/officeDocument/2006/relationships/slideLayout" Target="../slideLayouts/slideLayout2.xml" /></Relationships>
</file>

<file path=ppt/slides/_rels/slide281.xml.rels><?xml version="1.0" encoding="UTF-8" standalone="yes"?>
<Relationships xmlns="http://schemas.openxmlformats.org/package/2006/relationships"><Relationship Id="rId3" Type="http://schemas.openxmlformats.org/officeDocument/2006/relationships/image" Target="../media/image100.emf" /><Relationship Id="rId2" Type="http://schemas.openxmlformats.org/officeDocument/2006/relationships/notesSlide" Target="../notesSlides/notesSlide253.xml" /><Relationship Id="rId1" Type="http://schemas.openxmlformats.org/officeDocument/2006/relationships/slideLayout" Target="../slideLayouts/slideLayout2.xml" /></Relationships>
</file>

<file path=ppt/slides/_rels/slide282.xml.rels><?xml version="1.0" encoding="UTF-8" standalone="yes"?>
<Relationships xmlns="http://schemas.openxmlformats.org/package/2006/relationships"><Relationship Id="rId3" Type="http://schemas.openxmlformats.org/officeDocument/2006/relationships/image" Target="../media/image101.jpeg" /><Relationship Id="rId2" Type="http://schemas.openxmlformats.org/officeDocument/2006/relationships/notesSlide" Target="../notesSlides/notesSlide254.xml" /><Relationship Id="rId1" Type="http://schemas.openxmlformats.org/officeDocument/2006/relationships/slideLayout" Target="../slideLayouts/slideLayout2.xml" /></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255.xml" /><Relationship Id="rId1" Type="http://schemas.openxmlformats.org/officeDocument/2006/relationships/slideLayout" Target="../slideLayouts/slideLayout2.xml" /></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56.xml" /><Relationship Id="rId1" Type="http://schemas.openxmlformats.org/officeDocument/2006/relationships/slideLayout" Target="../slideLayouts/slideLayout2.xml" /></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57.xml" /><Relationship Id="rId1" Type="http://schemas.openxmlformats.org/officeDocument/2006/relationships/slideLayout" Target="../slideLayouts/slideLayout2.xml" /></Relationships>
</file>

<file path=ppt/slides/_rels/slide286.xml.rels><?xml version="1.0" encoding="UTF-8" standalone="yes"?>
<Relationships xmlns="http://schemas.openxmlformats.org/package/2006/relationships"><Relationship Id="rId3" Type="http://schemas.openxmlformats.org/officeDocument/2006/relationships/image" Target="../media/image102.emf" /><Relationship Id="rId2" Type="http://schemas.openxmlformats.org/officeDocument/2006/relationships/notesSlide" Target="../notesSlides/notesSlide258.xml" /><Relationship Id="rId1" Type="http://schemas.openxmlformats.org/officeDocument/2006/relationships/slideLayout" Target="../slideLayouts/slideLayout6.xml" /></Relationships>
</file>

<file path=ppt/slides/_rels/slide287.xml.rels><?xml version="1.0" encoding="UTF-8" standalone="yes"?>
<Relationships xmlns="http://schemas.openxmlformats.org/package/2006/relationships"><Relationship Id="rId2" Type="http://schemas.openxmlformats.org/officeDocument/2006/relationships/image" Target="../media/image103.png" /><Relationship Id="rId1" Type="http://schemas.openxmlformats.org/officeDocument/2006/relationships/slideLayout" Target="../slideLayouts/slideLayout2.xml" /></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89.xml.rels><?xml version="1.0" encoding="UTF-8" standalone="yes"?>
<Relationships xmlns="http://schemas.openxmlformats.org/package/2006/relationships"><Relationship Id="rId2" Type="http://schemas.openxmlformats.org/officeDocument/2006/relationships/image" Target="../media/image104.png" /><Relationship Id="rId1" Type="http://schemas.openxmlformats.org/officeDocument/2006/relationships/slideLayout" Target="../slideLayouts/slideLayout6.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7.xml" /></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59.xml" /><Relationship Id="rId1" Type="http://schemas.openxmlformats.org/officeDocument/2006/relationships/slideLayout" Target="../slideLayouts/slideLayout2.xml" /></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60.xml" /><Relationship Id="rId1" Type="http://schemas.openxmlformats.org/officeDocument/2006/relationships/slideLayout" Target="../slideLayouts/slideLayout2.xml" /></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61.xml" /><Relationship Id="rId1" Type="http://schemas.openxmlformats.org/officeDocument/2006/relationships/slideLayout" Target="../slideLayouts/slideLayout2.xml" /></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5.xml.rels><?xml version="1.0" encoding="UTF-8" standalone="yes"?>
<Relationships xmlns="http://schemas.openxmlformats.org/package/2006/relationships"><Relationship Id="rId3" Type="http://schemas.openxmlformats.org/officeDocument/2006/relationships/image" Target="../media/image105.emf" /><Relationship Id="rId2" Type="http://schemas.openxmlformats.org/officeDocument/2006/relationships/notesSlide" Target="../notesSlides/notesSlide262.xml" /><Relationship Id="rId1" Type="http://schemas.openxmlformats.org/officeDocument/2006/relationships/slideLayout" Target="../slideLayouts/slideLayout2.xml" /></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97.xml.rels><?xml version="1.0" encoding="UTF-8" standalone="yes"?>
<Relationships xmlns="http://schemas.openxmlformats.org/package/2006/relationships"><Relationship Id="rId3" Type="http://schemas.openxmlformats.org/officeDocument/2006/relationships/image" Target="../media/image106.png" /><Relationship Id="rId2" Type="http://schemas.openxmlformats.org/officeDocument/2006/relationships/notesSlide" Target="../notesSlides/notesSlide263.xml" /><Relationship Id="rId1" Type="http://schemas.openxmlformats.org/officeDocument/2006/relationships/slideLayout" Target="../slideLayouts/slideLayout2.xml" /></Relationships>
</file>

<file path=ppt/slides/_rels/slide298.xml.rels><?xml version="1.0" encoding="UTF-8" standalone="yes"?>
<Relationships xmlns="http://schemas.openxmlformats.org/package/2006/relationships"><Relationship Id="rId2" Type="http://schemas.openxmlformats.org/officeDocument/2006/relationships/notesSlide" Target="../notesSlides/notesSlide264.xml" /><Relationship Id="rId1" Type="http://schemas.openxmlformats.org/officeDocument/2006/relationships/slideLayout" Target="../slideLayouts/slideLayout2.xml" /></Relationships>
</file>

<file path=ppt/slides/_rels/slide299.xml.rels><?xml version="1.0" encoding="UTF-8" standalone="yes"?>
<Relationships xmlns="http://schemas.openxmlformats.org/package/2006/relationships"><Relationship Id="rId2" Type="http://schemas.openxmlformats.org/officeDocument/2006/relationships/notesSlide" Target="../notesSlides/notesSlide265.xml"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7.xml" /></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7.xml" /></Relationships>
</file>

<file path=ppt/slides/_rels/slide300.xml.rels><?xml version="1.0" encoding="UTF-8" standalone="yes"?>
<Relationships xmlns="http://schemas.openxmlformats.org/package/2006/relationships"><Relationship Id="rId2" Type="http://schemas.openxmlformats.org/officeDocument/2006/relationships/notesSlide" Target="../notesSlides/notesSlide266.xml" /><Relationship Id="rId1" Type="http://schemas.openxmlformats.org/officeDocument/2006/relationships/slideLayout" Target="../slideLayouts/slideLayout2.xml" /></Relationships>
</file>

<file path=ppt/slides/_rels/slide301.xml.rels><?xml version="1.0" encoding="UTF-8" standalone="yes"?>
<Relationships xmlns="http://schemas.openxmlformats.org/package/2006/relationships"><Relationship Id="rId3" Type="http://schemas.openxmlformats.org/officeDocument/2006/relationships/image" Target="../media/image107.png" /><Relationship Id="rId2" Type="http://schemas.openxmlformats.org/officeDocument/2006/relationships/notesSlide" Target="../notesSlides/notesSlide267.xml" /><Relationship Id="rId1" Type="http://schemas.openxmlformats.org/officeDocument/2006/relationships/slideLayout" Target="../slideLayouts/slideLayout6.xml" /></Relationships>
</file>

<file path=ppt/slides/_rels/slide302.xml.rels><?xml version="1.0" encoding="UTF-8" standalone="yes"?>
<Relationships xmlns="http://schemas.openxmlformats.org/package/2006/relationships"><Relationship Id="rId3" Type="http://schemas.openxmlformats.org/officeDocument/2006/relationships/image" Target="../media/image108.jpeg" /><Relationship Id="rId2" Type="http://schemas.openxmlformats.org/officeDocument/2006/relationships/notesSlide" Target="../notesSlides/notesSlide268.xml" /><Relationship Id="rId1" Type="http://schemas.openxmlformats.org/officeDocument/2006/relationships/slideLayout" Target="../slideLayouts/slideLayout2.xml" /></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69.xml" /><Relationship Id="rId1" Type="http://schemas.openxmlformats.org/officeDocument/2006/relationships/slideLayout" Target="../slideLayouts/slideLayout2.xml" /></Relationships>
</file>

<file path=ppt/slides/_rels/slide304.xml.rels><?xml version="1.0" encoding="UTF-8" standalone="yes"?>
<Relationships xmlns="http://schemas.openxmlformats.org/package/2006/relationships"><Relationship Id="rId3" Type="http://schemas.openxmlformats.org/officeDocument/2006/relationships/image" Target="../media/image109.png" /><Relationship Id="rId2" Type="http://schemas.openxmlformats.org/officeDocument/2006/relationships/notesSlide" Target="../notesSlides/notesSlide270.xml" /><Relationship Id="rId1" Type="http://schemas.openxmlformats.org/officeDocument/2006/relationships/slideLayout" Target="../slideLayouts/slideLayout6.xml" /></Relationships>
</file>

<file path=ppt/slides/_rels/slide305.xml.rels><?xml version="1.0" encoding="UTF-8" standalone="yes"?>
<Relationships xmlns="http://schemas.openxmlformats.org/package/2006/relationships"><Relationship Id="rId2" Type="http://schemas.openxmlformats.org/officeDocument/2006/relationships/notesSlide" Target="../notesSlides/notesSlide271.xml" /><Relationship Id="rId1" Type="http://schemas.openxmlformats.org/officeDocument/2006/relationships/slideLayout" Target="../slideLayouts/slideLayout2.xml" /></Relationships>
</file>

<file path=ppt/slides/_rels/slide306.xml.rels><?xml version="1.0" encoding="UTF-8" standalone="yes"?>
<Relationships xmlns="http://schemas.openxmlformats.org/package/2006/relationships"><Relationship Id="rId3" Type="http://schemas.openxmlformats.org/officeDocument/2006/relationships/image" Target="../media/image110.png" /><Relationship Id="rId2" Type="http://schemas.openxmlformats.org/officeDocument/2006/relationships/notesSlide" Target="../notesSlides/notesSlide272.xml" /><Relationship Id="rId1" Type="http://schemas.openxmlformats.org/officeDocument/2006/relationships/slideLayout" Target="../slideLayouts/slideLayout6.xml" /></Relationships>
</file>

<file path=ppt/slides/_rels/slide307.xml.rels><?xml version="1.0" encoding="UTF-8" standalone="yes"?>
<Relationships xmlns="http://schemas.openxmlformats.org/package/2006/relationships"><Relationship Id="rId2" Type="http://schemas.openxmlformats.org/officeDocument/2006/relationships/notesSlide" Target="../notesSlides/notesSlide273.xml" /><Relationship Id="rId1" Type="http://schemas.openxmlformats.org/officeDocument/2006/relationships/slideLayout" Target="../slideLayouts/slideLayout2.xml" /></Relationships>
</file>

<file path=ppt/slides/_rels/slide308.xml.rels><?xml version="1.0" encoding="UTF-8" standalone="yes"?>
<Relationships xmlns="http://schemas.openxmlformats.org/package/2006/relationships"><Relationship Id="rId3" Type="http://schemas.openxmlformats.org/officeDocument/2006/relationships/image" Target="../media/image111.jpeg" /><Relationship Id="rId2" Type="http://schemas.openxmlformats.org/officeDocument/2006/relationships/notesSlide" Target="../notesSlides/notesSlide274.xml" /><Relationship Id="rId1" Type="http://schemas.openxmlformats.org/officeDocument/2006/relationships/slideLayout" Target="../slideLayouts/slideLayout6.xml" /></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275.xml"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28.xml" /><Relationship Id="rId1" Type="http://schemas.openxmlformats.org/officeDocument/2006/relationships/slideLayout" Target="../slideLayouts/slideLayout7.xml" /></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276.xml" /><Relationship Id="rId1" Type="http://schemas.openxmlformats.org/officeDocument/2006/relationships/slideLayout" Target="../slideLayouts/slideLayout2.xml" /></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277.xml" /><Relationship Id="rId1" Type="http://schemas.openxmlformats.org/officeDocument/2006/relationships/slideLayout" Target="../slideLayouts/slideLayout2.xml" /></Relationships>
</file>

<file path=ppt/slides/_rels/slide312.xml.rels><?xml version="1.0" encoding="UTF-8" standalone="yes"?>
<Relationships xmlns="http://schemas.openxmlformats.org/package/2006/relationships"><Relationship Id="rId3" Type="http://schemas.openxmlformats.org/officeDocument/2006/relationships/image" Target="../media/image112.png" /><Relationship Id="rId2" Type="http://schemas.openxmlformats.org/officeDocument/2006/relationships/notesSlide" Target="../notesSlides/notesSlide278.xml" /><Relationship Id="rId1" Type="http://schemas.openxmlformats.org/officeDocument/2006/relationships/slideLayout" Target="../slideLayouts/slideLayout6.xml" /></Relationships>
</file>

<file path=ppt/slides/_rels/slide313.xml.rels><?xml version="1.0" encoding="UTF-8" standalone="yes"?>
<Relationships xmlns="http://schemas.openxmlformats.org/package/2006/relationships"><Relationship Id="rId2" Type="http://schemas.openxmlformats.org/officeDocument/2006/relationships/notesSlide" Target="../notesSlides/notesSlide279.xml" /><Relationship Id="rId1" Type="http://schemas.openxmlformats.org/officeDocument/2006/relationships/slideLayout" Target="../slideLayouts/slideLayout2.xml" /></Relationships>
</file>

<file path=ppt/slides/_rels/slide314.xml.rels><?xml version="1.0" encoding="UTF-8" standalone="yes"?>
<Relationships xmlns="http://schemas.openxmlformats.org/package/2006/relationships"><Relationship Id="rId3" Type="http://schemas.openxmlformats.org/officeDocument/2006/relationships/image" Target="../media/image113.emf" /><Relationship Id="rId2" Type="http://schemas.openxmlformats.org/officeDocument/2006/relationships/notesSlide" Target="../notesSlides/notesSlide280.xml" /><Relationship Id="rId1" Type="http://schemas.openxmlformats.org/officeDocument/2006/relationships/slideLayout" Target="../slideLayouts/slideLayout6.xml" /></Relationships>
</file>

<file path=ppt/slides/_rels/slide315.xml.rels><?xml version="1.0" encoding="UTF-8" standalone="yes"?>
<Relationships xmlns="http://schemas.openxmlformats.org/package/2006/relationships"><Relationship Id="rId2" Type="http://schemas.openxmlformats.org/officeDocument/2006/relationships/notesSlide" Target="../notesSlides/notesSlide281.xml" /><Relationship Id="rId1" Type="http://schemas.openxmlformats.org/officeDocument/2006/relationships/slideLayout" Target="../slideLayouts/slideLayout2.xml" /></Relationships>
</file>

<file path=ppt/slides/_rels/slide316.xml.rels><?xml version="1.0" encoding="UTF-8" standalone="yes"?>
<Relationships xmlns="http://schemas.openxmlformats.org/package/2006/relationships"><Relationship Id="rId2" Type="http://schemas.openxmlformats.org/officeDocument/2006/relationships/notesSlide" Target="../notesSlides/notesSlide282.xml" /><Relationship Id="rId1" Type="http://schemas.openxmlformats.org/officeDocument/2006/relationships/slideLayout" Target="../slideLayouts/slideLayout2.xml" /></Relationships>
</file>

<file path=ppt/slides/_rels/slide317.xml.rels><?xml version="1.0" encoding="UTF-8" standalone="yes"?>
<Relationships xmlns="http://schemas.openxmlformats.org/package/2006/relationships"><Relationship Id="rId3" Type="http://schemas.openxmlformats.org/officeDocument/2006/relationships/image" Target="../media/image114.emf" /><Relationship Id="rId2" Type="http://schemas.openxmlformats.org/officeDocument/2006/relationships/notesSlide" Target="../notesSlides/notesSlide283.xml" /><Relationship Id="rId1" Type="http://schemas.openxmlformats.org/officeDocument/2006/relationships/slideLayout" Target="../slideLayouts/slideLayout6.xml" /></Relationships>
</file>

<file path=ppt/slides/_rels/slide318.xml.rels><?xml version="1.0" encoding="UTF-8" standalone="yes"?>
<Relationships xmlns="http://schemas.openxmlformats.org/package/2006/relationships"><Relationship Id="rId3" Type="http://schemas.openxmlformats.org/officeDocument/2006/relationships/image" Target="../media/image115.emf" /><Relationship Id="rId2" Type="http://schemas.openxmlformats.org/officeDocument/2006/relationships/notesSlide" Target="../notesSlides/notesSlide284.xml" /><Relationship Id="rId1" Type="http://schemas.openxmlformats.org/officeDocument/2006/relationships/slideLayout" Target="../slideLayouts/slideLayout6.xml" /></Relationships>
</file>

<file path=ppt/slides/_rels/slide319.xml.rels><?xml version="1.0" encoding="UTF-8" standalone="yes"?>
<Relationships xmlns="http://schemas.openxmlformats.org/package/2006/relationships"><Relationship Id="rId2" Type="http://schemas.openxmlformats.org/officeDocument/2006/relationships/notesSlide" Target="../notesSlides/notesSlide285.xml"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7.xml" /></Relationships>
</file>

<file path=ppt/slides/_rels/slide320.xml.rels><?xml version="1.0" encoding="UTF-8" standalone="yes"?>
<Relationships xmlns="http://schemas.openxmlformats.org/package/2006/relationships"><Relationship Id="rId2" Type="http://schemas.openxmlformats.org/officeDocument/2006/relationships/notesSlide" Target="../notesSlides/notesSlide286.xml" /><Relationship Id="rId1" Type="http://schemas.openxmlformats.org/officeDocument/2006/relationships/slideLayout" Target="../slideLayouts/slideLayout2.xml" /></Relationships>
</file>

<file path=ppt/slides/_rels/slide321.xml.rels><?xml version="1.0" encoding="UTF-8" standalone="yes"?>
<Relationships xmlns="http://schemas.openxmlformats.org/package/2006/relationships"><Relationship Id="rId2" Type="http://schemas.openxmlformats.org/officeDocument/2006/relationships/notesSlide" Target="../notesSlides/notesSlide287.xml" /><Relationship Id="rId1" Type="http://schemas.openxmlformats.org/officeDocument/2006/relationships/slideLayout" Target="../slideLayouts/slideLayout2.xml" /></Relationships>
</file>

<file path=ppt/slides/_rels/slide322.xml.rels><?xml version="1.0" encoding="UTF-8" standalone="yes"?>
<Relationships xmlns="http://schemas.openxmlformats.org/package/2006/relationships"><Relationship Id="rId2" Type="http://schemas.openxmlformats.org/officeDocument/2006/relationships/notesSlide" Target="../notesSlides/notesSlide288.xml" /><Relationship Id="rId1" Type="http://schemas.openxmlformats.org/officeDocument/2006/relationships/slideLayout" Target="../slideLayouts/slideLayout2.xml" /></Relationships>
</file>

<file path=ppt/slides/_rels/slide323.xml.rels><?xml version="1.0" encoding="UTF-8" standalone="yes"?>
<Relationships xmlns="http://schemas.openxmlformats.org/package/2006/relationships"><Relationship Id="rId2" Type="http://schemas.openxmlformats.org/officeDocument/2006/relationships/notesSlide" Target="../notesSlides/notesSlide289.xml" /><Relationship Id="rId1" Type="http://schemas.openxmlformats.org/officeDocument/2006/relationships/slideLayout" Target="../slideLayouts/slideLayout2.xml" /></Relationships>
</file>

<file path=ppt/slides/_rels/slide324.xml.rels><?xml version="1.0" encoding="UTF-8" standalone="yes"?>
<Relationships xmlns="http://schemas.openxmlformats.org/package/2006/relationships"><Relationship Id="rId3" Type="http://schemas.openxmlformats.org/officeDocument/2006/relationships/image" Target="../media/image116.jpeg" /><Relationship Id="rId2" Type="http://schemas.openxmlformats.org/officeDocument/2006/relationships/notesSlide" Target="../notesSlides/notesSlide290.xml" /><Relationship Id="rId1" Type="http://schemas.openxmlformats.org/officeDocument/2006/relationships/slideLayout" Target="../slideLayouts/slideLayout2.xml" /></Relationships>
</file>

<file path=ppt/slides/_rels/slide325.xml.rels><?xml version="1.0" encoding="UTF-8" standalone="yes"?>
<Relationships xmlns="http://schemas.openxmlformats.org/package/2006/relationships"><Relationship Id="rId2" Type="http://schemas.openxmlformats.org/officeDocument/2006/relationships/notesSlide" Target="../notesSlides/notesSlide291.xml" /><Relationship Id="rId1" Type="http://schemas.openxmlformats.org/officeDocument/2006/relationships/slideLayout" Target="../slideLayouts/slideLayout2.xml" /></Relationships>
</file>

<file path=ppt/slides/_rels/slide326.xml.rels><?xml version="1.0" encoding="UTF-8" standalone="yes"?>
<Relationships xmlns="http://schemas.openxmlformats.org/package/2006/relationships"><Relationship Id="rId2" Type="http://schemas.openxmlformats.org/officeDocument/2006/relationships/notesSlide" Target="../notesSlides/notesSlide292.xml" /><Relationship Id="rId1" Type="http://schemas.openxmlformats.org/officeDocument/2006/relationships/slideLayout" Target="../slideLayouts/slideLayout2.xml" /></Relationships>
</file>

<file path=ppt/slides/_rels/slide327.xml.rels><?xml version="1.0" encoding="UTF-8" standalone="yes"?>
<Relationships xmlns="http://schemas.openxmlformats.org/package/2006/relationships"><Relationship Id="rId2" Type="http://schemas.openxmlformats.org/officeDocument/2006/relationships/notesSlide" Target="../notesSlides/notesSlide293.xml" /><Relationship Id="rId1" Type="http://schemas.openxmlformats.org/officeDocument/2006/relationships/slideLayout" Target="../slideLayouts/slideLayout2.xml" /></Relationships>
</file>

<file path=ppt/slides/_rels/slide328.xml.rels><?xml version="1.0" encoding="UTF-8" standalone="yes"?>
<Relationships xmlns="http://schemas.openxmlformats.org/package/2006/relationships"><Relationship Id="rId2" Type="http://schemas.openxmlformats.org/officeDocument/2006/relationships/notesSlide" Target="../notesSlides/notesSlide294.xml" /><Relationship Id="rId1" Type="http://schemas.openxmlformats.org/officeDocument/2006/relationships/slideLayout" Target="../slideLayouts/slideLayout2.xml" /></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295.xml" /><Relationship Id="rId1" Type="http://schemas.openxmlformats.org/officeDocument/2006/relationships/slideLayout" Target="../slideLayouts/slideLayout2.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 /><Relationship Id="rId1" Type="http://schemas.openxmlformats.org/officeDocument/2006/relationships/slideLayout" Target="../slideLayouts/slideLayout7.xml" /></Relationships>
</file>

<file path=ppt/slides/_rels/slide330.xml.rels><?xml version="1.0" encoding="UTF-8" standalone="yes"?>
<Relationships xmlns="http://schemas.openxmlformats.org/package/2006/relationships"><Relationship Id="rId3" Type="http://schemas.openxmlformats.org/officeDocument/2006/relationships/image" Target="../media/image117.png" /><Relationship Id="rId2" Type="http://schemas.openxmlformats.org/officeDocument/2006/relationships/notesSlide" Target="../notesSlides/notesSlide296.xml" /><Relationship Id="rId1" Type="http://schemas.openxmlformats.org/officeDocument/2006/relationships/slideLayout" Target="../slideLayouts/slideLayout6.xml" /></Relationships>
</file>

<file path=ppt/slides/_rels/slide331.xml.rels><?xml version="1.0" encoding="UTF-8" standalone="yes"?>
<Relationships xmlns="http://schemas.openxmlformats.org/package/2006/relationships"><Relationship Id="rId2" Type="http://schemas.openxmlformats.org/officeDocument/2006/relationships/notesSlide" Target="../notesSlides/notesSlide297.xml" /><Relationship Id="rId1" Type="http://schemas.openxmlformats.org/officeDocument/2006/relationships/slideLayout" Target="../slideLayouts/slideLayout2.xml" /></Relationships>
</file>

<file path=ppt/slides/_rels/slide332.xml.rels><?xml version="1.0" encoding="UTF-8" standalone="yes"?>
<Relationships xmlns="http://schemas.openxmlformats.org/package/2006/relationships"><Relationship Id="rId3" Type="http://schemas.openxmlformats.org/officeDocument/2006/relationships/image" Target="../media/image118.png" /><Relationship Id="rId2" Type="http://schemas.openxmlformats.org/officeDocument/2006/relationships/notesSlide" Target="../notesSlides/notesSlide298.xml" /><Relationship Id="rId1" Type="http://schemas.openxmlformats.org/officeDocument/2006/relationships/slideLayout" Target="../slideLayouts/slideLayout6.xml" /></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299.xml" /><Relationship Id="rId1" Type="http://schemas.openxmlformats.org/officeDocument/2006/relationships/slideLayout" Target="../slideLayouts/slideLayout2.xml" /></Relationships>
</file>

<file path=ppt/slides/_rels/slide334.xml.rels><?xml version="1.0" encoding="UTF-8" standalone="yes"?>
<Relationships xmlns="http://schemas.openxmlformats.org/package/2006/relationships"><Relationship Id="rId3" Type="http://schemas.openxmlformats.org/officeDocument/2006/relationships/image" Target="../media/image119.png" /><Relationship Id="rId2" Type="http://schemas.openxmlformats.org/officeDocument/2006/relationships/notesSlide" Target="../notesSlides/notesSlide300.xml" /><Relationship Id="rId1" Type="http://schemas.openxmlformats.org/officeDocument/2006/relationships/slideLayout" Target="../slideLayouts/slideLayout6.xml" /></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301.xml" /><Relationship Id="rId1" Type="http://schemas.openxmlformats.org/officeDocument/2006/relationships/slideLayout" Target="../slideLayouts/slideLayout2.xml" /></Relationships>
</file>

<file path=ppt/slides/_rels/slide336.xml.rels><?xml version="1.0" encoding="UTF-8" standalone="yes"?>
<Relationships xmlns="http://schemas.openxmlformats.org/package/2006/relationships"><Relationship Id="rId3" Type="http://schemas.openxmlformats.org/officeDocument/2006/relationships/image" Target="../media/image120.png" /><Relationship Id="rId2" Type="http://schemas.openxmlformats.org/officeDocument/2006/relationships/notesSlide" Target="../notesSlides/notesSlide302.xml" /><Relationship Id="rId1" Type="http://schemas.openxmlformats.org/officeDocument/2006/relationships/slideLayout" Target="../slideLayouts/slideLayout6.xml" /></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303.xml" /><Relationship Id="rId1" Type="http://schemas.openxmlformats.org/officeDocument/2006/relationships/slideLayout" Target="../slideLayouts/slideLayout2.xml" /></Relationships>
</file>

<file path=ppt/slides/_rels/slide338.xml.rels><?xml version="1.0" encoding="UTF-8" standalone="yes"?>
<Relationships xmlns="http://schemas.openxmlformats.org/package/2006/relationships"><Relationship Id="rId2" Type="http://schemas.openxmlformats.org/officeDocument/2006/relationships/notesSlide" Target="../notesSlides/notesSlide304.xml" /><Relationship Id="rId1" Type="http://schemas.openxmlformats.org/officeDocument/2006/relationships/slideLayout" Target="../slideLayouts/slideLayout7.xml" /></Relationships>
</file>

<file path=ppt/slides/_rels/slide339.xml.rels><?xml version="1.0" encoding="UTF-8" standalone="yes"?>
<Relationships xmlns="http://schemas.openxmlformats.org/package/2006/relationships"><Relationship Id="rId3" Type="http://schemas.openxmlformats.org/officeDocument/2006/relationships/image" Target="../media/image121.jpeg" /><Relationship Id="rId2" Type="http://schemas.openxmlformats.org/officeDocument/2006/relationships/notesSlide" Target="../notesSlides/notesSlide305.xml" /><Relationship Id="rId1" Type="http://schemas.openxmlformats.org/officeDocument/2006/relationships/slideLayout" Target="../slideLayouts/slideLayout6.xml" /></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 /><Relationship Id="rId1" Type="http://schemas.openxmlformats.org/officeDocument/2006/relationships/slideLayout" Target="../slideLayouts/slideLayout7.xml" /></Relationships>
</file>

<file path=ppt/slides/_rels/slide340.xml.rels><?xml version="1.0" encoding="UTF-8" standalone="yes"?>
<Relationships xmlns="http://schemas.openxmlformats.org/package/2006/relationships"><Relationship Id="rId2" Type="http://schemas.openxmlformats.org/officeDocument/2006/relationships/notesSlide" Target="../notesSlides/notesSlide306.xml" /><Relationship Id="rId1" Type="http://schemas.openxmlformats.org/officeDocument/2006/relationships/slideLayout" Target="../slideLayouts/slideLayout7.xml" /></Relationships>
</file>

<file path=ppt/slides/_rels/slide341.xml.rels><?xml version="1.0" encoding="UTF-8" standalone="yes"?>
<Relationships xmlns="http://schemas.openxmlformats.org/package/2006/relationships"><Relationship Id="rId2" Type="http://schemas.openxmlformats.org/officeDocument/2006/relationships/notesSlide" Target="../notesSlides/notesSlide307.xml" /><Relationship Id="rId1" Type="http://schemas.openxmlformats.org/officeDocument/2006/relationships/slideLayout" Target="../slideLayouts/slideLayout2.xml" /></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08.xml" /><Relationship Id="rId1" Type="http://schemas.openxmlformats.org/officeDocument/2006/relationships/slideLayout" Target="../slideLayouts/slideLayout2.xml" /></Relationships>
</file>

<file path=ppt/slides/_rels/slide343.xml.rels><?xml version="1.0" encoding="UTF-8" standalone="yes"?>
<Relationships xmlns="http://schemas.openxmlformats.org/package/2006/relationships"><Relationship Id="rId3" Type="http://schemas.openxmlformats.org/officeDocument/2006/relationships/image" Target="../media/image122.png" /><Relationship Id="rId2" Type="http://schemas.openxmlformats.org/officeDocument/2006/relationships/notesSlide" Target="../notesSlides/notesSlide309.xml" /><Relationship Id="rId1" Type="http://schemas.openxmlformats.org/officeDocument/2006/relationships/slideLayout" Target="../slideLayouts/slideLayout2.xml" /></Relationships>
</file>

<file path=ppt/slides/_rels/slide344.xml.rels><?xml version="1.0" encoding="UTF-8" standalone="yes"?>
<Relationships xmlns="http://schemas.openxmlformats.org/package/2006/relationships"><Relationship Id="rId3" Type="http://schemas.openxmlformats.org/officeDocument/2006/relationships/image" Target="../media/image123.png" /><Relationship Id="rId2" Type="http://schemas.openxmlformats.org/officeDocument/2006/relationships/notesSlide" Target="../notesSlides/notesSlide310.xml" /><Relationship Id="rId1" Type="http://schemas.openxmlformats.org/officeDocument/2006/relationships/slideLayout" Target="../slideLayouts/slideLayout2.xml" /></Relationships>
</file>

<file path=ppt/slides/_rels/slide345.xml.rels><?xml version="1.0" encoding="UTF-8" standalone="yes"?>
<Relationships xmlns="http://schemas.openxmlformats.org/package/2006/relationships"><Relationship Id="rId3" Type="http://schemas.openxmlformats.org/officeDocument/2006/relationships/image" Target="../media/image124.png" /><Relationship Id="rId2" Type="http://schemas.openxmlformats.org/officeDocument/2006/relationships/notesSlide" Target="../notesSlides/notesSlide311.xml" /><Relationship Id="rId1" Type="http://schemas.openxmlformats.org/officeDocument/2006/relationships/slideLayout" Target="../slideLayouts/slideLayout2.xml" /></Relationships>
</file>

<file path=ppt/slides/_rels/slide346.xml.rels><?xml version="1.0" encoding="UTF-8" standalone="yes"?>
<Relationships xmlns="http://schemas.openxmlformats.org/package/2006/relationships"><Relationship Id="rId2" Type="http://schemas.openxmlformats.org/officeDocument/2006/relationships/notesSlide" Target="../notesSlides/notesSlide312.xml" /><Relationship Id="rId1" Type="http://schemas.openxmlformats.org/officeDocument/2006/relationships/slideLayout" Target="../slideLayouts/slideLayout2.xml" /></Relationships>
</file>

<file path=ppt/slides/_rels/slide347.xml.rels><?xml version="1.0" encoding="UTF-8" standalone="yes"?>
<Relationships xmlns="http://schemas.openxmlformats.org/package/2006/relationships"><Relationship Id="rId3" Type="http://schemas.openxmlformats.org/officeDocument/2006/relationships/image" Target="../media/image125.jpeg" /><Relationship Id="rId2" Type="http://schemas.openxmlformats.org/officeDocument/2006/relationships/notesSlide" Target="../notesSlides/notesSlide313.xml" /><Relationship Id="rId1" Type="http://schemas.openxmlformats.org/officeDocument/2006/relationships/slideLayout" Target="../slideLayouts/slideLayout2.xml" /></Relationships>
</file>

<file path=ppt/slides/_rels/slide348.xml.rels><?xml version="1.0" encoding="UTF-8" standalone="yes"?>
<Relationships xmlns="http://schemas.openxmlformats.org/package/2006/relationships"><Relationship Id="rId3" Type="http://schemas.openxmlformats.org/officeDocument/2006/relationships/image" Target="../media/image126.jpeg" /><Relationship Id="rId2" Type="http://schemas.openxmlformats.org/officeDocument/2006/relationships/notesSlide" Target="../notesSlides/notesSlide314.xml" /><Relationship Id="rId1" Type="http://schemas.openxmlformats.org/officeDocument/2006/relationships/slideLayout" Target="../slideLayouts/slideLayout2.xml" /></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315.xml" /><Relationship Id="rId1" Type="http://schemas.openxmlformats.org/officeDocument/2006/relationships/slideLayout" Target="../slideLayouts/slideLayout2.xml" /></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7.xml" /></Relationships>
</file>

<file path=ppt/slides/_rels/slide350.xml.rels><?xml version="1.0" encoding="UTF-8" standalone="yes"?>
<Relationships xmlns="http://schemas.openxmlformats.org/package/2006/relationships"><Relationship Id="rId3" Type="http://schemas.openxmlformats.org/officeDocument/2006/relationships/image" Target="../media/image127.jpeg" /><Relationship Id="rId2" Type="http://schemas.openxmlformats.org/officeDocument/2006/relationships/notesSlide" Target="../notesSlides/notesSlide316.xml" /><Relationship Id="rId1" Type="http://schemas.openxmlformats.org/officeDocument/2006/relationships/slideLayout" Target="../slideLayouts/slideLayout2.xml" /></Relationships>
</file>

<file path=ppt/slides/_rels/slide351.xml.rels><?xml version="1.0" encoding="UTF-8" standalone="yes"?>
<Relationships xmlns="http://schemas.openxmlformats.org/package/2006/relationships"><Relationship Id="rId2" Type="http://schemas.openxmlformats.org/officeDocument/2006/relationships/notesSlide" Target="../notesSlides/notesSlide317.xml" /><Relationship Id="rId1" Type="http://schemas.openxmlformats.org/officeDocument/2006/relationships/slideLayout" Target="../slideLayouts/slideLayout2.xml" /></Relationships>
</file>

<file path=ppt/slides/_rels/slide352.xml.rels><?xml version="1.0" encoding="UTF-8" standalone="yes"?>
<Relationships xmlns="http://schemas.openxmlformats.org/package/2006/relationships"><Relationship Id="rId3" Type="http://schemas.openxmlformats.org/officeDocument/2006/relationships/image" Target="../media/image128.emf" /><Relationship Id="rId2" Type="http://schemas.openxmlformats.org/officeDocument/2006/relationships/notesSlide" Target="../notesSlides/notesSlide318.xml" /><Relationship Id="rId1" Type="http://schemas.openxmlformats.org/officeDocument/2006/relationships/slideLayout" Target="../slideLayouts/slideLayout2.xml" /></Relationships>
</file>

<file path=ppt/slides/_rels/slide353.xml.rels><?xml version="1.0" encoding="UTF-8" standalone="yes"?>
<Relationships xmlns="http://schemas.openxmlformats.org/package/2006/relationships"><Relationship Id="rId3" Type="http://schemas.openxmlformats.org/officeDocument/2006/relationships/image" Target="../media/image129.png" /><Relationship Id="rId2" Type="http://schemas.openxmlformats.org/officeDocument/2006/relationships/notesSlide" Target="../notesSlides/notesSlide319.xml" /><Relationship Id="rId1" Type="http://schemas.openxmlformats.org/officeDocument/2006/relationships/slideLayout" Target="../slideLayouts/slideLayout6.xml" /></Relationships>
</file>

<file path=ppt/slides/_rels/slide354.xml.rels><?xml version="1.0" encoding="UTF-8" standalone="yes"?>
<Relationships xmlns="http://schemas.openxmlformats.org/package/2006/relationships"><Relationship Id="rId2" Type="http://schemas.openxmlformats.org/officeDocument/2006/relationships/notesSlide" Target="../notesSlides/notesSlide320.xml" /><Relationship Id="rId1" Type="http://schemas.openxmlformats.org/officeDocument/2006/relationships/slideLayout" Target="../slideLayouts/slideLayout2.xml" /></Relationships>
</file>

<file path=ppt/slides/_rels/slide355.xml.rels><?xml version="1.0" encoding="UTF-8" standalone="yes"?>
<Relationships xmlns="http://schemas.openxmlformats.org/package/2006/relationships"><Relationship Id="rId2" Type="http://schemas.openxmlformats.org/officeDocument/2006/relationships/notesSlide" Target="../notesSlides/notesSlide321.xml" /><Relationship Id="rId1" Type="http://schemas.openxmlformats.org/officeDocument/2006/relationships/slideLayout" Target="../slideLayouts/slideLayout2.xml" /></Relationships>
</file>

<file path=ppt/slides/_rels/slide356.xml.rels><?xml version="1.0" encoding="UTF-8" standalone="yes"?>
<Relationships xmlns="http://schemas.openxmlformats.org/package/2006/relationships"><Relationship Id="rId2" Type="http://schemas.openxmlformats.org/officeDocument/2006/relationships/notesSlide" Target="../notesSlides/notesSlide322.xml" /><Relationship Id="rId1" Type="http://schemas.openxmlformats.org/officeDocument/2006/relationships/slideLayout" Target="../slideLayouts/slideLayout2.xml" /></Relationships>
</file>

<file path=ppt/slides/_rels/slide357.xml.rels><?xml version="1.0" encoding="UTF-8" standalone="yes"?>
<Relationships xmlns="http://schemas.openxmlformats.org/package/2006/relationships"><Relationship Id="rId2" Type="http://schemas.openxmlformats.org/officeDocument/2006/relationships/notesSlide" Target="../notesSlides/notesSlide323.xml" /><Relationship Id="rId1" Type="http://schemas.openxmlformats.org/officeDocument/2006/relationships/slideLayout" Target="../slideLayouts/slideLayout2.xml" /></Relationships>
</file>

<file path=ppt/slides/_rels/slide358.xml.rels><?xml version="1.0" encoding="UTF-8" standalone="yes"?>
<Relationships xmlns="http://schemas.openxmlformats.org/package/2006/relationships"><Relationship Id="rId2" Type="http://schemas.openxmlformats.org/officeDocument/2006/relationships/notesSlide" Target="../notesSlides/notesSlide324.xml" /><Relationship Id="rId1" Type="http://schemas.openxmlformats.org/officeDocument/2006/relationships/slideLayout" Target="../slideLayouts/slideLayout2.xml" /></Relationships>
</file>

<file path=ppt/slides/_rels/slide359.xml.rels><?xml version="1.0" encoding="UTF-8" standalone="yes"?>
<Relationships xmlns="http://schemas.openxmlformats.org/package/2006/relationships"><Relationship Id="rId3" Type="http://schemas.openxmlformats.org/officeDocument/2006/relationships/image" Target="../media/image130.jpeg" /><Relationship Id="rId2" Type="http://schemas.openxmlformats.org/officeDocument/2006/relationships/notesSlide" Target="../notesSlides/notesSlide325.xml" /><Relationship Id="rId1" Type="http://schemas.openxmlformats.org/officeDocument/2006/relationships/slideLayout" Target="../slideLayouts/slideLayout2.xml" /></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7.xml" /></Relationships>
</file>

<file path=ppt/slides/_rels/slide360.xml.rels><?xml version="1.0" encoding="UTF-8" standalone="yes"?>
<Relationships xmlns="http://schemas.openxmlformats.org/package/2006/relationships"><Relationship Id="rId2" Type="http://schemas.openxmlformats.org/officeDocument/2006/relationships/notesSlide" Target="../notesSlides/notesSlide326.xml" /><Relationship Id="rId1" Type="http://schemas.openxmlformats.org/officeDocument/2006/relationships/slideLayout" Target="../slideLayouts/slideLayout2.xml" /></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327.xml" /><Relationship Id="rId1" Type="http://schemas.openxmlformats.org/officeDocument/2006/relationships/slideLayout" Target="../slideLayouts/slideLayout2.xml" /></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3.xml.rels><?xml version="1.0" encoding="UTF-8" standalone="yes"?>
<Relationships xmlns="http://schemas.openxmlformats.org/package/2006/relationships"><Relationship Id="rId2" Type="http://schemas.openxmlformats.org/officeDocument/2006/relationships/notesSlide" Target="../notesSlides/notesSlide328.xml" /><Relationship Id="rId1" Type="http://schemas.openxmlformats.org/officeDocument/2006/relationships/slideLayout" Target="../slideLayouts/slideLayout2.xml" /></Relationships>
</file>

<file path=ppt/slides/_rels/slide364.xml.rels><?xml version="1.0" encoding="UTF-8" standalone="yes"?>
<Relationships xmlns="http://schemas.openxmlformats.org/package/2006/relationships"><Relationship Id="rId3" Type="http://schemas.openxmlformats.org/officeDocument/2006/relationships/image" Target="../media/image131.png" /><Relationship Id="rId2" Type="http://schemas.openxmlformats.org/officeDocument/2006/relationships/notesSlide" Target="../notesSlides/notesSlide329.xml" /><Relationship Id="rId1" Type="http://schemas.openxmlformats.org/officeDocument/2006/relationships/slideLayout" Target="../slideLayouts/slideLayout6.xml" /></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66.xml.rels><?xml version="1.0" encoding="UTF-8" standalone="yes"?>
<Relationships xmlns="http://schemas.openxmlformats.org/package/2006/relationships"><Relationship Id="rId3" Type="http://schemas.openxmlformats.org/officeDocument/2006/relationships/image" Target="../media/image132.png" /><Relationship Id="rId2" Type="http://schemas.openxmlformats.org/officeDocument/2006/relationships/notesSlide" Target="../notesSlides/notesSlide330.xml" /><Relationship Id="rId1" Type="http://schemas.openxmlformats.org/officeDocument/2006/relationships/slideLayout" Target="../slideLayouts/slideLayout6.xml" /></Relationships>
</file>

<file path=ppt/slides/_rels/slide367.xml.rels><?xml version="1.0" encoding="UTF-8" standalone="yes"?>
<Relationships xmlns="http://schemas.openxmlformats.org/package/2006/relationships"><Relationship Id="rId2" Type="http://schemas.openxmlformats.org/officeDocument/2006/relationships/notesSlide" Target="../notesSlides/notesSlide331.xml" /><Relationship Id="rId1" Type="http://schemas.openxmlformats.org/officeDocument/2006/relationships/slideLayout" Target="../slideLayouts/slideLayout2.xml" /></Relationships>
</file>

<file path=ppt/slides/_rels/slide368.xml.rels><?xml version="1.0" encoding="UTF-8" standalone="yes"?>
<Relationships xmlns="http://schemas.openxmlformats.org/package/2006/relationships"><Relationship Id="rId2" Type="http://schemas.openxmlformats.org/officeDocument/2006/relationships/notesSlide" Target="../notesSlides/notesSlide332.xml" /><Relationship Id="rId1" Type="http://schemas.openxmlformats.org/officeDocument/2006/relationships/slideLayout" Target="../slideLayouts/slideLayout2.xml" /></Relationships>
</file>

<file path=ppt/slides/_rels/slide369.xml.rels><?xml version="1.0" encoding="UTF-8" standalone="yes"?>
<Relationships xmlns="http://schemas.openxmlformats.org/package/2006/relationships"><Relationship Id="rId3" Type="http://schemas.openxmlformats.org/officeDocument/2006/relationships/image" Target="../media/image133.png" /><Relationship Id="rId2" Type="http://schemas.openxmlformats.org/officeDocument/2006/relationships/notesSlide" Target="../notesSlides/notesSlide333.xml" /><Relationship Id="rId1" Type="http://schemas.openxmlformats.org/officeDocument/2006/relationships/slideLayout" Target="../slideLayouts/slideLayout6.xml" /></Relationships>
</file>

<file path=ppt/slides/_rels/slide37.xml.rels><?xml version="1.0" encoding="UTF-8" standalone="yes"?>
<Relationships xmlns="http://schemas.openxmlformats.org/package/2006/relationships"><Relationship Id="rId3" Type="http://schemas.openxmlformats.org/officeDocument/2006/relationships/image" Target="../media/image11.emf" /><Relationship Id="rId2" Type="http://schemas.openxmlformats.org/officeDocument/2006/relationships/notesSlide" Target="../notesSlides/notesSlide34.xml" /><Relationship Id="rId1" Type="http://schemas.openxmlformats.org/officeDocument/2006/relationships/slideLayout" Target="../slideLayouts/slideLayout7.xml" /></Relationships>
</file>

<file path=ppt/slides/_rels/slide370.xml.rels><?xml version="1.0" encoding="UTF-8" standalone="yes"?>
<Relationships xmlns="http://schemas.openxmlformats.org/package/2006/relationships"><Relationship Id="rId3" Type="http://schemas.openxmlformats.org/officeDocument/2006/relationships/image" Target="../media/image134.png" /><Relationship Id="rId2" Type="http://schemas.openxmlformats.org/officeDocument/2006/relationships/notesSlide" Target="../notesSlides/notesSlide334.xml" /><Relationship Id="rId1" Type="http://schemas.openxmlformats.org/officeDocument/2006/relationships/slideLayout" Target="../slideLayouts/slideLayout6.xml" /></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2.xml.rels><?xml version="1.0" encoding="UTF-8" standalone="yes"?>
<Relationships xmlns="http://schemas.openxmlformats.org/package/2006/relationships"><Relationship Id="rId2" Type="http://schemas.openxmlformats.org/officeDocument/2006/relationships/notesSlide" Target="../notesSlides/notesSlide335.xml" /><Relationship Id="rId1" Type="http://schemas.openxmlformats.org/officeDocument/2006/relationships/slideLayout" Target="../slideLayouts/slideLayout2.xml" /></Relationships>
</file>

<file path=ppt/slides/_rels/slide373.xml.rels><?xml version="1.0" encoding="UTF-8" standalone="yes"?>
<Relationships xmlns="http://schemas.openxmlformats.org/package/2006/relationships"><Relationship Id="rId3" Type="http://schemas.openxmlformats.org/officeDocument/2006/relationships/image" Target="../media/image135.emf" /><Relationship Id="rId2" Type="http://schemas.openxmlformats.org/officeDocument/2006/relationships/notesSlide" Target="../notesSlides/notesSlide336.xml" /><Relationship Id="rId1" Type="http://schemas.openxmlformats.org/officeDocument/2006/relationships/slideLayout" Target="../slideLayouts/slideLayout6.xml" /></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337.xml" /><Relationship Id="rId1" Type="http://schemas.openxmlformats.org/officeDocument/2006/relationships/slideLayout" Target="../slideLayouts/slideLayout2.xml" /></Relationships>
</file>

<file path=ppt/slides/_rels/slide375.xml.rels><?xml version="1.0" encoding="UTF-8" standalone="yes"?>
<Relationships xmlns="http://schemas.openxmlformats.org/package/2006/relationships"><Relationship Id="rId3" Type="http://schemas.openxmlformats.org/officeDocument/2006/relationships/image" Target="../media/image136.png" /><Relationship Id="rId2" Type="http://schemas.openxmlformats.org/officeDocument/2006/relationships/notesSlide" Target="../notesSlides/notesSlide338.xml" /><Relationship Id="rId1" Type="http://schemas.openxmlformats.org/officeDocument/2006/relationships/slideLayout" Target="../slideLayouts/slideLayout6.xml" /></Relationships>
</file>

<file path=ppt/slides/_rels/slide376.xml.rels><?xml version="1.0" encoding="UTF-8" standalone="yes"?>
<Relationships xmlns="http://schemas.openxmlformats.org/package/2006/relationships"><Relationship Id="rId3" Type="http://schemas.openxmlformats.org/officeDocument/2006/relationships/image" Target="../media/image137.png" /><Relationship Id="rId2" Type="http://schemas.openxmlformats.org/officeDocument/2006/relationships/notesSlide" Target="../notesSlides/notesSlide339.xml" /><Relationship Id="rId1" Type="http://schemas.openxmlformats.org/officeDocument/2006/relationships/slideLayout" Target="../slideLayouts/slideLayout6.xml" /></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340.xml" /><Relationship Id="rId1" Type="http://schemas.openxmlformats.org/officeDocument/2006/relationships/slideLayout" Target="../slideLayouts/slideLayout2.xml" /></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341.xml" /><Relationship Id="rId1" Type="http://schemas.openxmlformats.org/officeDocument/2006/relationships/slideLayout" Target="../slideLayouts/slideLayout2.xml" /></Relationships>
</file>

<file path=ppt/slides/_rels/slide38.xml.rels><?xml version="1.0" encoding="UTF-8" standalone="yes"?>
<Relationships xmlns="http://schemas.openxmlformats.org/package/2006/relationships"><Relationship Id="rId3" Type="http://schemas.openxmlformats.org/officeDocument/2006/relationships/image" Target="../media/image12.jpeg" /><Relationship Id="rId2" Type="http://schemas.openxmlformats.org/officeDocument/2006/relationships/notesSlide" Target="../notesSlides/notesSlide35.xml" /><Relationship Id="rId1" Type="http://schemas.openxmlformats.org/officeDocument/2006/relationships/slideLayout" Target="../slideLayouts/slideLayout7.xml" /></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342.xml" /><Relationship Id="rId1" Type="http://schemas.openxmlformats.org/officeDocument/2006/relationships/slideLayout" Target="../slideLayouts/slideLayout2.xml" /></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343.xml" /><Relationship Id="rId1" Type="http://schemas.openxmlformats.org/officeDocument/2006/relationships/slideLayout" Target="../slideLayouts/slideLayout2.xml" /></Relationships>
</file>

<file path=ppt/slides/_rels/slide382.xml.rels><?xml version="1.0" encoding="UTF-8" standalone="yes"?>
<Relationships xmlns="http://schemas.openxmlformats.org/package/2006/relationships"><Relationship Id="rId3" Type="http://schemas.openxmlformats.org/officeDocument/2006/relationships/image" Target="../media/image138.png" /><Relationship Id="rId2" Type="http://schemas.openxmlformats.org/officeDocument/2006/relationships/notesSlide" Target="../notesSlides/notesSlide344.xml" /><Relationship Id="rId1" Type="http://schemas.openxmlformats.org/officeDocument/2006/relationships/slideLayout" Target="../slideLayouts/slideLayout6.xml" /></Relationships>
</file>

<file path=ppt/slides/_rels/slide383.xml.rels><?xml version="1.0" encoding="UTF-8" standalone="yes"?>
<Relationships xmlns="http://schemas.openxmlformats.org/package/2006/relationships"><Relationship Id="rId2" Type="http://schemas.openxmlformats.org/officeDocument/2006/relationships/notesSlide" Target="../notesSlides/notesSlide345.xml" /><Relationship Id="rId1" Type="http://schemas.openxmlformats.org/officeDocument/2006/relationships/slideLayout" Target="../slideLayouts/slideLayout2.xml" /></Relationships>
</file>

<file path=ppt/slides/_rels/slide384.xml.rels><?xml version="1.0" encoding="UTF-8" standalone="yes"?>
<Relationships xmlns="http://schemas.openxmlformats.org/package/2006/relationships"><Relationship Id="rId2" Type="http://schemas.openxmlformats.org/officeDocument/2006/relationships/notesSlide" Target="../notesSlides/notesSlide346.xml" /><Relationship Id="rId1" Type="http://schemas.openxmlformats.org/officeDocument/2006/relationships/slideLayout" Target="../slideLayouts/slideLayout2.xml" /></Relationships>
</file>

<file path=ppt/slides/_rels/slide385.xml.rels><?xml version="1.0" encoding="UTF-8" standalone="yes"?>
<Relationships xmlns="http://schemas.openxmlformats.org/package/2006/relationships"><Relationship Id="rId3" Type="http://schemas.openxmlformats.org/officeDocument/2006/relationships/image" Target="../media/image139.jpeg" /><Relationship Id="rId2" Type="http://schemas.openxmlformats.org/officeDocument/2006/relationships/notesSlide" Target="../notesSlides/notesSlide347.xml" /><Relationship Id="rId1" Type="http://schemas.openxmlformats.org/officeDocument/2006/relationships/slideLayout" Target="../slideLayouts/slideLayout6.xml" /></Relationships>
</file>

<file path=ppt/slides/_rels/slide386.xml.rels><?xml version="1.0" encoding="UTF-8" standalone="yes"?>
<Relationships xmlns="http://schemas.openxmlformats.org/package/2006/relationships"><Relationship Id="rId3" Type="http://schemas.openxmlformats.org/officeDocument/2006/relationships/image" Target="../media/image140.emf" /><Relationship Id="rId2" Type="http://schemas.openxmlformats.org/officeDocument/2006/relationships/notesSlide" Target="../notesSlides/notesSlide348.xml" /><Relationship Id="rId1" Type="http://schemas.openxmlformats.org/officeDocument/2006/relationships/slideLayout" Target="../slideLayouts/slideLayout2.xml" /></Relationships>
</file>

<file path=ppt/slides/_rels/slide387.xml.rels><?xml version="1.0" encoding="UTF-8" standalone="yes"?>
<Relationships xmlns="http://schemas.openxmlformats.org/package/2006/relationships"><Relationship Id="rId2" Type="http://schemas.openxmlformats.org/officeDocument/2006/relationships/notesSlide" Target="../notesSlides/notesSlide349.xml" /><Relationship Id="rId1" Type="http://schemas.openxmlformats.org/officeDocument/2006/relationships/slideLayout" Target="../slideLayouts/slideLayout2.xml" /></Relationships>
</file>

<file path=ppt/slides/_rels/slide388.xml.rels><?xml version="1.0" encoding="UTF-8" standalone="yes"?>
<Relationships xmlns="http://schemas.openxmlformats.org/package/2006/relationships"><Relationship Id="rId2" Type="http://schemas.openxmlformats.org/officeDocument/2006/relationships/notesSlide" Target="../notesSlides/notesSlide350.xml" /><Relationship Id="rId1" Type="http://schemas.openxmlformats.org/officeDocument/2006/relationships/slideLayout" Target="../slideLayouts/slideLayout2.xml" /></Relationships>
</file>

<file path=ppt/slides/_rels/slide389.xml.rels><?xml version="1.0" encoding="UTF-8" standalone="yes"?>
<Relationships xmlns="http://schemas.openxmlformats.org/package/2006/relationships"><Relationship Id="rId2" Type="http://schemas.openxmlformats.org/officeDocument/2006/relationships/notesSlide" Target="../notesSlides/notesSlide351.xml" /><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 /><Relationship Id="rId1" Type="http://schemas.openxmlformats.org/officeDocument/2006/relationships/slideLayout" Target="../slideLayouts/slideLayout7.xml" /></Relationships>
</file>

<file path=ppt/slides/_rels/slide390.xml.rels><?xml version="1.0" encoding="UTF-8" standalone="yes"?>
<Relationships xmlns="http://schemas.openxmlformats.org/package/2006/relationships"><Relationship Id="rId3" Type="http://schemas.openxmlformats.org/officeDocument/2006/relationships/image" Target="../media/image141.emf" /><Relationship Id="rId2" Type="http://schemas.openxmlformats.org/officeDocument/2006/relationships/notesSlide" Target="../notesSlides/notesSlide352.xml" /><Relationship Id="rId1" Type="http://schemas.openxmlformats.org/officeDocument/2006/relationships/slideLayout" Target="../slideLayouts/slideLayout6.xml" /></Relationships>
</file>

<file path=ppt/slides/_rels/slide391.xml.rels><?xml version="1.0" encoding="UTF-8" standalone="yes"?>
<Relationships xmlns="http://schemas.openxmlformats.org/package/2006/relationships"><Relationship Id="rId2" Type="http://schemas.openxmlformats.org/officeDocument/2006/relationships/notesSlide" Target="../notesSlides/notesSlide353.xml" /><Relationship Id="rId1" Type="http://schemas.openxmlformats.org/officeDocument/2006/relationships/slideLayout" Target="../slideLayouts/slideLayout2.xml" /></Relationships>
</file>

<file path=ppt/slides/_rels/slide392.xml.rels><?xml version="1.0" encoding="UTF-8" standalone="yes"?>
<Relationships xmlns="http://schemas.openxmlformats.org/package/2006/relationships"><Relationship Id="rId3" Type="http://schemas.openxmlformats.org/officeDocument/2006/relationships/image" Target="../media/image142.emf" /><Relationship Id="rId2" Type="http://schemas.openxmlformats.org/officeDocument/2006/relationships/notesSlide" Target="../notesSlides/notesSlide354.xml" /><Relationship Id="rId1" Type="http://schemas.openxmlformats.org/officeDocument/2006/relationships/slideLayout" Target="../slideLayouts/slideLayout6.xml" /></Relationships>
</file>

<file path=ppt/slides/_rels/slide393.xml.rels><?xml version="1.0" encoding="UTF-8" standalone="yes"?>
<Relationships xmlns="http://schemas.openxmlformats.org/package/2006/relationships"><Relationship Id="rId2" Type="http://schemas.openxmlformats.org/officeDocument/2006/relationships/notesSlide" Target="../notesSlides/notesSlide355.xml" /><Relationship Id="rId1" Type="http://schemas.openxmlformats.org/officeDocument/2006/relationships/slideLayout" Target="../slideLayouts/slideLayout2.xml" /></Relationships>
</file>

<file path=ppt/slides/_rels/slide394.xml.rels><?xml version="1.0" encoding="UTF-8" standalone="yes"?>
<Relationships xmlns="http://schemas.openxmlformats.org/package/2006/relationships"><Relationship Id="rId2" Type="http://schemas.openxmlformats.org/officeDocument/2006/relationships/notesSlide" Target="../notesSlides/notesSlide356.xml" /><Relationship Id="rId1" Type="http://schemas.openxmlformats.org/officeDocument/2006/relationships/slideLayout" Target="../slideLayouts/slideLayout2.xml" /></Relationships>
</file>

<file path=ppt/slides/_rels/slide395.xml.rels><?xml version="1.0" encoding="UTF-8" standalone="yes"?>
<Relationships xmlns="http://schemas.openxmlformats.org/package/2006/relationships"><Relationship Id="rId2" Type="http://schemas.openxmlformats.org/officeDocument/2006/relationships/notesSlide" Target="../notesSlides/notesSlide357.xml" /><Relationship Id="rId1" Type="http://schemas.openxmlformats.org/officeDocument/2006/relationships/slideLayout" Target="../slideLayouts/slideLayout2.xml" /></Relationships>
</file>

<file path=ppt/slides/_rels/slide396.xml.rels><?xml version="1.0" encoding="UTF-8" standalone="yes"?>
<Relationships xmlns="http://schemas.openxmlformats.org/package/2006/relationships"><Relationship Id="rId3" Type="http://schemas.openxmlformats.org/officeDocument/2006/relationships/image" Target="../media/image143.jpeg" /><Relationship Id="rId2" Type="http://schemas.openxmlformats.org/officeDocument/2006/relationships/notesSlide" Target="../notesSlides/notesSlide358.xml" /><Relationship Id="rId1" Type="http://schemas.openxmlformats.org/officeDocument/2006/relationships/slideLayout" Target="../slideLayouts/slideLayout6.xml" /></Relationships>
</file>

<file path=ppt/slides/_rels/slide397.xml.rels><?xml version="1.0" encoding="UTF-8" standalone="yes"?>
<Relationships xmlns="http://schemas.openxmlformats.org/package/2006/relationships"><Relationship Id="rId2" Type="http://schemas.openxmlformats.org/officeDocument/2006/relationships/notesSlide" Target="../notesSlides/notesSlide359.xml" /><Relationship Id="rId1" Type="http://schemas.openxmlformats.org/officeDocument/2006/relationships/slideLayout" Target="../slideLayouts/slideLayout2.xml" /></Relationships>
</file>

<file path=ppt/slides/_rels/slide398.xml.rels><?xml version="1.0" encoding="UTF-8" standalone="yes"?>
<Relationships xmlns="http://schemas.openxmlformats.org/package/2006/relationships"><Relationship Id="rId3" Type="http://schemas.openxmlformats.org/officeDocument/2006/relationships/image" Target="../media/image144.png" /><Relationship Id="rId2" Type="http://schemas.openxmlformats.org/officeDocument/2006/relationships/notesSlide" Target="../notesSlides/notesSlide360.xml" /><Relationship Id="rId1" Type="http://schemas.openxmlformats.org/officeDocument/2006/relationships/slideLayout" Target="../slideLayouts/slideLayout6.xml" /></Relationships>
</file>

<file path=ppt/slides/_rels/slide399.xml.rels><?xml version="1.0" encoding="UTF-8" standalone="yes"?>
<Relationships xmlns="http://schemas.openxmlformats.org/package/2006/relationships"><Relationship Id="rId2" Type="http://schemas.openxmlformats.org/officeDocument/2006/relationships/notesSlide" Target="../notesSlides/notesSlide361.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4.xml" /><Relationship Id="rId1" Type="http://schemas.openxmlformats.org/officeDocument/2006/relationships/slideLayout" Target="../slideLayouts/slideLayout7.xml" /></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 /><Relationship Id="rId1" Type="http://schemas.openxmlformats.org/officeDocument/2006/relationships/slideLayout" Target="../slideLayouts/slideLayout7.xml" /></Relationships>
</file>

<file path=ppt/slides/_rels/slide400.xml.rels><?xml version="1.0" encoding="UTF-8" standalone="yes"?>
<Relationships xmlns="http://schemas.openxmlformats.org/package/2006/relationships"><Relationship Id="rId3" Type="http://schemas.openxmlformats.org/officeDocument/2006/relationships/image" Target="../media/image145.emf" /><Relationship Id="rId2" Type="http://schemas.openxmlformats.org/officeDocument/2006/relationships/notesSlide" Target="../notesSlides/notesSlide362.xml" /><Relationship Id="rId1" Type="http://schemas.openxmlformats.org/officeDocument/2006/relationships/slideLayout" Target="../slideLayouts/slideLayout6.xml" /></Relationships>
</file>

<file path=ppt/slides/_rels/slide401.xml.rels><?xml version="1.0" encoding="UTF-8" standalone="yes"?>
<Relationships xmlns="http://schemas.openxmlformats.org/package/2006/relationships"><Relationship Id="rId2" Type="http://schemas.openxmlformats.org/officeDocument/2006/relationships/notesSlide" Target="../notesSlides/notesSlide363.xml" /><Relationship Id="rId1" Type="http://schemas.openxmlformats.org/officeDocument/2006/relationships/slideLayout" Target="../slideLayouts/slideLayout2.xml" /></Relationships>
</file>

<file path=ppt/slides/_rels/slide402.xml.rels><?xml version="1.0" encoding="UTF-8" standalone="yes"?>
<Relationships xmlns="http://schemas.openxmlformats.org/package/2006/relationships"><Relationship Id="rId3" Type="http://schemas.openxmlformats.org/officeDocument/2006/relationships/image" Target="../media/image146.emf" /><Relationship Id="rId2" Type="http://schemas.openxmlformats.org/officeDocument/2006/relationships/notesSlide" Target="../notesSlides/notesSlide364.xml" /><Relationship Id="rId1" Type="http://schemas.openxmlformats.org/officeDocument/2006/relationships/slideLayout" Target="../slideLayouts/slideLayout6.xml" /></Relationships>
</file>

<file path=ppt/slides/_rels/slide41.xml.rels><?xml version="1.0" encoding="UTF-8" standalone="yes"?>
<Relationships xmlns="http://schemas.openxmlformats.org/package/2006/relationships"><Relationship Id="rId3" Type="http://schemas.openxmlformats.org/officeDocument/2006/relationships/image" Target="../media/image14.emf" /><Relationship Id="rId2" Type="http://schemas.openxmlformats.org/officeDocument/2006/relationships/image" Target="../media/image13.emf" /><Relationship Id="rId1" Type="http://schemas.openxmlformats.org/officeDocument/2006/relationships/slideLayout" Target="../slideLayouts/slideLayout2.xml" /><Relationship Id="rId4" Type="http://schemas.openxmlformats.org/officeDocument/2006/relationships/image" Target="../media/image15.emf" /></Relationships>
</file>

<file path=ppt/slides/_rels/slide42.xml.rels><?xml version="1.0" encoding="UTF-8" standalone="yes"?>
<Relationships xmlns="http://schemas.openxmlformats.org/package/2006/relationships"><Relationship Id="rId2" Type="http://schemas.openxmlformats.org/officeDocument/2006/relationships/image" Target="../media/image16.emf" /><Relationship Id="rId1" Type="http://schemas.openxmlformats.org/officeDocument/2006/relationships/slideLayout" Target="../slideLayouts/slideLayout4.xml" /></Relationships>
</file>

<file path=ppt/slides/_rels/slide43.xml.rels><?xml version="1.0" encoding="UTF-8" standalone="yes"?>
<Relationships xmlns="http://schemas.openxmlformats.org/package/2006/relationships"><Relationship Id="rId2" Type="http://schemas.openxmlformats.org/officeDocument/2006/relationships/image" Target="../media/image17.emf" /><Relationship Id="rId1" Type="http://schemas.openxmlformats.org/officeDocument/2006/relationships/slideLayout" Target="../slideLayouts/slideLayout4.xml" /></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47.xml.rels><?xml version="1.0" encoding="UTF-8" standalone="yes"?>
<Relationships xmlns="http://schemas.openxmlformats.org/package/2006/relationships"><Relationship Id="rId3" Type="http://schemas.openxmlformats.org/officeDocument/2006/relationships/image" Target="../media/image18.emf" /><Relationship Id="rId2" Type="http://schemas.openxmlformats.org/officeDocument/2006/relationships/notesSlide" Target="../notesSlides/notesSlide38.xml" /><Relationship Id="rId1" Type="http://schemas.openxmlformats.org/officeDocument/2006/relationships/slideLayout" Target="../slideLayouts/slideLayout7.xml" /></Relationships>
</file>

<file path=ppt/slides/_rels/slide48.xml.rels><?xml version="1.0" encoding="UTF-8" standalone="yes"?>
<Relationships xmlns="http://schemas.openxmlformats.org/package/2006/relationships"><Relationship Id="rId3" Type="http://schemas.openxmlformats.org/officeDocument/2006/relationships/image" Target="../media/image19.emf" /><Relationship Id="rId2" Type="http://schemas.openxmlformats.org/officeDocument/2006/relationships/notesSlide" Target="../notesSlides/notesSlide39.xml"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 /><Relationship Id="rId1" Type="http://schemas.openxmlformats.org/officeDocument/2006/relationships/slideLayout" Target="../slideLayouts/slideLayout7.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 /><Relationship Id="rId1" Type="http://schemas.openxmlformats.org/officeDocument/2006/relationships/slideLayout" Target="../slideLayouts/slideLayout7.xml" /></Relationships>
</file>

<file path=ppt/slides/_rels/slide51.xml.rels><?xml version="1.0" encoding="UTF-8" standalone="yes"?>
<Relationships xmlns="http://schemas.openxmlformats.org/package/2006/relationships"><Relationship Id="rId3" Type="http://schemas.openxmlformats.org/officeDocument/2006/relationships/image" Target="../media/image20.emf" /><Relationship Id="rId2" Type="http://schemas.openxmlformats.org/officeDocument/2006/relationships/notesSlide" Target="../notesSlides/notesSlide42.xml" /><Relationship Id="rId1" Type="http://schemas.openxmlformats.org/officeDocument/2006/relationships/slideLayout" Target="../slideLayouts/slideLayout7.xml" /></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 /><Relationship Id="rId1" Type="http://schemas.openxmlformats.org/officeDocument/2006/relationships/slideLayout" Target="../slideLayouts/slideLayout7.xml" /></Relationships>
</file>

<file path=ppt/slides/_rels/slide53.xml.rels><?xml version="1.0" encoding="UTF-8" standalone="yes"?>
<Relationships xmlns="http://schemas.openxmlformats.org/package/2006/relationships"><Relationship Id="rId3" Type="http://schemas.openxmlformats.org/officeDocument/2006/relationships/image" Target="../media/image21.emf" /><Relationship Id="rId2" Type="http://schemas.openxmlformats.org/officeDocument/2006/relationships/notesSlide" Target="../notesSlides/notesSlide44.xml" /><Relationship Id="rId1" Type="http://schemas.openxmlformats.org/officeDocument/2006/relationships/slideLayout" Target="../slideLayouts/slideLayout7.xml" /></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 /></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 /><Relationship Id="rId1" Type="http://schemas.openxmlformats.org/officeDocument/2006/relationships/slideLayout" Target="../slideLayouts/slideLayout7.xml" /></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 /><Relationship Id="rId1" Type="http://schemas.openxmlformats.org/officeDocument/2006/relationships/slideLayout" Target="../slideLayouts/slideLayout2.xml" /></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 /><Relationship Id="rId1" Type="http://schemas.openxmlformats.org/officeDocument/2006/relationships/slideLayout" Target="../slideLayouts/slideLayout2.xml" /></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 /><Relationship Id="rId1" Type="http://schemas.openxmlformats.org/officeDocument/2006/relationships/slideLayout" Target="../slideLayouts/slideLayout2.xml" /></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 /><Relationship Id="rId1" Type="http://schemas.openxmlformats.org/officeDocument/2006/relationships/slideLayout" Target="../slideLayouts/slideLayout7.xml" /></Relationships>
</file>

<file path=ppt/slides/_rels/slide60.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50.xml" /><Relationship Id="rId1" Type="http://schemas.openxmlformats.org/officeDocument/2006/relationships/slideLayout" Target="../slideLayouts/slideLayout6.xml" /></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52.xml"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53.xml"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54.xml" /><Relationship Id="rId1" Type="http://schemas.openxmlformats.org/officeDocument/2006/relationships/slideLayout" Target="../slideLayouts/slideLayout6.xml" /></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 /><Relationship Id="rId1" Type="http://schemas.openxmlformats.org/officeDocument/2006/relationships/slideLayout" Target="../slideLayouts/slideLayout2.xml" /></Relationships>
</file>

<file path=ppt/slides/_rels/slide66.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56.xml" /><Relationship Id="rId1" Type="http://schemas.openxmlformats.org/officeDocument/2006/relationships/slideLayout" Target="../slideLayouts/slideLayout6.xml" /></Relationships>
</file>

<file path=ppt/slides/_rels/slide67.xml.rels><?xml version="1.0" encoding="UTF-8" standalone="yes"?>
<Relationships xmlns="http://schemas.openxmlformats.org/package/2006/relationships"><Relationship Id="rId3" Type="http://schemas.openxmlformats.org/officeDocument/2006/relationships/image" Target="../media/image27.jpeg" /><Relationship Id="rId2" Type="http://schemas.openxmlformats.org/officeDocument/2006/relationships/notesSlide" Target="../notesSlides/notesSlide57.xml" /><Relationship Id="rId1" Type="http://schemas.openxmlformats.org/officeDocument/2006/relationships/slideLayout" Target="../slideLayouts/slideLayout6.xml" /></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 /><Relationship Id="rId1" Type="http://schemas.openxmlformats.org/officeDocument/2006/relationships/slideLayout" Target="../slideLayouts/slideLayout2.xml" /></Relationships>
</file>

<file path=ppt/slides/_rels/slide69.xml.rels><?xml version="1.0" encoding="UTF-8" standalone="yes"?>
<Relationships xmlns="http://schemas.openxmlformats.org/package/2006/relationships"><Relationship Id="rId3" Type="http://schemas.openxmlformats.org/officeDocument/2006/relationships/image" Target="../media/image28.png" /><Relationship Id="rId2" Type="http://schemas.openxmlformats.org/officeDocument/2006/relationships/notesSlide" Target="../notesSlides/notesSlide59.xml" /><Relationship Id="rId1" Type="http://schemas.openxmlformats.org/officeDocument/2006/relationships/slideLayout" Target="../slideLayouts/slideLayout6.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7.xml" /></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 /><Relationship Id="rId1" Type="http://schemas.openxmlformats.org/officeDocument/2006/relationships/slideLayout" Target="../slideLayouts/slideLayout2.xml" /></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 /><Relationship Id="rId1" Type="http://schemas.openxmlformats.org/officeDocument/2006/relationships/slideLayout" Target="../slideLayouts/slideLayout2.xml" /></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 /><Relationship Id="rId1" Type="http://schemas.openxmlformats.org/officeDocument/2006/relationships/slideLayout" Target="../slideLayouts/slideLayout2.xml" /></Relationships>
</file>

<file path=ppt/slides/_rels/slide73.xml.rels><?xml version="1.0" encoding="UTF-8" standalone="yes"?>
<Relationships xmlns="http://schemas.openxmlformats.org/package/2006/relationships"><Relationship Id="rId3" Type="http://schemas.openxmlformats.org/officeDocument/2006/relationships/image" Target="../media/image29.jpeg" /><Relationship Id="rId2" Type="http://schemas.openxmlformats.org/officeDocument/2006/relationships/notesSlide" Target="../notesSlides/notesSlide63.xml" /><Relationship Id="rId1" Type="http://schemas.openxmlformats.org/officeDocument/2006/relationships/slideLayout" Target="../slideLayouts/slideLayout2.xml" /></Relationships>
</file>

<file path=ppt/slides/_rels/slide74.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notesSlide" Target="../notesSlides/notesSlide64.xml" /><Relationship Id="rId1" Type="http://schemas.openxmlformats.org/officeDocument/2006/relationships/slideLayout" Target="../slideLayouts/slideLayout2.xml" /></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 /><Relationship Id="rId1" Type="http://schemas.openxmlformats.org/officeDocument/2006/relationships/slideLayout" Target="../slideLayouts/slideLayout2.xml" /></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 /><Relationship Id="rId1" Type="http://schemas.openxmlformats.org/officeDocument/2006/relationships/slideLayout" Target="../slideLayouts/slideLayout2.xml" /></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 /><Relationship Id="rId1" Type="http://schemas.openxmlformats.org/officeDocument/2006/relationships/slideLayout" Target="../slideLayouts/slideLayout2.xml" /></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 /><Relationship Id="rId1" Type="http://schemas.openxmlformats.org/officeDocument/2006/relationships/slideLayout" Target="../slideLayouts/slideLayout2.xml" /></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7.xml" /></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 /><Relationship Id="rId1" Type="http://schemas.openxmlformats.org/officeDocument/2006/relationships/slideLayout" Target="../slideLayouts/slideLayout2.xml" /></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 /><Relationship Id="rId1" Type="http://schemas.openxmlformats.org/officeDocument/2006/relationships/slideLayout" Target="../slideLayouts/slideLayout2.xml" /></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 /><Relationship Id="rId1" Type="http://schemas.openxmlformats.org/officeDocument/2006/relationships/slideLayout" Target="../slideLayouts/slideLayout2.xml" /></Relationships>
</file>

<file path=ppt/slides/_rels/slide83.xml.rels><?xml version="1.0" encoding="UTF-8" standalone="yes"?>
<Relationships xmlns="http://schemas.openxmlformats.org/package/2006/relationships"><Relationship Id="rId3" Type="http://schemas.openxmlformats.org/officeDocument/2006/relationships/image" Target="../media/image31.emf" /><Relationship Id="rId2" Type="http://schemas.openxmlformats.org/officeDocument/2006/relationships/notesSlide" Target="../notesSlides/notesSlide73.xml" /><Relationship Id="rId1" Type="http://schemas.openxmlformats.org/officeDocument/2006/relationships/slideLayout" Target="../slideLayouts/slideLayout6.xml" /></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 /><Relationship Id="rId1" Type="http://schemas.openxmlformats.org/officeDocument/2006/relationships/slideLayout" Target="../slideLayouts/slideLayout2.xml" /></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 /><Relationship Id="rId1" Type="http://schemas.openxmlformats.org/officeDocument/2006/relationships/slideLayout" Target="../slideLayouts/slideLayout2.xml" /></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 /><Relationship Id="rId1" Type="http://schemas.openxmlformats.org/officeDocument/2006/relationships/slideLayout" Target="../slideLayouts/slideLayout2.xml" /></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 /><Relationship Id="rId1" Type="http://schemas.openxmlformats.org/officeDocument/2006/relationships/slideLayout" Target="../slideLayouts/slideLayout2.xml" /></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 /><Relationship Id="rId1" Type="http://schemas.openxmlformats.org/officeDocument/2006/relationships/slideLayout" Target="../slideLayouts/slideLayout2.xml" /></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8.xml" /><Relationship Id="rId1" Type="http://schemas.openxmlformats.org/officeDocument/2006/relationships/slideLayout" Target="../slideLayouts/slideLayout7.xml" /></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 /><Relationship Id="rId1" Type="http://schemas.openxmlformats.org/officeDocument/2006/relationships/slideLayout" Target="../slideLayouts/slideLayout2.xml" /></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 /><Relationship Id="rId1" Type="http://schemas.openxmlformats.org/officeDocument/2006/relationships/slideLayout" Target="../slideLayouts/slideLayout2.xml" /></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 /><Relationship Id="rId1" Type="http://schemas.openxmlformats.org/officeDocument/2006/relationships/slideLayout" Target="../slideLayouts/slideLayout2.xml" /></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 /><Relationship Id="rId1" Type="http://schemas.openxmlformats.org/officeDocument/2006/relationships/slideLayout" Target="../slideLayouts/slideLayout2.xml" /></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 /><Relationship Id="rId1" Type="http://schemas.openxmlformats.org/officeDocument/2006/relationships/slideLayout" Target="../slideLayouts/slideLayout2.xml" /></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 /><Relationship Id="rId1" Type="http://schemas.openxmlformats.org/officeDocument/2006/relationships/slideLayout" Target="../slideLayouts/slideLayout2.xml" /></Relationships>
</file>

<file path=ppt/slides/_rels/slide96.xml.rels><?xml version="1.0" encoding="UTF-8" standalone="yes"?>
<Relationships xmlns="http://schemas.openxmlformats.org/package/2006/relationships"><Relationship Id="rId3" Type="http://schemas.openxmlformats.org/officeDocument/2006/relationships/image" Target="../media/image32.emf" /><Relationship Id="rId2" Type="http://schemas.openxmlformats.org/officeDocument/2006/relationships/notesSlide" Target="../notesSlides/notesSlide86.xml" /><Relationship Id="rId1" Type="http://schemas.openxmlformats.org/officeDocument/2006/relationships/slideLayout" Target="../slideLayouts/slideLayout2.xml" /></Relationships>
</file>

<file path=ppt/slides/_rels/slide97.xml.rels><?xml version="1.0" encoding="UTF-8" standalone="yes"?>
<Relationships xmlns="http://schemas.openxmlformats.org/package/2006/relationships"><Relationship Id="rId3" Type="http://schemas.openxmlformats.org/officeDocument/2006/relationships/image" Target="../media/image33.png" /><Relationship Id="rId2" Type="http://schemas.openxmlformats.org/officeDocument/2006/relationships/notesSlide" Target="../notesSlides/notesSlide87.xml" /><Relationship Id="rId1" Type="http://schemas.openxmlformats.org/officeDocument/2006/relationships/slideLayout" Target="../slideLayouts/slideLayout6.xml" /></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8.xml" /><Relationship Id="rId1" Type="http://schemas.openxmlformats.org/officeDocument/2006/relationships/slideLayout" Target="../slideLayouts/slideLayout2.xml" /></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9.xml"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p:txBody>
          <a:bodyPr/>
          <a:lstStyle/>
          <a:p>
            <a:pPr eaLnBrk="1" hangingPunct="1"/>
            <a:r>
              <a:rPr lang="en-US"/>
              <a:t>Chapter 1: Introduction</a:t>
            </a:r>
          </a:p>
        </p:txBody>
      </p:sp>
      <p:sp>
        <p:nvSpPr>
          <p:cNvPr id="4099" name="Rectangle 3"/>
          <p:cNvSpPr>
            <a:spLocks noGrp="1" noChangeArrowheads="1"/>
          </p:cNvSpPr>
          <p:nvPr>
            <p:ph type="body" idx="4294967295"/>
          </p:nvPr>
        </p:nvSpPr>
        <p:spPr/>
        <p:txBody>
          <a:bodyPr>
            <a:normAutofit fontScale="70000" lnSpcReduction="20000"/>
          </a:bodyPr>
          <a:lstStyle/>
          <a:p>
            <a:r>
              <a:rPr lang="en-US"/>
              <a:t>What Operating Systems Do</a:t>
            </a:r>
          </a:p>
          <a:p>
            <a:r>
              <a:rPr lang="en-US"/>
              <a:t>Computer-System Organization</a:t>
            </a:r>
          </a:p>
          <a:p>
            <a:r>
              <a:rPr lang="en-US"/>
              <a:t>Computer-System Architecture</a:t>
            </a:r>
          </a:p>
          <a:p>
            <a:r>
              <a:rPr lang="en-US"/>
              <a:t>Operating-System Structure</a:t>
            </a:r>
          </a:p>
          <a:p>
            <a:r>
              <a:rPr lang="en-US"/>
              <a:t>Operating-System Operations</a:t>
            </a:r>
          </a:p>
          <a:p>
            <a:r>
              <a:rPr lang="en-US"/>
              <a:t>Process Management</a:t>
            </a:r>
          </a:p>
          <a:p>
            <a:r>
              <a:rPr lang="en-US"/>
              <a:t>Memory Management</a:t>
            </a:r>
          </a:p>
          <a:p>
            <a:r>
              <a:rPr lang="en-US"/>
              <a:t>Storage Management</a:t>
            </a:r>
          </a:p>
          <a:p>
            <a:r>
              <a:rPr lang="en-US"/>
              <a:t>Protection and Security</a:t>
            </a:r>
          </a:p>
          <a:p>
            <a:r>
              <a:rPr lang="en-US"/>
              <a:t>Kernel Data Structures</a:t>
            </a:r>
          </a:p>
          <a:p>
            <a:r>
              <a:rPr lang="en-US"/>
              <a:t>Computing Environments</a:t>
            </a:r>
          </a:p>
          <a:p>
            <a:r>
              <a:rPr lang="en-US"/>
              <a:t>Open-Source Operating Systems</a:t>
            </a:r>
          </a:p>
          <a:p>
            <a:pPr>
              <a:buFont typeface="Monotype Sorts" pitchFamily="-84" charset="2"/>
              <a:buNone/>
            </a:pPr>
            <a:endParaRPr lang="en-US"/>
          </a:p>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idx="4294967295"/>
          </p:nvPr>
        </p:nvSpPr>
        <p:spPr>
          <a:xfrm>
            <a:off x="457200" y="182563"/>
            <a:ext cx="8229600" cy="576262"/>
          </a:xfrm>
        </p:spPr>
        <p:txBody>
          <a:bodyPr>
            <a:normAutofit fontScale="90000"/>
          </a:bodyPr>
          <a:lstStyle/>
          <a:p>
            <a:pPr eaLnBrk="1" hangingPunct="1"/>
            <a:r>
              <a:rPr lang="en-US"/>
              <a:t>Computer-System Operation</a:t>
            </a:r>
          </a:p>
        </p:txBody>
      </p:sp>
      <p:sp>
        <p:nvSpPr>
          <p:cNvPr id="14339" name="Rectangle 3"/>
          <p:cNvSpPr>
            <a:spLocks noGrp="1" noChangeArrowheads="1"/>
          </p:cNvSpPr>
          <p:nvPr>
            <p:ph type="body" idx="4294967295"/>
          </p:nvPr>
        </p:nvSpPr>
        <p:spPr>
          <a:xfrm>
            <a:off x="806450" y="1233488"/>
            <a:ext cx="6745288" cy="4530725"/>
          </a:xfrm>
        </p:spPr>
        <p:txBody>
          <a:bodyPr>
            <a:normAutofit fontScale="85000" lnSpcReduction="20000"/>
          </a:bodyPr>
          <a:lstStyle/>
          <a:p>
            <a:r>
              <a:rPr lang="en-US"/>
              <a:t>I/O devices and the CPU can execute concurrently</a:t>
            </a:r>
            <a:endParaRPr lang="en-US" sz="800"/>
          </a:p>
          <a:p>
            <a:r>
              <a:rPr lang="en-US"/>
              <a:t>Each device controller is in charge of a particular device type</a:t>
            </a:r>
            <a:endParaRPr lang="en-US" sz="800"/>
          </a:p>
          <a:p>
            <a:r>
              <a:rPr lang="en-US"/>
              <a:t>Each device controller has a local buffer</a:t>
            </a:r>
            <a:endParaRPr lang="en-US" sz="800"/>
          </a:p>
          <a:p>
            <a:r>
              <a:rPr lang="en-US"/>
              <a:t>CPU moves data from/to main memory to/from local buffers</a:t>
            </a:r>
            <a:endParaRPr lang="en-US" sz="800"/>
          </a:p>
          <a:p>
            <a:r>
              <a:rPr lang="en-US"/>
              <a:t>I/O is from the device to local buffer of controller</a:t>
            </a:r>
            <a:endParaRPr lang="en-US" sz="800"/>
          </a:p>
          <a:p>
            <a:r>
              <a:rPr lang="en-US"/>
              <a:t>Device controller informs CPU that it has finished its operation by causing an </a:t>
            </a:r>
            <a:r>
              <a:rPr lang="en-US">
                <a:solidFill>
                  <a:srgbClr val="0000FF"/>
                </a:solidFill>
              </a:rPr>
              <a:t>interrupt</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90600" y="214313"/>
            <a:ext cx="7696200" cy="576262"/>
          </a:xfrm>
        </p:spPr>
        <p:txBody>
          <a:bodyPr>
            <a:normAutofit fontScale="90000"/>
          </a:bodyPr>
          <a:lstStyle/>
          <a:p>
            <a:pPr eaLnBrk="1" hangingPunct="1"/>
            <a:r>
              <a:rPr lang="en-US" altLang="en-US"/>
              <a:t>Scheduling Criteria</a:t>
            </a:r>
          </a:p>
        </p:txBody>
      </p:sp>
      <p:sp>
        <p:nvSpPr>
          <p:cNvPr id="11267" name="Rectangle 3"/>
          <p:cNvSpPr>
            <a:spLocks noGrp="1" noChangeArrowheads="1"/>
          </p:cNvSpPr>
          <p:nvPr>
            <p:ph type="body" idx="1"/>
          </p:nvPr>
        </p:nvSpPr>
        <p:spPr>
          <a:xfrm>
            <a:off x="933450" y="1246188"/>
            <a:ext cx="7156450" cy="4959350"/>
          </a:xfrm>
        </p:spPr>
        <p:txBody>
          <a:bodyPr>
            <a:normAutofit fontScale="92500" lnSpcReduction="20000"/>
          </a:bodyPr>
          <a:lstStyle/>
          <a:p>
            <a:r>
              <a:rPr lang="en-US" altLang="en-US" b="1"/>
              <a:t>CPU utilization </a:t>
            </a:r>
            <a:r>
              <a:rPr lang="en-US" altLang="en-US"/>
              <a:t>– keep the CPU as busy as possible</a:t>
            </a:r>
          </a:p>
          <a:p>
            <a:r>
              <a:rPr lang="en-US" altLang="en-US" b="1"/>
              <a:t>Throughput</a:t>
            </a:r>
            <a:r>
              <a:rPr lang="en-US" altLang="en-US"/>
              <a:t> – # of processes that complete their execution per time unit</a:t>
            </a:r>
          </a:p>
          <a:p>
            <a:r>
              <a:rPr lang="en-US" altLang="en-US" b="1"/>
              <a:t>Turnaround time </a:t>
            </a:r>
            <a:r>
              <a:rPr lang="en-US" altLang="en-US"/>
              <a:t>– amount of time to execute a particular process</a:t>
            </a:r>
          </a:p>
          <a:p>
            <a:r>
              <a:rPr lang="en-US" altLang="en-US" b="1"/>
              <a:t>Waiting time </a:t>
            </a:r>
            <a:r>
              <a:rPr lang="en-US" altLang="en-US"/>
              <a:t>– amount of time a process has been waiting in the ready queue</a:t>
            </a:r>
          </a:p>
          <a:p>
            <a:r>
              <a:rPr lang="en-US" altLang="en-US" b="1"/>
              <a:t>Response time </a:t>
            </a:r>
            <a:r>
              <a:rPr lang="en-US" altLang="en-US"/>
              <a:t>– amount of time it takes from when a request was submitted until the first response is produced, not output  (for time-sharing environment)</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554163" y="138113"/>
            <a:ext cx="7513637" cy="576262"/>
          </a:xfrm>
        </p:spPr>
        <p:txBody>
          <a:bodyPr/>
          <a:lstStyle/>
          <a:p>
            <a:pPr eaLnBrk="1" hangingPunct="1"/>
            <a:r>
              <a:rPr lang="en-US" altLang="en-US" sz="2800"/>
              <a:t>Scheduling Algorithm Optimization Criteria</a:t>
            </a:r>
          </a:p>
        </p:txBody>
      </p:sp>
      <p:sp>
        <p:nvSpPr>
          <p:cNvPr id="12291" name="Rectangle 3"/>
          <p:cNvSpPr>
            <a:spLocks noGrp="1" noChangeArrowheads="1"/>
          </p:cNvSpPr>
          <p:nvPr>
            <p:ph type="body" idx="1"/>
          </p:nvPr>
        </p:nvSpPr>
        <p:spPr>
          <a:xfrm>
            <a:off x="852488" y="1174750"/>
            <a:ext cx="6115050" cy="4483100"/>
          </a:xfrm>
        </p:spPr>
        <p:txBody>
          <a:bodyPr/>
          <a:lstStyle/>
          <a:p>
            <a:r>
              <a:rPr lang="en-US" altLang="en-US"/>
              <a:t>Max CPU utilization</a:t>
            </a:r>
          </a:p>
          <a:p>
            <a:r>
              <a:rPr lang="en-US" altLang="en-US"/>
              <a:t>Max throughput</a:t>
            </a:r>
          </a:p>
          <a:p>
            <a:r>
              <a:rPr lang="en-US" altLang="en-US"/>
              <a:t>Min turnaround time </a:t>
            </a:r>
          </a:p>
          <a:p>
            <a:r>
              <a:rPr lang="en-US" altLang="en-US"/>
              <a:t>Min waiting time </a:t>
            </a:r>
          </a:p>
          <a:p>
            <a:r>
              <a:rPr lang="en-US" altLang="en-US"/>
              <a:t>Min response time</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50938" y="268288"/>
            <a:ext cx="7997825" cy="457200"/>
          </a:xfrm>
        </p:spPr>
        <p:txBody>
          <a:bodyPr/>
          <a:lstStyle/>
          <a:p>
            <a:pPr eaLnBrk="1" hangingPunct="1"/>
            <a:r>
              <a:rPr lang="en-US" altLang="en-US" sz="2400"/>
              <a:t>First- Come, First-Served (FCFS) Scheduling</a:t>
            </a:r>
          </a:p>
        </p:txBody>
      </p:sp>
      <p:sp>
        <p:nvSpPr>
          <p:cNvPr id="13315" name="Rectangle 3"/>
          <p:cNvSpPr>
            <a:spLocks noGrp="1" noChangeArrowheads="1"/>
          </p:cNvSpPr>
          <p:nvPr>
            <p:ph type="body" idx="1"/>
          </p:nvPr>
        </p:nvSpPr>
        <p:spPr>
          <a:xfrm>
            <a:off x="833438" y="1250950"/>
            <a:ext cx="7566025" cy="4114800"/>
          </a:xfrm>
        </p:spPr>
        <p:txBody>
          <a:bodyPr>
            <a:normAutofit fontScale="77500" lnSpcReduction="20000"/>
          </a:bodyPr>
          <a:lstStyle/>
          <a:p>
            <a:pPr>
              <a:lnSpc>
                <a:spcPct val="90000"/>
              </a:lnSpc>
              <a:buFont typeface="Monotype Sorts" pitchFamily="-84" charset="2"/>
              <a:buNone/>
              <a:tabLst>
                <a:tab pos="3028950" algn="ctr"/>
                <a:tab pos="4633913" algn="ctr"/>
              </a:tabLst>
            </a:pPr>
            <a:r>
              <a:rPr lang="en-US" altLang="en-US" sz="1600"/>
              <a:t>		</a:t>
            </a:r>
            <a:r>
              <a:rPr lang="en-US" altLang="en-US" u="sng"/>
              <a:t>Process</a:t>
            </a:r>
            <a:r>
              <a:rPr lang="en-US" altLang="en-US"/>
              <a:t>	</a:t>
            </a:r>
            <a:r>
              <a:rPr lang="en-US" altLang="en-US" u="sng"/>
              <a:t>Burst Time	</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1</a:t>
            </a:r>
            <a:r>
              <a:rPr lang="en-US" altLang="en-US"/>
              <a:t>	24</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2</a:t>
            </a:r>
            <a:r>
              <a:rPr lang="en-US" altLang="en-US"/>
              <a:t> 	3</a:t>
            </a:r>
          </a:p>
          <a:p>
            <a:pPr>
              <a:lnSpc>
                <a:spcPct val="90000"/>
              </a:lnSpc>
              <a:buFont typeface="Monotype Sorts" pitchFamily="-84" charset="2"/>
              <a:buNone/>
              <a:tabLst>
                <a:tab pos="3028950" algn="ctr"/>
                <a:tab pos="4633913" algn="ctr"/>
              </a:tabLst>
            </a:pPr>
            <a:r>
              <a:rPr lang="en-US" altLang="en-US"/>
              <a:t>		 </a:t>
            </a:r>
            <a:r>
              <a:rPr lang="en-US" altLang="en-US" i="1"/>
              <a:t>P</a:t>
            </a:r>
            <a:r>
              <a:rPr lang="en-US" altLang="en-US" i="1" baseline="-25000"/>
              <a:t>3	 </a:t>
            </a:r>
            <a:r>
              <a:rPr lang="en-US" altLang="en-US"/>
              <a:t>3</a:t>
            </a:r>
            <a:r>
              <a:rPr lang="en-US" altLang="en-US" i="1" baseline="-25000"/>
              <a:t> </a:t>
            </a:r>
          </a:p>
          <a:p>
            <a:pPr>
              <a:lnSpc>
                <a:spcPct val="90000"/>
              </a:lnSpc>
              <a:tabLst>
                <a:tab pos="3028950" algn="ctr"/>
                <a:tab pos="4633913" algn="ctr"/>
              </a:tabLst>
            </a:pPr>
            <a:r>
              <a:rPr lang="en-US" altLang="en-US"/>
              <a:t>Suppose that the processes arrive in the order: </a:t>
            </a:r>
            <a:r>
              <a:rPr lang="en-US" altLang="en-US" i="1"/>
              <a:t>P</a:t>
            </a:r>
            <a:r>
              <a:rPr lang="en-US" altLang="en-US" i="1" baseline="-25000"/>
              <a:t>1</a:t>
            </a:r>
            <a:r>
              <a:rPr lang="en-US" altLang="en-US"/>
              <a:t> , </a:t>
            </a:r>
            <a:r>
              <a:rPr lang="en-US" altLang="en-US" i="1"/>
              <a:t>P</a:t>
            </a:r>
            <a:r>
              <a:rPr lang="en-US" altLang="en-US" i="1" baseline="-25000"/>
              <a:t>2</a:t>
            </a:r>
            <a:r>
              <a:rPr lang="en-US" altLang="en-US"/>
              <a:t> , </a:t>
            </a:r>
            <a:r>
              <a:rPr lang="en-US" altLang="en-US" i="1"/>
              <a:t>P</a:t>
            </a:r>
            <a:r>
              <a:rPr lang="en-US" altLang="en-US" i="1" baseline="-25000"/>
              <a:t>3  </a:t>
            </a:r>
            <a:br>
              <a:rPr lang="en-US" altLang="en-US" i="1" baseline="-25000"/>
            </a:br>
            <a:r>
              <a:rPr lang="en-US" altLang="en-US"/>
              <a:t>The Gantt Chart for the schedule is:</a:t>
            </a:r>
            <a:br>
              <a:rPr lang="en-US" altLang="en-US"/>
            </a:br>
            <a:br>
              <a:rPr lang="en-US" altLang="en-US" sz="1600"/>
            </a:br>
            <a:br>
              <a:rPr lang="en-US" altLang="en-US" sz="1600"/>
            </a:br>
            <a:br>
              <a:rPr lang="en-US" altLang="en-US" sz="1600"/>
            </a:br>
            <a:br>
              <a:rPr lang="en-US" altLang="en-US" sz="1600"/>
            </a:br>
            <a:endParaRPr lang="en-US" altLang="en-US" sz="1600"/>
          </a:p>
          <a:p>
            <a:pPr>
              <a:lnSpc>
                <a:spcPct val="90000"/>
              </a:lnSpc>
              <a:buFont typeface="Monotype Sorts" pitchFamily="-84" charset="2"/>
              <a:buNone/>
              <a:tabLst>
                <a:tab pos="3028950" algn="ctr"/>
                <a:tab pos="4633913" algn="ctr"/>
              </a:tabLst>
            </a:pPr>
            <a:endParaRPr lang="en-US" altLang="en-US" sz="1600"/>
          </a:p>
          <a:p>
            <a:pPr>
              <a:lnSpc>
                <a:spcPct val="90000"/>
              </a:lnSpc>
              <a:tabLst>
                <a:tab pos="3028950" algn="ctr"/>
                <a:tab pos="4633913" algn="ctr"/>
              </a:tabLst>
            </a:pPr>
            <a:r>
              <a:rPr lang="en-US" altLang="en-US"/>
              <a:t>Waiting time for </a:t>
            </a:r>
            <a:r>
              <a:rPr lang="en-US" altLang="en-US" i="1"/>
              <a:t>P</a:t>
            </a:r>
            <a:r>
              <a:rPr lang="en-US" altLang="en-US" i="1" baseline="-25000"/>
              <a:t>1</a:t>
            </a:r>
            <a:r>
              <a:rPr lang="en-US" altLang="en-US"/>
              <a:t>  = 0; </a:t>
            </a:r>
            <a:r>
              <a:rPr lang="en-US" altLang="en-US" i="1"/>
              <a:t>P</a:t>
            </a:r>
            <a:r>
              <a:rPr lang="en-US" altLang="en-US" i="1" baseline="-25000"/>
              <a:t>2</a:t>
            </a:r>
            <a:r>
              <a:rPr lang="en-US" altLang="en-US"/>
              <a:t>  = 24; </a:t>
            </a:r>
            <a:r>
              <a:rPr lang="en-US" altLang="en-US" i="1"/>
              <a:t>P</a:t>
            </a:r>
            <a:r>
              <a:rPr lang="en-US" altLang="en-US" i="1" baseline="-25000"/>
              <a:t>3 </a:t>
            </a:r>
            <a:r>
              <a:rPr lang="en-US" altLang="en-US"/>
              <a:t>= 27</a:t>
            </a:r>
          </a:p>
          <a:p>
            <a:pPr>
              <a:lnSpc>
                <a:spcPct val="90000"/>
              </a:lnSpc>
              <a:tabLst>
                <a:tab pos="3028950" algn="ctr"/>
                <a:tab pos="4633913" algn="ctr"/>
              </a:tabLst>
            </a:pPr>
            <a:r>
              <a:rPr lang="en-US" altLang="en-US"/>
              <a:t>Average waiting time:  (0 + 24 + 27)/3 = 17</a:t>
            </a:r>
          </a:p>
        </p:txBody>
      </p:sp>
      <p:pic>
        <p:nvPicPr>
          <p:cNvPr id="13316" name="Picture 1"/>
          <p:cNvPicPr>
            <a:picLocks noChangeAspect="1"/>
          </p:cNvPicPr>
          <p:nvPr/>
        </p:nvPicPr>
        <p:blipFill>
          <a:blip r:embed="rId3"/>
          <a:srcRect/>
          <a:stretch>
            <a:fillRect/>
          </a:stretch>
        </p:blipFill>
        <p:spPr bwMode="auto">
          <a:xfrm>
            <a:off x="1171575" y="3479800"/>
            <a:ext cx="6954838" cy="801688"/>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82663" y="277813"/>
            <a:ext cx="7704137" cy="576262"/>
          </a:xfrm>
        </p:spPr>
        <p:txBody>
          <a:bodyPr>
            <a:normAutofit fontScale="90000"/>
          </a:bodyPr>
          <a:lstStyle/>
          <a:p>
            <a:pPr eaLnBrk="1" hangingPunct="1"/>
            <a:r>
              <a:rPr lang="en-US" altLang="en-US"/>
              <a:t>FCFS Scheduling (Cont.)</a:t>
            </a:r>
          </a:p>
        </p:txBody>
      </p:sp>
      <p:sp>
        <p:nvSpPr>
          <p:cNvPr id="13315" name="Rectangle 3"/>
          <p:cNvSpPr>
            <a:spLocks noGrp="1" noChangeArrowheads="1"/>
          </p:cNvSpPr>
          <p:nvPr>
            <p:ph type="body" idx="1"/>
          </p:nvPr>
        </p:nvSpPr>
        <p:spPr>
          <a:xfrm>
            <a:off x="908050" y="1233488"/>
            <a:ext cx="7651750" cy="4530725"/>
          </a:xfrm>
        </p:spPr>
        <p:txBody>
          <a:bodyPr>
            <a:normAutofit fontScale="77500" lnSpcReduction="20000"/>
          </a:bodyPr>
          <a:lstStyle/>
          <a:p>
            <a:pPr>
              <a:buFont typeface="Monotype Sorts" pitchFamily="-84" charset="2"/>
              <a:buNone/>
              <a:tabLst>
                <a:tab pos="3649345" algn="ctr"/>
              </a:tabLst>
              <a:defRPr/>
            </a:pPr>
            <a:r>
              <a:rPr lang="en-US" altLang="en-US" dirty="0"/>
              <a:t>Suppose that the processes arrive in the order:</a:t>
            </a:r>
          </a:p>
          <a:p>
            <a:pPr>
              <a:buFont typeface="Monotype Sorts" pitchFamily="-84" charset="2"/>
              <a:buNone/>
              <a:tabLst>
                <a:tab pos="3649345" algn="ctr"/>
              </a:tabLst>
              <a:defRPr/>
            </a:pPr>
            <a:r>
              <a:rPr lang="en-US" altLang="en-US" dirty="0"/>
              <a:t>		 </a:t>
            </a:r>
            <a:r>
              <a:rPr lang="en-US" altLang="en-US" i="1" dirty="0"/>
              <a:t>P</a:t>
            </a:r>
            <a:r>
              <a:rPr lang="en-US" altLang="en-US" i="1" baseline="-25000" dirty="0"/>
              <a:t>2</a:t>
            </a:r>
            <a:r>
              <a:rPr lang="en-US" altLang="en-US" dirty="0"/>
              <a:t> , </a:t>
            </a:r>
            <a:r>
              <a:rPr lang="en-US" altLang="en-US" i="1" dirty="0"/>
              <a:t>P</a:t>
            </a:r>
            <a:r>
              <a:rPr lang="en-US" altLang="en-US" i="1" baseline="-25000" dirty="0"/>
              <a:t>3</a:t>
            </a:r>
            <a:r>
              <a:rPr lang="en-US" altLang="en-US" dirty="0"/>
              <a:t> , </a:t>
            </a:r>
            <a:r>
              <a:rPr lang="en-US" altLang="en-US" i="1" dirty="0"/>
              <a:t>P</a:t>
            </a:r>
            <a:r>
              <a:rPr lang="en-US" altLang="en-US" i="1" baseline="-25000" dirty="0"/>
              <a:t>1</a:t>
            </a:r>
            <a:r>
              <a:rPr lang="en-US" altLang="en-US" dirty="0"/>
              <a:t> </a:t>
            </a:r>
          </a:p>
          <a:p>
            <a:pPr>
              <a:tabLst>
                <a:tab pos="3649345" algn="ctr"/>
              </a:tabLst>
              <a:defRPr/>
            </a:pPr>
            <a:r>
              <a:rPr lang="en-US" altLang="en-US" dirty="0"/>
              <a:t>The Gantt chart for the schedule is:</a:t>
            </a:r>
            <a:br>
              <a:rPr lang="en-US" altLang="en-US" dirty="0"/>
            </a:br>
            <a:endParaRPr lang="en-US" altLang="en-US" dirty="0"/>
          </a:p>
          <a:p>
            <a:pPr>
              <a:tabLst>
                <a:tab pos="3649345" algn="ctr"/>
              </a:tabLst>
              <a:defRPr/>
            </a:pPr>
            <a:endParaRPr lang="en-US" altLang="en-US" dirty="0"/>
          </a:p>
          <a:p>
            <a:pPr>
              <a:tabLst>
                <a:tab pos="3649345" algn="ctr"/>
              </a:tabLst>
              <a:defRPr/>
            </a:pPr>
            <a:endParaRPr lang="en-US" altLang="en-US" dirty="0"/>
          </a:p>
          <a:p>
            <a:pPr marL="0" indent="0">
              <a:buFont typeface="Monotype Sorts" pitchFamily="-84" charset="2"/>
              <a:buNone/>
              <a:tabLst>
                <a:tab pos="3649345" algn="ctr"/>
              </a:tabLst>
              <a:defRPr/>
            </a:pPr>
            <a:endParaRPr lang="en-US" altLang="en-US" dirty="0"/>
          </a:p>
          <a:p>
            <a:pPr>
              <a:tabLst>
                <a:tab pos="3649345" algn="ctr"/>
              </a:tabLst>
              <a:defRPr/>
            </a:pPr>
            <a:r>
              <a:rPr lang="en-US" altLang="en-US" dirty="0"/>
              <a:t>Waiting time for </a:t>
            </a:r>
            <a:r>
              <a:rPr lang="en-US" altLang="en-US" i="1" dirty="0"/>
              <a:t>P</a:t>
            </a:r>
            <a:r>
              <a:rPr lang="en-US" altLang="en-US" i="1" baseline="-25000" dirty="0"/>
              <a:t>1 </a:t>
            </a:r>
            <a:r>
              <a:rPr lang="en-US" altLang="en-US" i="1" dirty="0"/>
              <a:t>=</a:t>
            </a:r>
            <a:r>
              <a:rPr lang="en-US" altLang="en-US" dirty="0"/>
              <a:t> 6</a:t>
            </a:r>
            <a:r>
              <a:rPr lang="en-US" altLang="en-US" i="1" dirty="0"/>
              <a:t>;</a:t>
            </a:r>
            <a:r>
              <a:rPr lang="en-US" altLang="en-US" i="1" baseline="-25000" dirty="0"/>
              <a:t> </a:t>
            </a:r>
            <a:r>
              <a:rPr lang="en-US" altLang="en-US" i="1" dirty="0"/>
              <a:t>P</a:t>
            </a:r>
            <a:r>
              <a:rPr lang="en-US" altLang="en-US" i="1" baseline="-25000" dirty="0"/>
              <a:t>2</a:t>
            </a:r>
            <a:r>
              <a:rPr lang="en-US" altLang="en-US" dirty="0"/>
              <a:t> = 0</a:t>
            </a:r>
            <a:r>
              <a:rPr lang="en-US" altLang="en-US" i="1" baseline="-25000" dirty="0"/>
              <a:t>; </a:t>
            </a:r>
            <a:r>
              <a:rPr lang="en-US" altLang="en-US" i="1" dirty="0"/>
              <a:t>P</a:t>
            </a:r>
            <a:r>
              <a:rPr lang="en-US" altLang="en-US" i="1" baseline="-25000" dirty="0"/>
              <a:t>3 </a:t>
            </a:r>
            <a:r>
              <a:rPr lang="en-US" altLang="en-US" i="1" dirty="0"/>
              <a:t>= </a:t>
            </a:r>
            <a:r>
              <a:rPr lang="en-US" altLang="en-US" dirty="0"/>
              <a:t>3</a:t>
            </a:r>
            <a:endParaRPr lang="en-US" altLang="en-US" i="1" dirty="0"/>
          </a:p>
          <a:p>
            <a:pPr>
              <a:tabLst>
                <a:tab pos="3649345" algn="ctr"/>
              </a:tabLst>
              <a:defRPr/>
            </a:pPr>
            <a:r>
              <a:rPr lang="en-US" altLang="en-US" dirty="0"/>
              <a:t>Average waiting time:   (6 + 0 + 3)/3 = 3</a:t>
            </a:r>
          </a:p>
          <a:p>
            <a:pPr>
              <a:tabLst>
                <a:tab pos="3649345" algn="ctr"/>
              </a:tabLst>
              <a:defRPr/>
            </a:pPr>
            <a:r>
              <a:rPr lang="en-US" altLang="en-US" dirty="0"/>
              <a:t>Much better than previous case</a:t>
            </a:r>
          </a:p>
          <a:p>
            <a:pPr>
              <a:tabLst>
                <a:tab pos="3649345" algn="ctr"/>
              </a:tabLst>
              <a:defRPr/>
            </a:pPr>
            <a:r>
              <a:rPr lang="en-US" altLang="en-US" b="1" dirty="0">
                <a:solidFill>
                  <a:srgbClr val="3366FF"/>
                </a:solidFill>
              </a:rPr>
              <a:t>Convoy effect </a:t>
            </a:r>
            <a:r>
              <a:rPr lang="en-US" altLang="en-US" dirty="0"/>
              <a:t>- short process behind long process</a:t>
            </a:r>
          </a:p>
          <a:p>
            <a:pPr lvl="1">
              <a:tabLst>
                <a:tab pos="3649345" algn="ctr"/>
              </a:tabLst>
              <a:defRPr/>
            </a:pPr>
            <a:r>
              <a:rPr lang="en-US" altLang="en-US" dirty="0"/>
              <a:t>Consider one CPU-bound and many I/O-bound processes</a:t>
            </a:r>
          </a:p>
        </p:txBody>
      </p:sp>
      <p:pic>
        <p:nvPicPr>
          <p:cNvPr id="14340" name="Picture 1"/>
          <p:cNvPicPr>
            <a:picLocks noChangeAspect="1"/>
          </p:cNvPicPr>
          <p:nvPr/>
        </p:nvPicPr>
        <p:blipFill>
          <a:blip r:embed="rId3"/>
          <a:srcRect/>
          <a:stretch>
            <a:fillRect/>
          </a:stretch>
        </p:blipFill>
        <p:spPr bwMode="auto">
          <a:xfrm>
            <a:off x="1270000" y="2632075"/>
            <a:ext cx="7123113" cy="804863"/>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58863" y="188913"/>
            <a:ext cx="7704137" cy="576262"/>
          </a:xfrm>
        </p:spPr>
        <p:txBody>
          <a:bodyPr>
            <a:normAutofit fontScale="90000"/>
          </a:bodyPr>
          <a:lstStyle/>
          <a:p>
            <a:pPr eaLnBrk="1" hangingPunct="1"/>
            <a:r>
              <a:rPr lang="en-US" altLang="en-US"/>
              <a:t>Shortest-Job-First (SJF) Scheduling</a:t>
            </a:r>
          </a:p>
        </p:txBody>
      </p:sp>
      <p:sp>
        <p:nvSpPr>
          <p:cNvPr id="15363" name="Rectangle 3"/>
          <p:cNvSpPr>
            <a:spLocks noGrp="1" noChangeArrowheads="1"/>
          </p:cNvSpPr>
          <p:nvPr>
            <p:ph type="body" idx="1"/>
          </p:nvPr>
        </p:nvSpPr>
        <p:spPr>
          <a:xfrm>
            <a:off x="908050" y="1233488"/>
            <a:ext cx="7143750" cy="4530725"/>
          </a:xfrm>
        </p:spPr>
        <p:txBody>
          <a:bodyPr/>
          <a:lstStyle/>
          <a:p>
            <a:r>
              <a:rPr lang="en-US" altLang="en-US"/>
              <a:t>Associate with each process the length of its next CPU burst</a:t>
            </a:r>
          </a:p>
          <a:p>
            <a:pPr lvl="1"/>
            <a:r>
              <a:rPr lang="en-US" altLang="en-US"/>
              <a:t> Use these lengths to schedule the process with the shortest time</a:t>
            </a:r>
          </a:p>
          <a:p>
            <a:r>
              <a:rPr lang="en-US" altLang="en-US"/>
              <a:t>SJF is optimal – gives minimum average waiting time for a given set of processes</a:t>
            </a:r>
          </a:p>
          <a:p>
            <a:pPr lvl="1"/>
            <a:r>
              <a:rPr lang="en-US" altLang="en-US"/>
              <a:t>The difficulty is knowing the length of the next CPU request</a:t>
            </a:r>
          </a:p>
          <a:p>
            <a:pPr lvl="1"/>
            <a:r>
              <a:rPr lang="en-US" altLang="en-US"/>
              <a:t>Could ask the user</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Example of SJF</a:t>
            </a:r>
          </a:p>
        </p:txBody>
      </p:sp>
      <p:sp>
        <p:nvSpPr>
          <p:cNvPr id="16387" name="Rectangle 36"/>
          <p:cNvSpPr>
            <a:spLocks noGrp="1" noChangeArrowheads="1"/>
          </p:cNvSpPr>
          <p:nvPr>
            <p:ph type="body" idx="1"/>
          </p:nvPr>
        </p:nvSpPr>
        <p:spPr>
          <a:noFill/>
        </p:spPr>
        <p:txBody>
          <a:bodyPr>
            <a:normAutofit fontScale="70000" lnSpcReduction="20000"/>
          </a:bodyPr>
          <a:lstStyle/>
          <a:p>
            <a:pPr>
              <a:buFont typeface="Monotype Sorts" pitchFamily="-84" charset="2"/>
              <a:buNone/>
              <a:tabLst>
                <a:tab pos="1600200" algn="ctr"/>
                <a:tab pos="3251200" algn="ctr"/>
                <a:tab pos="5140325" algn="ctr"/>
              </a:tabLst>
            </a:pPr>
            <a:r>
              <a:rPr lang="en-US" altLang="en-US"/>
              <a:t>	      	                </a:t>
            </a:r>
            <a:r>
              <a:rPr lang="en-US" altLang="en-US" u="sng"/>
              <a:t>Process</a:t>
            </a:r>
            <a:r>
              <a:rPr lang="en-US" altLang="en-US" u="sng">
                <a:solidFill>
                  <a:schemeClr val="bg1"/>
                </a:solidFill>
              </a:rPr>
              <a:t>Arriva	l Time</a:t>
            </a:r>
            <a:r>
              <a:rPr lang="en-US" altLang="en-US"/>
              <a:t>	</a:t>
            </a:r>
            <a:r>
              <a:rPr lang="en-US" altLang="en-US" u="sng"/>
              <a:t>Burst Time</a:t>
            </a:r>
            <a:endParaRPr lang="en-US" altLang="en-US"/>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1</a:t>
            </a:r>
            <a:r>
              <a:rPr lang="en-US" altLang="en-US"/>
              <a:t>	</a:t>
            </a:r>
            <a:r>
              <a:rPr lang="en-US" altLang="en-US">
                <a:solidFill>
                  <a:schemeClr val="bg1"/>
                </a:solidFill>
              </a:rPr>
              <a:t>0.0</a:t>
            </a:r>
            <a:r>
              <a:rPr lang="en-US" altLang="en-US"/>
              <a:t>	6</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2 	</a:t>
            </a:r>
            <a:r>
              <a:rPr lang="en-US" altLang="en-US">
                <a:solidFill>
                  <a:schemeClr val="bg1"/>
                </a:solidFill>
              </a:rPr>
              <a:t>2.0</a:t>
            </a:r>
            <a:r>
              <a:rPr lang="en-US" altLang="en-US"/>
              <a:t>	8</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3</a:t>
            </a:r>
            <a:r>
              <a:rPr lang="en-US" altLang="en-US"/>
              <a:t>	</a:t>
            </a:r>
            <a:r>
              <a:rPr lang="en-US" altLang="en-US">
                <a:solidFill>
                  <a:schemeClr val="bg1"/>
                </a:solidFill>
              </a:rPr>
              <a:t>4.0</a:t>
            </a:r>
            <a:r>
              <a:rPr lang="en-US" altLang="en-US"/>
              <a:t>	7</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4</a:t>
            </a:r>
            <a:r>
              <a:rPr lang="en-US" altLang="en-US"/>
              <a:t>	</a:t>
            </a:r>
            <a:r>
              <a:rPr lang="en-US" altLang="en-US">
                <a:solidFill>
                  <a:schemeClr val="bg1"/>
                </a:solidFill>
              </a:rPr>
              <a:t>5.0</a:t>
            </a:r>
            <a:r>
              <a:rPr lang="en-US" altLang="en-US"/>
              <a:t>	3</a:t>
            </a:r>
          </a:p>
          <a:p>
            <a:pPr>
              <a:buFont typeface="Monotype Sorts" pitchFamily="-84" charset="2"/>
              <a:buNone/>
              <a:tabLst>
                <a:tab pos="1600200" algn="ctr"/>
                <a:tab pos="3251200" algn="ctr"/>
                <a:tab pos="5140325" algn="ctr"/>
              </a:tabLst>
            </a:pPr>
            <a:endParaRPr lang="en-US" altLang="en-US"/>
          </a:p>
          <a:p>
            <a:pPr>
              <a:tabLst>
                <a:tab pos="1600200" algn="ctr"/>
                <a:tab pos="3251200" algn="ctr"/>
                <a:tab pos="5140325" algn="ctr"/>
              </a:tabLst>
            </a:pPr>
            <a:r>
              <a:rPr lang="en-US" altLang="en-US"/>
              <a:t>SJF scheduling chart</a:t>
            </a:r>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buFont typeface="Monotype Sorts" pitchFamily="-84" charset="2"/>
              <a:buNone/>
              <a:tabLst>
                <a:tab pos="1600200" algn="ctr"/>
                <a:tab pos="3251200" algn="ctr"/>
                <a:tab pos="5140325" algn="ctr"/>
              </a:tabLst>
            </a:pPr>
            <a:endParaRPr lang="en-US" altLang="en-US"/>
          </a:p>
          <a:p>
            <a:pPr>
              <a:tabLst>
                <a:tab pos="1600200" algn="ctr"/>
                <a:tab pos="3251200" algn="ctr"/>
                <a:tab pos="5140325" algn="ctr"/>
              </a:tabLst>
            </a:pPr>
            <a:r>
              <a:rPr lang="en-US" altLang="en-US"/>
              <a:t>Average waiting time = (3 + 16 + 9 + 0) / 4 = 7</a:t>
            </a:r>
            <a:endParaRPr lang="en-US" altLang="en-US" i="1" baseline="-25000"/>
          </a:p>
        </p:txBody>
      </p:sp>
      <p:pic>
        <p:nvPicPr>
          <p:cNvPr id="16388" name="Picture 1"/>
          <p:cNvPicPr>
            <a:picLocks noChangeAspect="1"/>
          </p:cNvPicPr>
          <p:nvPr/>
        </p:nvPicPr>
        <p:blipFill>
          <a:blip r:embed="rId3"/>
          <a:srcRect/>
          <a:stretch>
            <a:fillRect/>
          </a:stretch>
        </p:blipFill>
        <p:spPr bwMode="auto">
          <a:xfrm>
            <a:off x="1287463" y="4076700"/>
            <a:ext cx="6796087" cy="895350"/>
          </a:xfrm>
          <a:prstGeom prst="rect">
            <a:avLst/>
          </a:prstGeom>
          <a:noFill/>
          <a:ln w="9525">
            <a:noFill/>
            <a:miter lim="800000"/>
            <a:headEnd/>
            <a:tailEnd/>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1279525" y="153988"/>
            <a:ext cx="7772400" cy="611187"/>
          </a:xfrm>
        </p:spPr>
        <p:txBody>
          <a:bodyPr>
            <a:normAutofit fontScale="90000"/>
          </a:bodyPr>
          <a:lstStyle/>
          <a:p>
            <a:pPr eaLnBrk="1" hangingPunct="1"/>
            <a:r>
              <a:rPr lang="en-US" altLang="en-US"/>
              <a:t>Determining Length of Next CPU Burst</a:t>
            </a:r>
          </a:p>
        </p:txBody>
      </p:sp>
      <p:sp>
        <p:nvSpPr>
          <p:cNvPr id="16387" name="Rectangle 3"/>
          <p:cNvSpPr>
            <a:spLocks noGrp="1" noChangeArrowheads="1"/>
          </p:cNvSpPr>
          <p:nvPr>
            <p:ph type="body" idx="1"/>
          </p:nvPr>
        </p:nvSpPr>
        <p:spPr>
          <a:xfrm>
            <a:off x="1047750" y="1233488"/>
            <a:ext cx="7435850" cy="4935537"/>
          </a:xfrm>
        </p:spPr>
        <p:txBody>
          <a:bodyPr>
            <a:normAutofit fontScale="77500" lnSpcReduction="20000"/>
          </a:bodyPr>
          <a:lstStyle/>
          <a:p>
            <a:pPr>
              <a:defRPr/>
            </a:pPr>
            <a:r>
              <a:rPr lang="en-US" altLang="en-US" dirty="0"/>
              <a:t>Can only estimate the length – should be similar to the previous one</a:t>
            </a:r>
          </a:p>
          <a:p>
            <a:pPr lvl="1">
              <a:defRPr/>
            </a:pPr>
            <a:r>
              <a:rPr lang="en-US" altLang="en-US" dirty="0"/>
              <a:t>Then pick process with shortest predicted next CPU burst</a:t>
            </a:r>
          </a:p>
          <a:p>
            <a:pPr>
              <a:defRPr/>
            </a:pPr>
            <a:endParaRPr lang="en-US" altLang="en-US" dirty="0"/>
          </a:p>
          <a:p>
            <a:pPr>
              <a:defRPr/>
            </a:pPr>
            <a:r>
              <a:rPr lang="en-US" altLang="en-US" dirty="0"/>
              <a:t>Can be done by using the length of previous CPU bursts, using exponential averaging</a:t>
            </a:r>
          </a:p>
          <a:p>
            <a:pPr>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r>
              <a:rPr lang="en-US" altLang="en-US" dirty="0"/>
              <a:t>Commonly, </a:t>
            </a:r>
            <a:r>
              <a:rPr lang="en-US" altLang="en-US" dirty="0">
                <a:latin typeface="Lucida Grande" pitchFamily="-84" charset="0"/>
              </a:rPr>
              <a:t>α </a:t>
            </a:r>
            <a:r>
              <a:rPr lang="en-US" altLang="en-US" dirty="0"/>
              <a:t>set to ½</a:t>
            </a:r>
          </a:p>
          <a:p>
            <a:pPr>
              <a:defRPr/>
            </a:pPr>
            <a:r>
              <a:rPr lang="en-US" altLang="en-US" dirty="0"/>
              <a:t>Preemptive version called </a:t>
            </a:r>
            <a:r>
              <a:rPr lang="en-US" altLang="en-US" b="1" dirty="0">
                <a:solidFill>
                  <a:srgbClr val="3366FF"/>
                </a:solidFill>
              </a:rPr>
              <a:t>shortest-remaining-time-first</a:t>
            </a:r>
          </a:p>
          <a:p>
            <a:pPr lvl="1">
              <a:buFont typeface="Monotype Sorts" pitchFamily="-84" charset="2"/>
              <a:buNone/>
              <a:defRPr/>
            </a:pPr>
            <a:endParaRPr lang="en-US" altLang="en-US" dirty="0"/>
          </a:p>
          <a:p>
            <a:pPr lvl="1">
              <a:buFont typeface="Monotype Sorts" pitchFamily="-84" charset="2"/>
              <a:buNone/>
              <a:defRPr/>
            </a:pPr>
            <a:endParaRPr lang="en-US" altLang="en-US" dirty="0"/>
          </a:p>
        </p:txBody>
      </p:sp>
      <p:graphicFrame>
        <p:nvGraphicFramePr>
          <p:cNvPr id="1026" name="Object 2"/>
          <p:cNvGraphicFramePr>
            <a:graphicFrameLocks noChangeAspect="1"/>
          </p:cNvGraphicFramePr>
          <p:nvPr/>
        </p:nvGraphicFramePr>
        <p:xfrm>
          <a:off x="1979613" y="3103563"/>
          <a:ext cx="4427537" cy="1254125"/>
        </p:xfrm>
        <a:graphic>
          <a:graphicData uri="http://schemas.openxmlformats.org/presentationml/2006/ole">
            <mc:AlternateContent xmlns:mc="http://schemas.openxmlformats.org/markup-compatibility/2006">
              <mc:Choice xmlns:v="urn:schemas-microsoft-com:vml" Requires="v">
                <p:oleObj spid="_x0000_s1025" name="Equation" r:id="rId4" imgW="6400800" imgH="1778000" progId="Equation.3">
                  <p:embed/>
                </p:oleObj>
              </mc:Choice>
              <mc:Fallback>
                <p:oleObj name="Equation" r:id="rId4" imgW="6400800" imgH="17780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613" y="3103563"/>
                        <a:ext cx="4427537" cy="12541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1027" name="Object 3"/>
          <p:cNvGraphicFramePr>
            <a:graphicFrameLocks noChangeAspect="1"/>
          </p:cNvGraphicFramePr>
          <p:nvPr/>
        </p:nvGraphicFramePr>
        <p:xfrm>
          <a:off x="3228975" y="4068763"/>
          <a:ext cx="2222500" cy="315912"/>
        </p:xfrm>
        <a:graphic>
          <a:graphicData uri="http://schemas.openxmlformats.org/presentationml/2006/ole">
            <mc:AlternateContent xmlns:mc="http://schemas.openxmlformats.org/markup-compatibility/2006">
              <mc:Choice xmlns:v="urn:schemas-microsoft-com:vml" Requires="v">
                <p:oleObj spid="_x0000_s1026" name="Equation" r:id="rId6" imgW="2221536" imgH="317362" progId="Equation.3">
                  <p:embed/>
                </p:oleObj>
              </mc:Choice>
              <mc:Fallback>
                <p:oleObj name="Equation" r:id="rId6" imgW="2221536" imgH="317362"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28975" y="4068763"/>
                        <a:ext cx="2222500" cy="3159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50913" y="-17463"/>
            <a:ext cx="8223250" cy="677863"/>
          </a:xfrm>
        </p:spPr>
        <p:txBody>
          <a:bodyPr/>
          <a:lstStyle/>
          <a:p>
            <a:pPr eaLnBrk="1" hangingPunct="1"/>
            <a:r>
              <a:rPr lang="en-US" altLang="en-US" sz="2400"/>
              <a:t>Prediction of the Length of the Next CPU Burst</a:t>
            </a:r>
          </a:p>
        </p:txBody>
      </p:sp>
      <p:pic>
        <p:nvPicPr>
          <p:cNvPr id="17411" name="Picture 1" descr="6_03.pdf"/>
          <p:cNvPicPr>
            <a:picLocks noChangeAspect="1"/>
          </p:cNvPicPr>
          <p:nvPr/>
        </p:nvPicPr>
        <p:blipFill>
          <a:blip r:embed="rId3"/>
          <a:srcRect/>
          <a:stretch>
            <a:fillRect/>
          </a:stretch>
        </p:blipFill>
        <p:spPr bwMode="auto">
          <a:xfrm>
            <a:off x="1841500" y="1282700"/>
            <a:ext cx="5387975" cy="4384675"/>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362075" y="201613"/>
            <a:ext cx="7451725" cy="576262"/>
          </a:xfrm>
        </p:spPr>
        <p:txBody>
          <a:bodyPr>
            <a:normAutofit fontScale="90000"/>
          </a:bodyPr>
          <a:lstStyle/>
          <a:p>
            <a:pPr eaLnBrk="1" hangingPunct="1"/>
            <a:r>
              <a:rPr lang="en-US" altLang="en-US"/>
              <a:t>Examples of Exponential Averaging</a:t>
            </a:r>
          </a:p>
        </p:txBody>
      </p:sp>
      <p:sp>
        <p:nvSpPr>
          <p:cNvPr id="18435" name="Rectangle 3"/>
          <p:cNvSpPr>
            <a:spLocks noGrp="1" noChangeArrowheads="1"/>
          </p:cNvSpPr>
          <p:nvPr>
            <p:ph type="body" idx="1"/>
          </p:nvPr>
        </p:nvSpPr>
        <p:spPr>
          <a:xfrm>
            <a:off x="908050" y="1233488"/>
            <a:ext cx="7245350" cy="4530725"/>
          </a:xfrm>
        </p:spPr>
        <p:txBody>
          <a:bodyPr>
            <a:normAutofit fontScale="85000" lnSpcReduction="20000"/>
          </a:bodyPr>
          <a:lstStyle/>
          <a:p>
            <a:pPr>
              <a:lnSpc>
                <a:spcPct val="90000"/>
              </a:lnSpc>
            </a:pPr>
            <a:r>
              <a:rPr lang="en-US" altLang="en-US">
                <a:sym typeface="Symbol" pitchFamily="18" charset="2"/>
              </a:rPr>
              <a:t> =0</a:t>
            </a:r>
          </a:p>
          <a:p>
            <a:pPr lvl="1">
              <a:lnSpc>
                <a:spcPct val="90000"/>
              </a:lnSpc>
            </a:pPr>
            <a:r>
              <a:rPr lang="en-US" altLang="en-US">
                <a:sym typeface="Symbol" pitchFamily="18" charset="2"/>
              </a:rPr>
              <a:t></a:t>
            </a:r>
            <a:r>
              <a:rPr lang="en-US" altLang="en-US" baseline="-25000">
                <a:sym typeface="Symbol" pitchFamily="18" charset="2"/>
              </a:rPr>
              <a:t>n+1</a:t>
            </a:r>
            <a:r>
              <a:rPr lang="en-US" altLang="en-US">
                <a:sym typeface="Symbol" pitchFamily="18" charset="2"/>
              </a:rPr>
              <a:t> = </a:t>
            </a:r>
            <a:r>
              <a:rPr lang="en-US" altLang="en-US" baseline="-25000">
                <a:sym typeface="Symbol" pitchFamily="18" charset="2"/>
              </a:rPr>
              <a:t>n</a:t>
            </a:r>
          </a:p>
          <a:p>
            <a:pPr lvl="1">
              <a:lnSpc>
                <a:spcPct val="90000"/>
              </a:lnSpc>
            </a:pPr>
            <a:r>
              <a:rPr lang="en-US" altLang="en-US">
                <a:sym typeface="Symbol" pitchFamily="18" charset="2"/>
              </a:rPr>
              <a:t>Recent history does not count</a:t>
            </a:r>
          </a:p>
          <a:p>
            <a:pPr>
              <a:lnSpc>
                <a:spcPct val="90000"/>
              </a:lnSpc>
            </a:pPr>
            <a:r>
              <a:rPr lang="en-US" altLang="en-US">
                <a:sym typeface="Symbol" pitchFamily="18" charset="2"/>
              </a:rPr>
              <a:t> =1</a:t>
            </a:r>
          </a:p>
          <a:p>
            <a:pPr lvl="1">
              <a:lnSpc>
                <a:spcPct val="90000"/>
              </a:lnSpc>
            </a:pPr>
            <a:r>
              <a:rPr lang="en-US" altLang="en-US">
                <a:sym typeface="Symbol" pitchFamily="18" charset="2"/>
              </a:rPr>
              <a:t> </a:t>
            </a:r>
            <a:r>
              <a:rPr lang="en-US" altLang="en-US" baseline="-25000">
                <a:sym typeface="Symbol" pitchFamily="18" charset="2"/>
              </a:rPr>
              <a:t>n+1</a:t>
            </a:r>
            <a:r>
              <a:rPr lang="en-US" altLang="en-US">
                <a:sym typeface="Symbol" pitchFamily="18" charset="2"/>
              </a:rPr>
              <a:t> =  </a:t>
            </a:r>
            <a:r>
              <a:rPr lang="en-US" altLang="en-US" i="1">
                <a:sym typeface="Symbol" pitchFamily="18" charset="2"/>
              </a:rPr>
              <a:t>t</a:t>
            </a:r>
            <a:r>
              <a:rPr lang="en-US" altLang="en-US" baseline="-25000">
                <a:sym typeface="Symbol" pitchFamily="18" charset="2"/>
              </a:rPr>
              <a:t>n</a:t>
            </a:r>
          </a:p>
          <a:p>
            <a:pPr lvl="1">
              <a:lnSpc>
                <a:spcPct val="90000"/>
              </a:lnSpc>
            </a:pPr>
            <a:r>
              <a:rPr lang="en-US" altLang="en-US">
                <a:sym typeface="Symbol" pitchFamily="18" charset="2"/>
              </a:rPr>
              <a:t>Only the actual last CPU burst counts</a:t>
            </a:r>
          </a:p>
          <a:p>
            <a:pPr>
              <a:lnSpc>
                <a:spcPct val="90000"/>
              </a:lnSpc>
            </a:pPr>
            <a:r>
              <a:rPr lang="en-US" altLang="en-US">
                <a:sym typeface="Symbol" pitchFamily="18" charset="2"/>
              </a:rPr>
              <a:t>If we expand the formula, we get:</a:t>
            </a:r>
          </a:p>
          <a:p>
            <a:pPr lvl="2">
              <a:lnSpc>
                <a:spcPct val="90000"/>
              </a:lnSpc>
              <a:buFont typeface="Webdings" pitchFamily="18" charset="2"/>
              <a:buNone/>
            </a:pPr>
            <a:r>
              <a:rPr lang="en-US" altLang="en-US">
                <a:sym typeface="Symbol" pitchFamily="18" charset="2"/>
              </a:rPr>
              <a:t></a:t>
            </a:r>
            <a:r>
              <a:rPr lang="en-US" altLang="en-US" i="1" baseline="-25000">
                <a:sym typeface="Symbol" pitchFamily="18" charset="2"/>
              </a:rPr>
              <a:t>n</a:t>
            </a:r>
            <a:r>
              <a:rPr lang="en-US" altLang="en-US" baseline="-25000">
                <a:sym typeface="Symbol" pitchFamily="18" charset="2"/>
              </a:rPr>
              <a:t>+1</a:t>
            </a:r>
            <a:r>
              <a:rPr lang="en-US" altLang="en-US">
                <a:sym typeface="Symbol" pitchFamily="18" charset="2"/>
              </a:rPr>
              <a:t> =  t</a:t>
            </a:r>
            <a:r>
              <a:rPr lang="en-US" altLang="en-US" i="1" baseline="-25000">
                <a:sym typeface="Symbol" pitchFamily="18" charset="2"/>
              </a:rPr>
              <a:t>n</a:t>
            </a:r>
            <a:r>
              <a:rPr lang="en-US" altLang="en-US">
                <a:sym typeface="Symbol" pitchFamily="18" charset="2"/>
              </a:rPr>
              <a:t>+(1</a:t>
            </a:r>
            <a:r>
              <a:rPr lang="en-US" altLang="en-US" i="1">
                <a:sym typeface="Symbol" pitchFamily="18" charset="2"/>
              </a:rPr>
              <a:t> - </a:t>
            </a:r>
            <a:r>
              <a:rPr lang="en-US" altLang="en-US">
                <a:sym typeface="Symbol" pitchFamily="18" charset="2"/>
              </a:rPr>
              <a:t></a:t>
            </a:r>
            <a:r>
              <a:rPr lang="en-US" altLang="en-US" i="1">
                <a:sym typeface="Symbol" pitchFamily="18" charset="2"/>
              </a:rPr>
              <a:t>)</a:t>
            </a:r>
            <a:r>
              <a:rPr lang="en-US" altLang="en-US">
                <a:sym typeface="Symbol" pitchFamily="18" charset="2"/>
              </a:rPr>
              <a:t> </a:t>
            </a:r>
            <a:r>
              <a:rPr lang="en-US" altLang="en-US" i="1">
                <a:sym typeface="Symbol" pitchFamily="18" charset="2"/>
              </a:rPr>
              <a:t>t</a:t>
            </a:r>
            <a:r>
              <a:rPr lang="en-US" altLang="en-US" i="1" baseline="-25000">
                <a:sym typeface="Symbol" pitchFamily="18" charset="2"/>
              </a:rPr>
              <a:t>n</a:t>
            </a:r>
            <a:r>
              <a:rPr lang="en-US" altLang="en-US" i="1">
                <a:sym typeface="Symbol" pitchFamily="18" charset="2"/>
              </a:rPr>
              <a:t> </a:t>
            </a:r>
            <a:r>
              <a:rPr lang="en-US" altLang="en-US" baseline="-25000">
                <a:sym typeface="Symbol" pitchFamily="18" charset="2"/>
              </a:rPr>
              <a:t>-1</a:t>
            </a:r>
            <a:r>
              <a:rPr lang="en-US" altLang="en-US" i="1" baseline="-25000">
                <a:sym typeface="Symbol" pitchFamily="18" charset="2"/>
              </a:rPr>
              <a:t> </a:t>
            </a:r>
            <a:r>
              <a:rPr lang="en-US" altLang="en-US">
                <a:sym typeface="Symbol" pitchFamily="18" charset="2"/>
              </a:rPr>
              <a:t>+ …</a:t>
            </a:r>
          </a:p>
          <a:p>
            <a:pPr lvl="2">
              <a:lnSpc>
                <a:spcPct val="90000"/>
              </a:lnSpc>
              <a:buFont typeface="Webdings" pitchFamily="18" charset="2"/>
              <a:buNone/>
            </a:pPr>
            <a:r>
              <a:rPr lang="en-US" altLang="en-US">
                <a:sym typeface="Symbol" pitchFamily="18" charset="2"/>
              </a:rPr>
              <a:t>            </a:t>
            </a:r>
            <a:r>
              <a:rPr lang="en-US" altLang="en-US" i="1">
                <a:sym typeface="Symbol" pitchFamily="18" charset="2"/>
              </a:rPr>
              <a:t>+(</a:t>
            </a:r>
            <a:r>
              <a:rPr lang="en-US" altLang="en-US">
                <a:sym typeface="Symbol" pitchFamily="18" charset="2"/>
              </a:rPr>
              <a:t>1 -  </a:t>
            </a:r>
            <a:r>
              <a:rPr lang="en-US" altLang="en-US" i="1">
                <a:sym typeface="Symbol" pitchFamily="18" charset="2"/>
              </a:rPr>
              <a:t>)</a:t>
            </a:r>
            <a:r>
              <a:rPr lang="en-US" altLang="en-US" i="1" baseline="30000">
                <a:sym typeface="Symbol" pitchFamily="18" charset="2"/>
              </a:rPr>
              <a:t>j</a:t>
            </a:r>
            <a:r>
              <a:rPr lang="en-US" altLang="en-US" baseline="30000">
                <a:sym typeface="Symbol" pitchFamily="18" charset="2"/>
              </a:rPr>
              <a:t> </a:t>
            </a:r>
            <a:r>
              <a:rPr lang="en-US" altLang="en-US">
                <a:sym typeface="Symbol" pitchFamily="18" charset="2"/>
              </a:rPr>
              <a:t> </a:t>
            </a:r>
            <a:r>
              <a:rPr lang="en-US" altLang="en-US" i="1">
                <a:sym typeface="Symbol" pitchFamily="18" charset="2"/>
              </a:rPr>
              <a:t>t</a:t>
            </a:r>
            <a:r>
              <a:rPr lang="en-US" altLang="en-US" i="1" baseline="-25000">
                <a:sym typeface="Symbol" pitchFamily="18" charset="2"/>
              </a:rPr>
              <a:t>n</a:t>
            </a:r>
            <a:r>
              <a:rPr lang="en-US" altLang="en-US">
                <a:sym typeface="Symbol" pitchFamily="18" charset="2"/>
              </a:rPr>
              <a:t> </a:t>
            </a:r>
            <a:r>
              <a:rPr lang="en-US" altLang="en-US" baseline="-25000">
                <a:sym typeface="Symbol" pitchFamily="18" charset="2"/>
              </a:rPr>
              <a:t>-</a:t>
            </a:r>
            <a:r>
              <a:rPr lang="en-US" altLang="en-US" i="1" baseline="-25000">
                <a:sym typeface="Symbol" pitchFamily="18" charset="2"/>
              </a:rPr>
              <a:t>j</a:t>
            </a:r>
            <a:r>
              <a:rPr lang="en-US" altLang="en-US" i="1">
                <a:sym typeface="Symbol" pitchFamily="18" charset="2"/>
              </a:rPr>
              <a:t> </a:t>
            </a:r>
            <a:r>
              <a:rPr lang="en-US" altLang="en-US">
                <a:sym typeface="Symbol" pitchFamily="18" charset="2"/>
              </a:rPr>
              <a:t>+ …</a:t>
            </a:r>
          </a:p>
          <a:p>
            <a:pPr lvl="2">
              <a:lnSpc>
                <a:spcPct val="90000"/>
              </a:lnSpc>
              <a:buFont typeface="Webdings" pitchFamily="18" charset="2"/>
              <a:buNone/>
            </a:pPr>
            <a:r>
              <a:rPr lang="en-US" altLang="en-US">
                <a:sym typeface="Symbol" pitchFamily="18" charset="2"/>
              </a:rPr>
              <a:t>            </a:t>
            </a:r>
            <a:r>
              <a:rPr lang="en-US" altLang="en-US" i="1">
                <a:sym typeface="Symbol" pitchFamily="18" charset="2"/>
              </a:rPr>
              <a:t>+(</a:t>
            </a:r>
            <a:r>
              <a:rPr lang="en-US" altLang="en-US">
                <a:sym typeface="Symbol" pitchFamily="18" charset="2"/>
              </a:rPr>
              <a:t>1 -  </a:t>
            </a:r>
            <a:r>
              <a:rPr lang="en-US" altLang="en-US" i="1">
                <a:sym typeface="Symbol" pitchFamily="18" charset="2"/>
              </a:rPr>
              <a:t>)</a:t>
            </a:r>
            <a:r>
              <a:rPr lang="en-US" altLang="en-US" i="1" baseline="30000">
                <a:sym typeface="Symbol" pitchFamily="18" charset="2"/>
              </a:rPr>
              <a:t>n</a:t>
            </a:r>
            <a:r>
              <a:rPr lang="en-US" altLang="en-US" baseline="30000">
                <a:sym typeface="Symbol" pitchFamily="18" charset="2"/>
              </a:rPr>
              <a:t> +1 </a:t>
            </a:r>
            <a:r>
              <a:rPr lang="en-US" altLang="en-US">
                <a:sym typeface="Symbol" pitchFamily="18" charset="2"/>
              </a:rPr>
              <a:t></a:t>
            </a:r>
            <a:r>
              <a:rPr lang="en-US" altLang="en-US" baseline="-25000">
                <a:sym typeface="Symbol" pitchFamily="18" charset="2"/>
              </a:rPr>
              <a:t>0</a:t>
            </a:r>
            <a:br>
              <a:rPr lang="en-US" altLang="en-US" baseline="-25000">
                <a:sym typeface="Symbol" pitchFamily="18" charset="2"/>
              </a:rPr>
            </a:br>
            <a:endParaRPr lang="en-US" altLang="en-US" baseline="-25000">
              <a:sym typeface="Symbol" pitchFamily="18" charset="2"/>
            </a:endParaRPr>
          </a:p>
          <a:p>
            <a:pPr>
              <a:lnSpc>
                <a:spcPct val="90000"/>
              </a:lnSpc>
            </a:pPr>
            <a:r>
              <a:rPr lang="en-US" altLang="en-US">
                <a:sym typeface="Symbol" pitchFamily="18" charset="2"/>
              </a:rPr>
              <a:t>Since both  and (1 - ) are less than or equal to 1, each successive term has less weight than its predecessor</a:t>
            </a:r>
          </a:p>
          <a:p>
            <a:pPr>
              <a:lnSpc>
                <a:spcPct val="90000"/>
              </a:lnSpc>
              <a:buFont typeface="Monotype Sorts" pitchFamily="-84" charset="2"/>
              <a:buNone/>
            </a:pPr>
            <a:endParaRPr lang="en-US" altLang="en-US">
              <a:sym typeface="Symbol" pitchFamily="18" charset="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92200" y="277813"/>
            <a:ext cx="7594600" cy="576262"/>
          </a:xfrm>
        </p:spPr>
        <p:txBody>
          <a:bodyPr/>
          <a:lstStyle/>
          <a:p>
            <a:pPr eaLnBrk="1" hangingPunct="1"/>
            <a:r>
              <a:rPr lang="en-US" altLang="en-US" sz="2800"/>
              <a:t>Example of Shortest-remaining-time-first</a:t>
            </a:r>
          </a:p>
        </p:txBody>
      </p:sp>
      <p:sp>
        <p:nvSpPr>
          <p:cNvPr id="19459" name="Rectangle 36"/>
          <p:cNvSpPr>
            <a:spLocks noGrp="1" noChangeArrowheads="1"/>
          </p:cNvSpPr>
          <p:nvPr>
            <p:ph type="body" idx="1"/>
          </p:nvPr>
        </p:nvSpPr>
        <p:spPr>
          <a:xfrm>
            <a:off x="1073150" y="1233488"/>
            <a:ext cx="7600950" cy="4530725"/>
          </a:xfrm>
        </p:spPr>
        <p:txBody>
          <a:bodyPr>
            <a:normAutofit fontScale="70000" lnSpcReduction="20000"/>
          </a:bodyPr>
          <a:lstStyle/>
          <a:p>
            <a:pPr>
              <a:tabLst>
                <a:tab pos="1601312" algn="ctr"/>
                <a:tab pos="3252629" algn="ctr"/>
                <a:tab pos="5141754" algn="ctr"/>
              </a:tabLst>
              <a:defRPr/>
            </a:pPr>
            <a:r>
              <a:rPr lang="en-US" altLang="en-US" dirty="0"/>
              <a:t>Now we add the concepts of varying arrival times and preemption to the analysis</a:t>
            </a:r>
          </a:p>
          <a:p>
            <a:pPr>
              <a:buFont typeface="Monotype Sorts" pitchFamily="-84" charset="2"/>
              <a:buNone/>
              <a:tabLst>
                <a:tab pos="1601312" algn="ctr"/>
                <a:tab pos="3252629" algn="ctr"/>
                <a:tab pos="5141754" algn="ctr"/>
              </a:tabLst>
              <a:defRPr/>
            </a:pPr>
            <a:r>
              <a:rPr lang="en-US" altLang="en-US" dirty="0"/>
              <a:t>		         </a:t>
            </a:r>
            <a:r>
              <a:rPr lang="en-US" altLang="en-US" u="sng" dirty="0" err="1"/>
              <a:t>Process</a:t>
            </a:r>
            <a:r>
              <a:rPr lang="en-US" altLang="en-US" u="sng" dirty="0" err="1">
                <a:solidFill>
                  <a:schemeClr val="bg1"/>
                </a:solidFill>
              </a:rPr>
              <a:t>A</a:t>
            </a:r>
            <a:r>
              <a:rPr lang="en-US" altLang="en-US" u="sng" dirty="0">
                <a:solidFill>
                  <a:schemeClr val="bg1"/>
                </a:solidFill>
              </a:rPr>
              <a:t>	</a:t>
            </a:r>
            <a:r>
              <a:rPr lang="en-US" altLang="en-US" u="sng" dirty="0" err="1">
                <a:solidFill>
                  <a:schemeClr val="bg1"/>
                </a:solidFill>
              </a:rPr>
              <a:t>arri</a:t>
            </a:r>
            <a:r>
              <a:rPr lang="en-US" altLang="en-US" u="sng" dirty="0">
                <a:solidFill>
                  <a:schemeClr val="bg1"/>
                </a:solidFill>
              </a:rPr>
              <a:t> </a:t>
            </a:r>
            <a:r>
              <a:rPr lang="en-US" altLang="en-US" i="1" u="sng" dirty="0"/>
              <a:t>Arrival </a:t>
            </a:r>
            <a:r>
              <a:rPr lang="en-US" altLang="en-US" u="sng" dirty="0" err="1"/>
              <a:t>Time</a:t>
            </a:r>
            <a:r>
              <a:rPr lang="en-US" altLang="en-US" u="sng" dirty="0" err="1">
                <a:solidFill>
                  <a:schemeClr val="bg1"/>
                </a:solidFill>
              </a:rPr>
              <a:t>T</a:t>
            </a:r>
            <a:r>
              <a:rPr lang="en-US" altLang="en-US" dirty="0"/>
              <a:t>	</a:t>
            </a:r>
            <a:r>
              <a:rPr lang="en-US" altLang="en-US" u="sng" dirty="0"/>
              <a:t>Burst Time</a:t>
            </a:r>
            <a:endParaRPr lang="en-US" altLang="en-US" dirty="0"/>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1</a:t>
            </a:r>
            <a:r>
              <a:rPr lang="en-US" altLang="en-US" dirty="0"/>
              <a:t>	</a:t>
            </a:r>
            <a:r>
              <a:rPr lang="en-US" altLang="en-US" dirty="0">
                <a:solidFill>
                  <a:srgbClr val="000000"/>
                </a:solidFill>
              </a:rPr>
              <a:t>0</a:t>
            </a:r>
            <a:r>
              <a:rPr lang="en-US" altLang="en-US" dirty="0"/>
              <a:t>	8</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2 	</a:t>
            </a:r>
            <a:r>
              <a:rPr lang="en-US" altLang="en-US" dirty="0">
                <a:solidFill>
                  <a:srgbClr val="000000"/>
                </a:solidFill>
              </a:rPr>
              <a:t>1</a:t>
            </a:r>
            <a:r>
              <a:rPr lang="en-US" altLang="en-US" dirty="0"/>
              <a:t>	4</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3</a:t>
            </a:r>
            <a:r>
              <a:rPr lang="en-US" altLang="en-US" dirty="0"/>
              <a:t>	</a:t>
            </a:r>
            <a:r>
              <a:rPr lang="en-US" altLang="en-US" dirty="0">
                <a:solidFill>
                  <a:srgbClr val="000000"/>
                </a:solidFill>
              </a:rPr>
              <a:t>2</a:t>
            </a:r>
            <a:r>
              <a:rPr lang="en-US" altLang="en-US" dirty="0"/>
              <a:t>	9</a:t>
            </a:r>
          </a:p>
          <a:p>
            <a:pPr>
              <a:buFont typeface="Monotype Sorts" pitchFamily="-84" charset="2"/>
              <a:buNone/>
              <a:tabLst>
                <a:tab pos="1601312" algn="ctr"/>
                <a:tab pos="3252629" algn="ctr"/>
                <a:tab pos="5141754" algn="ctr"/>
              </a:tabLst>
              <a:defRPr/>
            </a:pPr>
            <a:r>
              <a:rPr lang="en-US" altLang="en-US" dirty="0"/>
              <a:t>		 </a:t>
            </a:r>
            <a:r>
              <a:rPr lang="en-US" altLang="en-US" i="1" dirty="0"/>
              <a:t>P</a:t>
            </a:r>
            <a:r>
              <a:rPr lang="en-US" altLang="en-US" i="1" baseline="-25000" dirty="0"/>
              <a:t>4</a:t>
            </a:r>
            <a:r>
              <a:rPr lang="en-US" altLang="en-US" dirty="0"/>
              <a:t>	</a:t>
            </a:r>
            <a:r>
              <a:rPr lang="en-US" altLang="en-US" dirty="0">
                <a:solidFill>
                  <a:srgbClr val="000000"/>
                </a:solidFill>
              </a:rPr>
              <a:t>3</a:t>
            </a:r>
            <a:r>
              <a:rPr lang="en-US" altLang="en-US" dirty="0"/>
              <a:t>	5</a:t>
            </a:r>
          </a:p>
          <a:p>
            <a:pPr>
              <a:tabLst>
                <a:tab pos="1601312" algn="ctr"/>
                <a:tab pos="3252629" algn="ctr"/>
                <a:tab pos="5141754" algn="ctr"/>
              </a:tabLst>
              <a:defRPr/>
            </a:pPr>
            <a:r>
              <a:rPr lang="en-US" altLang="en-US" i="1" dirty="0"/>
              <a:t>Preemptive </a:t>
            </a:r>
            <a:r>
              <a:rPr lang="en-US" altLang="en-US" dirty="0"/>
              <a:t>SJF Gantt Chart</a:t>
            </a:r>
          </a:p>
          <a:p>
            <a:pPr>
              <a:tabLst>
                <a:tab pos="1601312" algn="ctr"/>
                <a:tab pos="3252629" algn="ctr"/>
                <a:tab pos="5141754" algn="ctr"/>
              </a:tabLst>
              <a:defRPr/>
            </a:pPr>
            <a:endParaRPr lang="en-US" altLang="en-US" dirty="0"/>
          </a:p>
          <a:p>
            <a:pPr>
              <a:tabLst>
                <a:tab pos="1601312" algn="ctr"/>
                <a:tab pos="3252629" algn="ctr"/>
                <a:tab pos="5141754" algn="ctr"/>
              </a:tabLst>
              <a:defRPr/>
            </a:pPr>
            <a:endParaRPr lang="en-US" altLang="en-US" dirty="0"/>
          </a:p>
          <a:p>
            <a:pPr marL="0" indent="0">
              <a:buFont typeface="Monotype Sorts" pitchFamily="-84" charset="2"/>
              <a:buNone/>
              <a:tabLst>
                <a:tab pos="1601312" algn="ctr"/>
                <a:tab pos="3252629" algn="ctr"/>
                <a:tab pos="5141754" algn="ctr"/>
              </a:tabLst>
              <a:defRPr/>
            </a:pPr>
            <a:endParaRPr lang="en-US" altLang="en-US" dirty="0"/>
          </a:p>
          <a:p>
            <a:pPr>
              <a:tabLst>
                <a:tab pos="1601312" algn="ctr"/>
                <a:tab pos="3252629" algn="ctr"/>
                <a:tab pos="5141754" algn="ctr"/>
              </a:tabLst>
              <a:defRPr/>
            </a:pPr>
            <a:r>
              <a:rPr lang="en-US" altLang="en-US" dirty="0"/>
              <a:t>Average waiting time = [(10-1)+(1-1)+(17-2)+5-3)]/4 = 26/4 = 6.5 </a:t>
            </a:r>
            <a:r>
              <a:rPr lang="en-US" altLang="en-US" dirty="0" err="1"/>
              <a:t>msec</a:t>
            </a:r>
            <a:endParaRPr lang="en-US" altLang="en-US" dirty="0"/>
          </a:p>
          <a:p>
            <a:pPr>
              <a:tabLst>
                <a:tab pos="1601312" algn="ctr"/>
                <a:tab pos="3252629" algn="ctr"/>
                <a:tab pos="5141754" algn="ctr"/>
              </a:tabLst>
              <a:defRPr/>
            </a:pPr>
            <a:endParaRPr lang="en-US" altLang="en-US" i="1" baseline="-25000" dirty="0"/>
          </a:p>
          <a:p>
            <a:pPr>
              <a:buFont typeface="Monotype Sorts" pitchFamily="-84" charset="2"/>
              <a:buNone/>
              <a:tabLst>
                <a:tab pos="1601312" algn="ctr"/>
                <a:tab pos="3252629" algn="ctr"/>
                <a:tab pos="5141754" algn="ctr"/>
              </a:tabLst>
              <a:defRPr/>
            </a:pPr>
            <a:endParaRPr lang="en-US" altLang="en-US" i="1" baseline="-25000" dirty="0"/>
          </a:p>
        </p:txBody>
      </p:sp>
      <p:pic>
        <p:nvPicPr>
          <p:cNvPr id="19460" name="Picture 1"/>
          <p:cNvPicPr>
            <a:picLocks noChangeAspect="1"/>
          </p:cNvPicPr>
          <p:nvPr/>
        </p:nvPicPr>
        <p:blipFill>
          <a:blip r:embed="rId3"/>
          <a:srcRect/>
          <a:stretch>
            <a:fillRect/>
          </a:stretch>
        </p:blipFill>
        <p:spPr bwMode="auto">
          <a:xfrm>
            <a:off x="1446213" y="4284663"/>
            <a:ext cx="6535737" cy="8001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946150" y="166688"/>
            <a:ext cx="8229600" cy="576262"/>
          </a:xfrm>
        </p:spPr>
        <p:txBody>
          <a:bodyPr>
            <a:normAutofit fontScale="90000"/>
          </a:bodyPr>
          <a:lstStyle/>
          <a:p>
            <a:pPr eaLnBrk="1" hangingPunct="1"/>
            <a:r>
              <a:rPr lang="en-US"/>
              <a:t>Common Functions of Interrupts</a:t>
            </a:r>
          </a:p>
        </p:txBody>
      </p:sp>
      <p:sp>
        <p:nvSpPr>
          <p:cNvPr id="15363" name="Rectangle 3"/>
          <p:cNvSpPr>
            <a:spLocks noGrp="1" noChangeArrowheads="1"/>
          </p:cNvSpPr>
          <p:nvPr>
            <p:ph type="body" idx="4294967295"/>
          </p:nvPr>
        </p:nvSpPr>
        <p:spPr>
          <a:xfrm>
            <a:off x="806450" y="1233488"/>
            <a:ext cx="6572250" cy="4530725"/>
          </a:xfrm>
        </p:spPr>
        <p:txBody>
          <a:bodyPr>
            <a:normAutofit fontScale="85000" lnSpcReduction="10000"/>
          </a:bodyPr>
          <a:lstStyle/>
          <a:p>
            <a:r>
              <a:rPr lang="en-US"/>
              <a:t>Interrupt transfers control to the interrupt service routine generally, through the </a:t>
            </a:r>
            <a:r>
              <a:rPr lang="en-US" b="1">
                <a:solidFill>
                  <a:srgbClr val="3366FF"/>
                </a:solidFill>
              </a:rPr>
              <a:t>interrupt</a:t>
            </a:r>
            <a:r>
              <a:rPr lang="en-US" i="1"/>
              <a:t> </a:t>
            </a:r>
            <a:r>
              <a:rPr lang="en-US" b="1">
                <a:solidFill>
                  <a:srgbClr val="3366FF"/>
                </a:solidFill>
              </a:rPr>
              <a:t>vector</a:t>
            </a:r>
            <a:r>
              <a:rPr lang="en-US"/>
              <a:t>, which contains the addresses of all the service routines</a:t>
            </a:r>
            <a:endParaRPr lang="en-US" sz="800"/>
          </a:p>
          <a:p>
            <a:r>
              <a:rPr lang="en-US"/>
              <a:t>Interrupt architecture must save the address of the interrupted instruction</a:t>
            </a:r>
            <a:endParaRPr lang="en-US" sz="800" i="1"/>
          </a:p>
          <a:p>
            <a:r>
              <a:rPr lang="en-US"/>
              <a:t>A </a:t>
            </a:r>
            <a:r>
              <a:rPr lang="en-US" b="1">
                <a:solidFill>
                  <a:srgbClr val="3366FF"/>
                </a:solidFill>
              </a:rPr>
              <a:t>trap</a:t>
            </a:r>
            <a:r>
              <a:rPr lang="en-US"/>
              <a:t> or </a:t>
            </a:r>
            <a:r>
              <a:rPr lang="en-US" b="1">
                <a:solidFill>
                  <a:srgbClr val="3366FF"/>
                </a:solidFill>
              </a:rPr>
              <a:t>exception</a:t>
            </a:r>
            <a:r>
              <a:rPr lang="en-US"/>
              <a:t> is a software-generated interrupt caused either by an error or a user request</a:t>
            </a:r>
            <a:endParaRPr lang="en-US" sz="800"/>
          </a:p>
          <a:p>
            <a:r>
              <a:rPr lang="en-US"/>
              <a:t>An operating system is </a:t>
            </a:r>
            <a:r>
              <a:rPr lang="en-US" b="1">
                <a:solidFill>
                  <a:srgbClr val="3366FF"/>
                </a:solidFill>
              </a:rPr>
              <a:t>interrupt driven</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63613" y="201613"/>
            <a:ext cx="7723187" cy="576262"/>
          </a:xfrm>
        </p:spPr>
        <p:txBody>
          <a:bodyPr>
            <a:normAutofit fontScale="90000"/>
          </a:bodyPr>
          <a:lstStyle/>
          <a:p>
            <a:pPr eaLnBrk="1" hangingPunct="1"/>
            <a:r>
              <a:rPr lang="en-US" altLang="en-US"/>
              <a:t>Priority Scheduling</a:t>
            </a:r>
          </a:p>
        </p:txBody>
      </p:sp>
      <p:sp>
        <p:nvSpPr>
          <p:cNvPr id="20483" name="Rectangle 3"/>
          <p:cNvSpPr>
            <a:spLocks noGrp="1" noChangeArrowheads="1"/>
          </p:cNvSpPr>
          <p:nvPr>
            <p:ph type="body" idx="1"/>
          </p:nvPr>
        </p:nvSpPr>
        <p:spPr>
          <a:xfrm>
            <a:off x="882650" y="1233488"/>
            <a:ext cx="7423150" cy="4530725"/>
          </a:xfrm>
        </p:spPr>
        <p:txBody>
          <a:bodyPr>
            <a:normAutofit fontScale="77500" lnSpcReduction="20000"/>
          </a:bodyPr>
          <a:lstStyle/>
          <a:p>
            <a:r>
              <a:rPr lang="en-US" altLang="en-US"/>
              <a:t>A priority number (integer) is associated with each process</a:t>
            </a:r>
          </a:p>
          <a:p>
            <a:endParaRPr lang="en-US" altLang="en-US" sz="800"/>
          </a:p>
          <a:p>
            <a:r>
              <a:rPr lang="en-US" altLang="en-US"/>
              <a:t>The CPU is allocated to the process with the highest priority (smallest integer </a:t>
            </a:r>
            <a:r>
              <a:rPr lang="en-US" altLang="en-US">
                <a:sym typeface="Symbol" pitchFamily="18" charset="2"/>
              </a:rPr>
              <a:t> highest priority)</a:t>
            </a:r>
          </a:p>
          <a:p>
            <a:pPr lvl="1"/>
            <a:r>
              <a:rPr lang="en-US" altLang="en-US"/>
              <a:t>Preemptive</a:t>
            </a:r>
          </a:p>
          <a:p>
            <a:pPr lvl="1"/>
            <a:r>
              <a:rPr lang="en-US" altLang="en-US"/>
              <a:t>Nonpreemptive</a:t>
            </a:r>
          </a:p>
          <a:p>
            <a:pPr lvl="1"/>
            <a:endParaRPr lang="en-US" altLang="en-US" sz="800"/>
          </a:p>
          <a:p>
            <a:r>
              <a:rPr lang="en-US" altLang="en-US"/>
              <a:t>SJF is priority scheduling where priority is the inverse of predicted next CPU burst time</a:t>
            </a:r>
          </a:p>
          <a:p>
            <a:endParaRPr lang="en-US" altLang="en-US" sz="800"/>
          </a:p>
          <a:p>
            <a:r>
              <a:rPr lang="en-US" altLang="en-US"/>
              <a:t>Problem </a:t>
            </a:r>
            <a:r>
              <a:rPr lang="en-US" altLang="en-US">
                <a:sym typeface="Symbol" pitchFamily="18" charset="2"/>
              </a:rPr>
              <a:t> </a:t>
            </a:r>
            <a:r>
              <a:rPr lang="en-US" altLang="en-US" b="1">
                <a:solidFill>
                  <a:srgbClr val="3366FF"/>
                </a:solidFill>
                <a:sym typeface="Symbol" pitchFamily="18" charset="2"/>
              </a:rPr>
              <a:t>Starvation</a:t>
            </a:r>
            <a:r>
              <a:rPr lang="en-US" altLang="en-US" b="1">
                <a:sym typeface="Symbol" pitchFamily="18" charset="2"/>
              </a:rPr>
              <a:t> </a:t>
            </a:r>
            <a:r>
              <a:rPr lang="en-US" altLang="en-US">
                <a:sym typeface="Symbol" pitchFamily="18" charset="2"/>
              </a:rPr>
              <a:t>– low priority processes may never execute</a:t>
            </a:r>
          </a:p>
          <a:p>
            <a:endParaRPr lang="en-US" altLang="en-US" sz="800">
              <a:sym typeface="Symbol" pitchFamily="18" charset="2"/>
            </a:endParaRPr>
          </a:p>
          <a:p>
            <a:r>
              <a:rPr lang="en-US" altLang="en-US">
                <a:sym typeface="Symbol" pitchFamily="18" charset="2"/>
              </a:rPr>
              <a:t>Solution  </a:t>
            </a:r>
            <a:r>
              <a:rPr lang="en-US" altLang="en-US" b="1">
                <a:solidFill>
                  <a:srgbClr val="3366FF"/>
                </a:solidFill>
                <a:sym typeface="Symbol" pitchFamily="18" charset="2"/>
              </a:rPr>
              <a:t>Aging</a:t>
            </a:r>
            <a:r>
              <a:rPr lang="en-US" altLang="en-US" b="1">
                <a:sym typeface="Symbol" pitchFamily="18" charset="2"/>
              </a:rPr>
              <a:t> </a:t>
            </a:r>
            <a:r>
              <a:rPr lang="en-US" altLang="en-US">
                <a:sym typeface="Symbol" pitchFamily="18" charset="2"/>
              </a:rPr>
              <a:t>– as time progresses increase the priority of the process</a:t>
            </a:r>
          </a:p>
          <a:p>
            <a:pPr>
              <a:buFont typeface="Monotype Sorts" pitchFamily="-84" charset="2"/>
              <a:buNone/>
            </a:pPr>
            <a:endParaRPr lang="en-US" altLang="en-US" b="1">
              <a:solidFill>
                <a:srgbClr val="3366FF"/>
              </a:solidFill>
              <a:sym typeface="Symbol" pitchFamily="18" charset="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06525" y="201613"/>
            <a:ext cx="7280275" cy="576262"/>
          </a:xfrm>
        </p:spPr>
        <p:txBody>
          <a:bodyPr>
            <a:normAutofit fontScale="90000"/>
          </a:bodyPr>
          <a:lstStyle/>
          <a:p>
            <a:pPr eaLnBrk="1" hangingPunct="1"/>
            <a:r>
              <a:rPr lang="en-US" altLang="en-US"/>
              <a:t>Example of Priority Scheduling</a:t>
            </a:r>
          </a:p>
        </p:txBody>
      </p:sp>
      <p:sp>
        <p:nvSpPr>
          <p:cNvPr id="21507" name="Rectangle 36"/>
          <p:cNvSpPr>
            <a:spLocks noGrp="1" noChangeArrowheads="1"/>
          </p:cNvSpPr>
          <p:nvPr>
            <p:ph type="body" idx="1"/>
          </p:nvPr>
        </p:nvSpPr>
        <p:spPr>
          <a:xfrm>
            <a:off x="806450" y="1233488"/>
            <a:ext cx="8337550" cy="4887912"/>
          </a:xfrm>
          <a:noFill/>
        </p:spPr>
        <p:txBody>
          <a:bodyPr>
            <a:normAutofit fontScale="77500" lnSpcReduction="20000"/>
          </a:bodyPr>
          <a:lstStyle/>
          <a:p>
            <a:pPr>
              <a:buFont typeface="Monotype Sorts" pitchFamily="-84" charset="2"/>
              <a:buNone/>
              <a:tabLst>
                <a:tab pos="1600200" algn="ctr"/>
                <a:tab pos="3251200" algn="ctr"/>
                <a:tab pos="5140325" algn="ctr"/>
              </a:tabLst>
            </a:pPr>
            <a:r>
              <a:rPr lang="en-US" altLang="en-US"/>
              <a:t>		         </a:t>
            </a:r>
            <a:r>
              <a:rPr lang="en-US" altLang="en-US" u="sng"/>
              <a:t>Process</a:t>
            </a:r>
            <a:r>
              <a:rPr lang="en-US" altLang="en-US" u="sng">
                <a:solidFill>
                  <a:schemeClr val="bg1"/>
                </a:solidFill>
              </a:rPr>
              <a:t>A	arri </a:t>
            </a:r>
            <a:r>
              <a:rPr lang="en-US" altLang="en-US" u="sng"/>
              <a:t>Burst Time</a:t>
            </a:r>
            <a:r>
              <a:rPr lang="en-US" altLang="en-US" u="sng">
                <a:solidFill>
                  <a:schemeClr val="bg1"/>
                </a:solidFill>
              </a:rPr>
              <a:t>T</a:t>
            </a:r>
            <a:r>
              <a:rPr lang="en-US" altLang="en-US"/>
              <a:t>	</a:t>
            </a:r>
            <a:r>
              <a:rPr lang="en-US" altLang="en-US" u="sng"/>
              <a:t>Priority</a:t>
            </a:r>
            <a:endParaRPr lang="en-US" altLang="en-US"/>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1</a:t>
            </a:r>
            <a:r>
              <a:rPr lang="en-US" altLang="en-US"/>
              <a:t>	1</a:t>
            </a:r>
            <a:r>
              <a:rPr lang="en-US" altLang="en-US">
                <a:solidFill>
                  <a:srgbClr val="000000"/>
                </a:solidFill>
              </a:rPr>
              <a:t>0</a:t>
            </a:r>
            <a:r>
              <a:rPr lang="en-US" altLang="en-US"/>
              <a:t>	3</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2 	</a:t>
            </a:r>
            <a:r>
              <a:rPr lang="en-US" altLang="en-US">
                <a:solidFill>
                  <a:srgbClr val="000000"/>
                </a:solidFill>
              </a:rPr>
              <a:t>1</a:t>
            </a:r>
            <a:r>
              <a:rPr lang="en-US" altLang="en-US"/>
              <a:t>	1</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3</a:t>
            </a:r>
            <a:r>
              <a:rPr lang="en-US" altLang="en-US"/>
              <a:t>	</a:t>
            </a:r>
            <a:r>
              <a:rPr lang="en-US" altLang="en-US">
                <a:solidFill>
                  <a:srgbClr val="000000"/>
                </a:solidFill>
              </a:rPr>
              <a:t>2</a:t>
            </a:r>
            <a:r>
              <a:rPr lang="en-US" altLang="en-US"/>
              <a:t>	4</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4</a:t>
            </a:r>
            <a:r>
              <a:rPr lang="en-US" altLang="en-US"/>
              <a:t>	</a:t>
            </a:r>
            <a:r>
              <a:rPr lang="en-US" altLang="en-US">
                <a:solidFill>
                  <a:srgbClr val="000000"/>
                </a:solidFill>
              </a:rPr>
              <a:t>1</a:t>
            </a:r>
            <a:r>
              <a:rPr lang="en-US" altLang="en-US"/>
              <a:t>	5</a:t>
            </a:r>
          </a:p>
          <a:p>
            <a:pPr>
              <a:buFont typeface="Monotype Sorts" pitchFamily="-84" charset="2"/>
              <a:buNone/>
              <a:tabLst>
                <a:tab pos="1600200" algn="ctr"/>
                <a:tab pos="3251200" algn="ctr"/>
                <a:tab pos="5140325" algn="ctr"/>
              </a:tabLst>
            </a:pPr>
            <a:r>
              <a:rPr lang="en-US" altLang="en-US"/>
              <a:t>		</a:t>
            </a:r>
            <a:r>
              <a:rPr lang="en-US" altLang="en-US" i="1"/>
              <a:t>P</a:t>
            </a:r>
            <a:r>
              <a:rPr lang="en-US" altLang="en-US" i="1" baseline="-25000"/>
              <a:t>5	</a:t>
            </a:r>
            <a:r>
              <a:rPr lang="en-US" altLang="en-US"/>
              <a:t>5	2</a:t>
            </a:r>
          </a:p>
          <a:p>
            <a:pPr>
              <a:buFont typeface="Monotype Sorts" pitchFamily="-84" charset="2"/>
              <a:buNone/>
              <a:tabLst>
                <a:tab pos="1600200" algn="ctr"/>
                <a:tab pos="3251200" algn="ctr"/>
                <a:tab pos="5140325" algn="ctr"/>
              </a:tabLst>
            </a:pPr>
            <a:endParaRPr lang="en-US" altLang="en-US" baseline="-25000"/>
          </a:p>
          <a:p>
            <a:pPr>
              <a:tabLst>
                <a:tab pos="1600200" algn="ctr"/>
                <a:tab pos="3251200" algn="ctr"/>
                <a:tab pos="5140325" algn="ctr"/>
              </a:tabLst>
            </a:pPr>
            <a:r>
              <a:rPr lang="en-US" altLang="en-US"/>
              <a:t>Priority scheduling Gantt Chart</a:t>
            </a:r>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tabLst>
                <a:tab pos="1600200" algn="ctr"/>
                <a:tab pos="3251200" algn="ctr"/>
                <a:tab pos="5140325" algn="ctr"/>
              </a:tabLst>
            </a:pPr>
            <a:endParaRPr lang="en-US" altLang="en-US"/>
          </a:p>
          <a:p>
            <a:pPr>
              <a:buFont typeface="Monotype Sorts" pitchFamily="-84" charset="2"/>
              <a:buNone/>
              <a:tabLst>
                <a:tab pos="1600200" algn="ctr"/>
                <a:tab pos="3251200" algn="ctr"/>
                <a:tab pos="5140325" algn="ctr"/>
              </a:tabLst>
            </a:pPr>
            <a:endParaRPr lang="en-US" altLang="en-US"/>
          </a:p>
          <a:p>
            <a:pPr>
              <a:tabLst>
                <a:tab pos="1600200" algn="ctr"/>
                <a:tab pos="3251200" algn="ctr"/>
                <a:tab pos="5140325" algn="ctr"/>
              </a:tabLst>
            </a:pPr>
            <a:r>
              <a:rPr lang="en-US" altLang="en-US"/>
              <a:t>Average waiting time = 8.2 msec</a:t>
            </a:r>
            <a:endParaRPr lang="en-US" altLang="en-US" i="1" baseline="-25000"/>
          </a:p>
        </p:txBody>
      </p:sp>
      <p:pic>
        <p:nvPicPr>
          <p:cNvPr id="21508" name="Picture 1"/>
          <p:cNvPicPr>
            <a:picLocks noChangeAspect="1"/>
          </p:cNvPicPr>
          <p:nvPr/>
        </p:nvPicPr>
        <p:blipFill>
          <a:blip r:embed="rId3"/>
          <a:srcRect/>
          <a:stretch>
            <a:fillRect/>
          </a:stretch>
        </p:blipFill>
        <p:spPr bwMode="auto">
          <a:xfrm>
            <a:off x="1258888" y="4343400"/>
            <a:ext cx="6057900" cy="887413"/>
          </a:xfrm>
          <a:prstGeom prst="rect">
            <a:avLst/>
          </a:prstGeom>
          <a:noFill/>
          <a:ln w="9525">
            <a:noFill/>
            <a:miter lim="800000"/>
            <a:headEnd/>
            <a:tailEnd/>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Round Robin (RR)</a:t>
            </a:r>
          </a:p>
        </p:txBody>
      </p:sp>
      <p:sp>
        <p:nvSpPr>
          <p:cNvPr id="22531" name="Rectangle 3"/>
          <p:cNvSpPr>
            <a:spLocks noGrp="1" noChangeArrowheads="1"/>
          </p:cNvSpPr>
          <p:nvPr>
            <p:ph type="body" idx="1"/>
          </p:nvPr>
        </p:nvSpPr>
        <p:spPr>
          <a:xfrm>
            <a:off x="889000" y="1231900"/>
            <a:ext cx="7150100" cy="4483100"/>
          </a:xfrm>
        </p:spPr>
        <p:txBody>
          <a:bodyPr>
            <a:normAutofit fontScale="70000" lnSpcReduction="20000"/>
          </a:bodyPr>
          <a:lstStyle/>
          <a:p>
            <a:r>
              <a:rPr lang="en-US" altLang="en-US"/>
              <a:t>Each process gets a small unit of CPU time (</a:t>
            </a:r>
            <a:r>
              <a:rPr lang="en-US" altLang="en-US" b="1">
                <a:solidFill>
                  <a:srgbClr val="3366FF"/>
                </a:solidFill>
              </a:rPr>
              <a:t>time</a:t>
            </a:r>
            <a:r>
              <a:rPr lang="en-US" altLang="en-US" b="1"/>
              <a:t> </a:t>
            </a:r>
            <a:r>
              <a:rPr lang="en-US" altLang="en-US" b="1">
                <a:solidFill>
                  <a:srgbClr val="3366FF"/>
                </a:solidFill>
              </a:rPr>
              <a:t>quantum</a:t>
            </a:r>
            <a:r>
              <a:rPr lang="en-US" altLang="en-US" b="1"/>
              <a:t> </a:t>
            </a:r>
            <a:r>
              <a:rPr lang="en-US" altLang="en-US" i="1"/>
              <a:t>q</a:t>
            </a:r>
            <a:r>
              <a:rPr lang="en-US" altLang="en-US"/>
              <a:t>), usually 10-100 milliseconds.  After this time has elapsed, the process is preempted and added to the end of the ready queue.</a:t>
            </a:r>
          </a:p>
          <a:p>
            <a:r>
              <a:rPr lang="en-US" altLang="en-US"/>
              <a:t>If there are </a:t>
            </a:r>
            <a:r>
              <a:rPr lang="en-US" altLang="en-US" i="1"/>
              <a:t>n</a:t>
            </a:r>
            <a:r>
              <a:rPr lang="en-US" altLang="en-US"/>
              <a:t> processes in the ready queue and the time quantum is </a:t>
            </a:r>
            <a:r>
              <a:rPr lang="en-US" altLang="en-US" i="1"/>
              <a:t>q</a:t>
            </a:r>
            <a:r>
              <a:rPr lang="en-US" altLang="en-US"/>
              <a:t>, then each process gets 1/</a:t>
            </a:r>
            <a:r>
              <a:rPr lang="en-US" altLang="en-US" i="1"/>
              <a:t>n</a:t>
            </a:r>
            <a:r>
              <a:rPr lang="en-US" altLang="en-US"/>
              <a:t> of the CPU time in chunks of at most </a:t>
            </a:r>
            <a:r>
              <a:rPr lang="en-US" altLang="en-US" i="1"/>
              <a:t>q</a:t>
            </a:r>
            <a:r>
              <a:rPr lang="en-US" altLang="en-US"/>
              <a:t> time units at once.  No process waits more than (</a:t>
            </a:r>
            <a:r>
              <a:rPr lang="en-US" altLang="en-US" i="1"/>
              <a:t>n</a:t>
            </a:r>
            <a:r>
              <a:rPr lang="en-US" altLang="en-US"/>
              <a:t>-1)</a:t>
            </a:r>
            <a:r>
              <a:rPr lang="en-US" altLang="en-US" i="1"/>
              <a:t>q </a:t>
            </a:r>
            <a:r>
              <a:rPr lang="en-US" altLang="en-US"/>
              <a:t>time units.</a:t>
            </a:r>
          </a:p>
          <a:p>
            <a:r>
              <a:rPr lang="en-US" altLang="en-US"/>
              <a:t>Timer interrupts every quantum to schedule next process</a:t>
            </a:r>
          </a:p>
          <a:p>
            <a:r>
              <a:rPr lang="en-US" altLang="en-US"/>
              <a:t>Performance</a:t>
            </a:r>
          </a:p>
          <a:p>
            <a:pPr lvl="1"/>
            <a:r>
              <a:rPr lang="en-US" altLang="en-US" i="1"/>
              <a:t>q</a:t>
            </a:r>
            <a:r>
              <a:rPr lang="en-US" altLang="en-US"/>
              <a:t> large </a:t>
            </a:r>
            <a:r>
              <a:rPr lang="en-US" altLang="en-US">
                <a:sym typeface="Symbol" pitchFamily="18" charset="2"/>
              </a:rPr>
              <a:t> FIFO</a:t>
            </a:r>
          </a:p>
          <a:p>
            <a:pPr lvl="1"/>
            <a:r>
              <a:rPr lang="en-US" altLang="en-US" i="1">
                <a:sym typeface="Symbol" pitchFamily="18" charset="2"/>
              </a:rPr>
              <a:t>q </a:t>
            </a:r>
            <a:r>
              <a:rPr lang="en-US" altLang="en-US">
                <a:sym typeface="Symbol" pitchFamily="18" charset="2"/>
              </a:rPr>
              <a:t>small  </a:t>
            </a:r>
            <a:r>
              <a:rPr lang="en-US" altLang="en-US" i="1">
                <a:sym typeface="Symbol" pitchFamily="18" charset="2"/>
              </a:rPr>
              <a:t>q </a:t>
            </a:r>
            <a:r>
              <a:rPr lang="en-US" altLang="en-US">
                <a:sym typeface="Symbol" pitchFamily="18" charset="2"/>
              </a:rPr>
              <a:t>must be large with respect to context switch, otherwise overhead is too high</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358900" y="139700"/>
            <a:ext cx="7750175" cy="647700"/>
          </a:xfrm>
        </p:spPr>
        <p:txBody>
          <a:bodyPr>
            <a:normAutofit fontScale="90000"/>
          </a:bodyPr>
          <a:lstStyle/>
          <a:p>
            <a:pPr eaLnBrk="1" hangingPunct="1"/>
            <a:r>
              <a:rPr lang="en-US" altLang="en-US"/>
              <a:t>Example of RR with Time Quantum = 4</a:t>
            </a:r>
          </a:p>
        </p:txBody>
      </p:sp>
      <p:sp>
        <p:nvSpPr>
          <p:cNvPr id="23555" name="Rectangle 3"/>
          <p:cNvSpPr>
            <a:spLocks noGrp="1" noChangeArrowheads="1"/>
          </p:cNvSpPr>
          <p:nvPr>
            <p:ph type="body" idx="1"/>
          </p:nvPr>
        </p:nvSpPr>
        <p:spPr>
          <a:xfrm>
            <a:off x="954088" y="1193800"/>
            <a:ext cx="7351712" cy="4483100"/>
          </a:xfrm>
        </p:spPr>
        <p:txBody>
          <a:bodyPr>
            <a:normAutofit fontScale="70000" lnSpcReduction="20000"/>
          </a:bodyPr>
          <a:lstStyle/>
          <a:p>
            <a:pPr>
              <a:lnSpc>
                <a:spcPct val="90000"/>
              </a:lnSpc>
              <a:buFont typeface="Monotype Sorts" pitchFamily="-84" charset="2"/>
              <a:buNone/>
              <a:tabLst>
                <a:tab pos="2219325" algn="ctr"/>
                <a:tab pos="3994150" algn="ctr"/>
              </a:tabLst>
            </a:pPr>
            <a:r>
              <a:rPr lang="en-US" altLang="en-US"/>
              <a:t>		</a:t>
            </a:r>
            <a:r>
              <a:rPr lang="en-US" altLang="en-US" u="sng"/>
              <a:t>Process</a:t>
            </a:r>
            <a:r>
              <a:rPr lang="en-US" altLang="en-US"/>
              <a:t>	</a:t>
            </a:r>
            <a:r>
              <a:rPr lang="en-US" altLang="en-US" u="sng"/>
              <a:t>Burst Time</a:t>
            </a:r>
          </a:p>
          <a:p>
            <a:pPr>
              <a:lnSpc>
                <a:spcPct val="90000"/>
              </a:lnSpc>
              <a:buFont typeface="Monotype Sorts" pitchFamily="-84" charset="2"/>
              <a:buNone/>
              <a:tabLst>
                <a:tab pos="2219325" algn="ctr"/>
                <a:tab pos="3994150" algn="ctr"/>
              </a:tabLst>
            </a:pPr>
            <a:r>
              <a:rPr lang="en-US" altLang="en-US" i="1"/>
              <a:t>		P</a:t>
            </a:r>
            <a:r>
              <a:rPr lang="en-US" altLang="en-US" i="1" baseline="-25000"/>
              <a:t>1	</a:t>
            </a:r>
            <a:r>
              <a:rPr lang="en-US" altLang="en-US"/>
              <a:t>24</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2	 </a:t>
            </a:r>
            <a:r>
              <a:rPr lang="en-US" altLang="en-US"/>
              <a:t>3</a:t>
            </a:r>
          </a:p>
          <a:p>
            <a:pPr>
              <a:lnSpc>
                <a:spcPct val="90000"/>
              </a:lnSpc>
              <a:buFont typeface="Monotype Sorts" pitchFamily="-84" charset="2"/>
              <a:buNone/>
              <a:tabLst>
                <a:tab pos="2219325" algn="ctr"/>
                <a:tab pos="3994150" algn="ctr"/>
              </a:tabLst>
            </a:pPr>
            <a:r>
              <a:rPr lang="en-US" altLang="en-US"/>
              <a:t>		 </a:t>
            </a:r>
            <a:r>
              <a:rPr lang="en-US" altLang="en-US" i="1"/>
              <a:t>P</a:t>
            </a:r>
            <a:r>
              <a:rPr lang="en-US" altLang="en-US" i="1" baseline="-25000"/>
              <a:t>3	</a:t>
            </a:r>
            <a:r>
              <a:rPr lang="en-US" altLang="en-US"/>
              <a:t>3	</a:t>
            </a:r>
          </a:p>
          <a:p>
            <a:pPr>
              <a:lnSpc>
                <a:spcPct val="90000"/>
              </a:lnSpc>
              <a:tabLst>
                <a:tab pos="2219325" algn="ctr"/>
                <a:tab pos="3994150" algn="ctr"/>
              </a:tabLst>
            </a:pPr>
            <a:r>
              <a:rPr lang="en-US" altLang="en-US"/>
              <a:t>The Gantt chart is: </a:t>
            </a:r>
            <a:br>
              <a:rPr lang="en-US" altLang="en-US"/>
            </a:br>
            <a:br>
              <a:rPr lang="en-US" altLang="en-US"/>
            </a:br>
            <a:br>
              <a:rPr lang="en-US" altLang="en-US"/>
            </a:br>
            <a:br>
              <a:rPr lang="en-US" altLang="en-US"/>
            </a:br>
            <a:br>
              <a:rPr lang="en-US" altLang="en-US"/>
            </a:br>
            <a:br>
              <a:rPr lang="en-US" altLang="en-US"/>
            </a:br>
            <a:endParaRPr lang="en-US" altLang="en-US"/>
          </a:p>
          <a:p>
            <a:pPr>
              <a:lnSpc>
                <a:spcPct val="90000"/>
              </a:lnSpc>
              <a:tabLst>
                <a:tab pos="2219325" algn="ctr"/>
                <a:tab pos="3994150" algn="ctr"/>
              </a:tabLst>
            </a:pPr>
            <a:r>
              <a:rPr lang="en-US" altLang="en-US"/>
              <a:t>Typically, higher average turnaround than SJF, but better </a:t>
            </a:r>
            <a:r>
              <a:rPr lang="en-US" altLang="en-US" b="1" i="1"/>
              <a:t>response</a:t>
            </a:r>
          </a:p>
          <a:p>
            <a:pPr>
              <a:lnSpc>
                <a:spcPct val="90000"/>
              </a:lnSpc>
              <a:tabLst>
                <a:tab pos="2219325" algn="ctr"/>
                <a:tab pos="3994150" algn="ctr"/>
              </a:tabLst>
            </a:pPr>
            <a:r>
              <a:rPr lang="en-US" altLang="en-US"/>
              <a:t>q should be large compared to context switch time</a:t>
            </a:r>
          </a:p>
          <a:p>
            <a:pPr>
              <a:lnSpc>
                <a:spcPct val="90000"/>
              </a:lnSpc>
              <a:tabLst>
                <a:tab pos="2219325" algn="ctr"/>
                <a:tab pos="3994150" algn="ctr"/>
              </a:tabLst>
            </a:pPr>
            <a:r>
              <a:rPr lang="en-US" altLang="en-US"/>
              <a:t>q usually 10ms to 100ms, context switch &lt; 10 usec</a:t>
            </a:r>
          </a:p>
        </p:txBody>
      </p:sp>
      <p:pic>
        <p:nvPicPr>
          <p:cNvPr id="23556" name="Picture 1"/>
          <p:cNvPicPr>
            <a:picLocks noChangeAspect="1"/>
          </p:cNvPicPr>
          <p:nvPr/>
        </p:nvPicPr>
        <p:blipFill>
          <a:blip r:embed="rId3"/>
          <a:srcRect/>
          <a:stretch>
            <a:fillRect/>
          </a:stretch>
        </p:blipFill>
        <p:spPr bwMode="auto">
          <a:xfrm>
            <a:off x="1398588" y="3227388"/>
            <a:ext cx="6770687" cy="788987"/>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63625" y="182563"/>
            <a:ext cx="7829550" cy="525462"/>
          </a:xfrm>
        </p:spPr>
        <p:txBody>
          <a:bodyPr/>
          <a:lstStyle/>
          <a:p>
            <a:pPr eaLnBrk="1" hangingPunct="1"/>
            <a:r>
              <a:rPr lang="en-US" altLang="en-US" sz="2800"/>
              <a:t>Time Quantum and Context Switch Time</a:t>
            </a:r>
          </a:p>
        </p:txBody>
      </p:sp>
      <p:pic>
        <p:nvPicPr>
          <p:cNvPr id="24579" name="Picture 7"/>
          <p:cNvPicPr>
            <a:picLocks noChangeAspect="1" noChangeArrowheads="1"/>
          </p:cNvPicPr>
          <p:nvPr/>
        </p:nvPicPr>
        <p:blipFill>
          <a:blip r:embed="rId3"/>
          <a:srcRect/>
          <a:stretch>
            <a:fillRect/>
          </a:stretch>
        </p:blipFill>
        <p:spPr bwMode="auto">
          <a:xfrm>
            <a:off x="1371600" y="1449388"/>
            <a:ext cx="6527800" cy="2903537"/>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830263" y="266700"/>
            <a:ext cx="8535987" cy="457200"/>
          </a:xfrm>
        </p:spPr>
        <p:txBody>
          <a:bodyPr/>
          <a:lstStyle/>
          <a:p>
            <a:pPr eaLnBrk="1" hangingPunct="1"/>
            <a:r>
              <a:rPr lang="en-US" altLang="en-US" sz="2400"/>
              <a:t>Turnaround Time Varies With The Time Quantum</a:t>
            </a:r>
          </a:p>
        </p:txBody>
      </p:sp>
      <p:pic>
        <p:nvPicPr>
          <p:cNvPr id="25603" name="Picture 7"/>
          <p:cNvPicPr>
            <a:picLocks noChangeAspect="1" noChangeArrowheads="1"/>
          </p:cNvPicPr>
          <p:nvPr/>
        </p:nvPicPr>
        <p:blipFill>
          <a:blip r:embed="rId3"/>
          <a:srcRect/>
          <a:stretch>
            <a:fillRect/>
          </a:stretch>
        </p:blipFill>
        <p:spPr bwMode="auto">
          <a:xfrm>
            <a:off x="2084388" y="1379538"/>
            <a:ext cx="5005387" cy="4122737"/>
          </a:xfrm>
          <a:prstGeom prst="rect">
            <a:avLst/>
          </a:prstGeom>
          <a:noFill/>
          <a:ln w="9525">
            <a:noFill/>
            <a:miter lim="800000"/>
            <a:headEnd/>
            <a:tailEnd/>
          </a:ln>
        </p:spPr>
      </p:pic>
      <p:sp>
        <p:nvSpPr>
          <p:cNvPr id="25604" name="TextBox 3"/>
          <p:cNvSpPr txBox="1">
            <a:spLocks noChangeArrowheads="1"/>
          </p:cNvSpPr>
          <p:nvPr/>
        </p:nvSpPr>
        <p:spPr bwMode="auto">
          <a:xfrm>
            <a:off x="5937250" y="3744913"/>
            <a:ext cx="2312988" cy="492125"/>
          </a:xfrm>
          <a:prstGeom prst="rect">
            <a:avLst/>
          </a:prstGeom>
          <a:noFill/>
          <a:ln w="9525">
            <a:noFill/>
            <a:miter lim="800000"/>
            <a:headEnd/>
            <a:tailEnd/>
          </a:ln>
        </p:spPr>
        <p:txBody>
          <a:bodyPr lIns="91417" tIns="45709" rIns="91417" bIns="45709">
            <a:spAutoFit/>
          </a:bodyPr>
          <a:lstStyle/>
          <a:p>
            <a:r>
              <a:rPr lang="en-US" altLang="en-US" sz="1300"/>
              <a:t>80% of CPU bursts should be shorter than q</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73138" y="153988"/>
            <a:ext cx="7713662" cy="576262"/>
          </a:xfrm>
        </p:spPr>
        <p:txBody>
          <a:bodyPr>
            <a:normAutofit fontScale="90000"/>
          </a:bodyPr>
          <a:lstStyle/>
          <a:p>
            <a:pPr eaLnBrk="1" hangingPunct="1"/>
            <a:r>
              <a:rPr lang="en-US" altLang="en-US"/>
              <a:t>Multilevel Queue</a:t>
            </a:r>
          </a:p>
        </p:txBody>
      </p:sp>
      <p:sp>
        <p:nvSpPr>
          <p:cNvPr id="26627" name="Rectangle 3"/>
          <p:cNvSpPr>
            <a:spLocks noGrp="1" noChangeArrowheads="1"/>
          </p:cNvSpPr>
          <p:nvPr>
            <p:ph type="body" idx="1"/>
          </p:nvPr>
        </p:nvSpPr>
        <p:spPr>
          <a:xfrm>
            <a:off x="844550" y="1068388"/>
            <a:ext cx="7537450" cy="5221287"/>
          </a:xfrm>
        </p:spPr>
        <p:txBody>
          <a:bodyPr>
            <a:normAutofit fontScale="77500" lnSpcReduction="20000"/>
          </a:bodyPr>
          <a:lstStyle/>
          <a:p>
            <a:r>
              <a:rPr lang="en-US" altLang="en-US"/>
              <a:t>Ready queue is partitioned into separate queues, eg:</a:t>
            </a:r>
          </a:p>
          <a:p>
            <a:pPr lvl="1"/>
            <a:r>
              <a:rPr lang="en-US" altLang="en-US" b="1">
                <a:solidFill>
                  <a:srgbClr val="3366FF"/>
                </a:solidFill>
              </a:rPr>
              <a:t>foreground</a:t>
            </a:r>
            <a:r>
              <a:rPr lang="en-US" altLang="en-US"/>
              <a:t> (interactive)</a:t>
            </a:r>
          </a:p>
          <a:p>
            <a:pPr lvl="1"/>
            <a:r>
              <a:rPr lang="en-US" altLang="en-US" b="1">
                <a:solidFill>
                  <a:srgbClr val="3366FF"/>
                </a:solidFill>
              </a:rPr>
              <a:t>background</a:t>
            </a:r>
            <a:r>
              <a:rPr lang="en-US" altLang="en-US"/>
              <a:t> (batch)</a:t>
            </a:r>
          </a:p>
          <a:p>
            <a:r>
              <a:rPr lang="en-US" altLang="en-US"/>
              <a:t>Process permanently in a given queue</a:t>
            </a:r>
            <a:endParaRPr lang="en-US" altLang="en-US" sz="800"/>
          </a:p>
          <a:p>
            <a:r>
              <a:rPr lang="en-US" altLang="en-US"/>
              <a:t>Each queue has its own scheduling algorithm:</a:t>
            </a:r>
          </a:p>
          <a:p>
            <a:pPr lvl="1"/>
            <a:r>
              <a:rPr lang="en-US" altLang="en-US"/>
              <a:t>foreground – RR</a:t>
            </a:r>
          </a:p>
          <a:p>
            <a:pPr lvl="1"/>
            <a:r>
              <a:rPr lang="en-US" altLang="en-US"/>
              <a:t>background – FCFS</a:t>
            </a:r>
            <a:endParaRPr lang="en-US" altLang="en-US" sz="800"/>
          </a:p>
          <a:p>
            <a:r>
              <a:rPr lang="en-US" altLang="en-US"/>
              <a:t>Scheduling must be done between the queues:</a:t>
            </a:r>
          </a:p>
          <a:p>
            <a:pPr lvl="1"/>
            <a:r>
              <a:rPr lang="en-US" altLang="en-US"/>
              <a:t>Fixed priority scheduling; (i.e., serve all from foreground then from background).  Possibility of starvation.</a:t>
            </a:r>
          </a:p>
          <a:p>
            <a:pPr lvl="1"/>
            <a:r>
              <a:rPr lang="en-US" altLang="en-US"/>
              <a:t>Time slice – each queue gets a certain amount of CPU time which it can schedule amongst its processes; i.e., 80% to foreground in RR</a:t>
            </a:r>
          </a:p>
          <a:p>
            <a:pPr lvl="1"/>
            <a:r>
              <a:rPr lang="en-US" altLang="en-US"/>
              <a:t>20% to background in FCFS </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090613" y="188913"/>
            <a:ext cx="7596187" cy="576262"/>
          </a:xfrm>
        </p:spPr>
        <p:txBody>
          <a:bodyPr>
            <a:normAutofit fontScale="90000"/>
          </a:bodyPr>
          <a:lstStyle/>
          <a:p>
            <a:pPr eaLnBrk="1" hangingPunct="1"/>
            <a:r>
              <a:rPr lang="en-US" altLang="en-US"/>
              <a:t>Multilevel Queue Scheduling</a:t>
            </a:r>
          </a:p>
        </p:txBody>
      </p:sp>
      <p:pic>
        <p:nvPicPr>
          <p:cNvPr id="27651" name="Picture 4" descr="5"/>
          <p:cNvPicPr>
            <a:picLocks noChangeAspect="1" noChangeArrowheads="1"/>
          </p:cNvPicPr>
          <p:nvPr/>
        </p:nvPicPr>
        <p:blipFill>
          <a:blip r:embed="rId3"/>
          <a:srcRect/>
          <a:stretch>
            <a:fillRect/>
          </a:stretch>
        </p:blipFill>
        <p:spPr bwMode="auto">
          <a:xfrm>
            <a:off x="1270000" y="1466850"/>
            <a:ext cx="6686550" cy="442595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271588" y="201613"/>
            <a:ext cx="7707312" cy="576262"/>
          </a:xfrm>
        </p:spPr>
        <p:txBody>
          <a:bodyPr>
            <a:normAutofit fontScale="90000"/>
          </a:bodyPr>
          <a:lstStyle/>
          <a:p>
            <a:pPr eaLnBrk="1" hangingPunct="1"/>
            <a:r>
              <a:rPr lang="en-US"/>
              <a:t>Chapter 5: Process Synchronization</a:t>
            </a:r>
          </a:p>
        </p:txBody>
      </p:sp>
      <p:sp>
        <p:nvSpPr>
          <p:cNvPr id="4099" name="Rectangle 3"/>
          <p:cNvSpPr>
            <a:spLocks noGrp="1" noChangeArrowheads="1"/>
          </p:cNvSpPr>
          <p:nvPr>
            <p:ph idx="1"/>
          </p:nvPr>
        </p:nvSpPr>
        <p:spPr>
          <a:xfrm>
            <a:off x="847725" y="1165225"/>
            <a:ext cx="6040438" cy="3270250"/>
          </a:xfrm>
        </p:spPr>
        <p:txBody>
          <a:bodyPr>
            <a:normAutofit fontScale="77500" lnSpcReduction="20000"/>
          </a:bodyPr>
          <a:lstStyle/>
          <a:p>
            <a:pPr>
              <a:lnSpc>
                <a:spcPct val="80000"/>
              </a:lnSpc>
            </a:pPr>
            <a:r>
              <a:rPr lang="en-US"/>
              <a:t>Background</a:t>
            </a:r>
          </a:p>
          <a:p>
            <a:pPr>
              <a:lnSpc>
                <a:spcPct val="80000"/>
              </a:lnSpc>
            </a:pPr>
            <a:r>
              <a:rPr lang="en-US"/>
              <a:t>The Critical-Section Problem</a:t>
            </a:r>
          </a:p>
          <a:p>
            <a:pPr>
              <a:lnSpc>
                <a:spcPct val="80000"/>
              </a:lnSpc>
            </a:pPr>
            <a:r>
              <a:rPr lang="en-US"/>
              <a:t>Peterson</a:t>
            </a:r>
            <a:r>
              <a:rPr lang="ja-JP" altLang="en-US"/>
              <a:t>’</a:t>
            </a:r>
            <a:r>
              <a:rPr lang="en-US" altLang="ja-JP"/>
              <a:t>s Solution</a:t>
            </a:r>
          </a:p>
          <a:p>
            <a:pPr>
              <a:lnSpc>
                <a:spcPct val="80000"/>
              </a:lnSpc>
            </a:pPr>
            <a:r>
              <a:rPr lang="en-US"/>
              <a:t>Synchronization Hardware</a:t>
            </a:r>
          </a:p>
          <a:p>
            <a:pPr>
              <a:lnSpc>
                <a:spcPct val="80000"/>
              </a:lnSpc>
            </a:pPr>
            <a:r>
              <a:rPr lang="en-US"/>
              <a:t>Mutex Locks</a:t>
            </a:r>
          </a:p>
          <a:p>
            <a:pPr>
              <a:lnSpc>
                <a:spcPct val="80000"/>
              </a:lnSpc>
            </a:pPr>
            <a:r>
              <a:rPr lang="en-US"/>
              <a:t>Semaphores</a:t>
            </a:r>
          </a:p>
          <a:p>
            <a:pPr>
              <a:lnSpc>
                <a:spcPct val="80000"/>
              </a:lnSpc>
            </a:pPr>
            <a:r>
              <a:rPr lang="en-US"/>
              <a:t>Classic Problems of Synchronization</a:t>
            </a:r>
          </a:p>
          <a:p>
            <a:pPr>
              <a:lnSpc>
                <a:spcPct val="80000"/>
              </a:lnSpc>
            </a:pPr>
            <a:r>
              <a:rPr lang="en-US"/>
              <a:t>Monitors</a:t>
            </a:r>
          </a:p>
          <a:p>
            <a:pPr>
              <a:lnSpc>
                <a:spcPct val="80000"/>
              </a:lnSpc>
            </a:pPr>
            <a:r>
              <a:rPr lang="en-US"/>
              <a:t>Synchronization Examples </a:t>
            </a:r>
          </a:p>
          <a:p>
            <a:pPr>
              <a:lnSpc>
                <a:spcPct val="80000"/>
              </a:lnSpc>
            </a:pPr>
            <a:r>
              <a:rPr lang="en-US"/>
              <a:t>Alternative Approaches</a:t>
            </a:r>
          </a:p>
        </p:txBody>
      </p:sp>
      <p:sp>
        <p:nvSpPr>
          <p:cNvPr id="4100" name="Rectangle 5"/>
          <p:cNvSpPr>
            <a:spLocks noChangeArrowheads="1"/>
          </p:cNvSpPr>
          <p:nvPr/>
        </p:nvSpPr>
        <p:spPr bwMode="auto">
          <a:xfrm>
            <a:off x="2286000" y="5116513"/>
            <a:ext cx="4078288" cy="923925"/>
          </a:xfrm>
          <a:prstGeom prst="rect">
            <a:avLst/>
          </a:prstGeom>
          <a:noFill/>
          <a:ln w="9525">
            <a:noFill/>
            <a:miter lim="800000"/>
            <a:headEnd/>
            <a:tailEnd/>
          </a:ln>
        </p:spPr>
        <p:txBody>
          <a:bodyPr lIns="91426" tIns="45714" rIns="91426" bIns="45714">
            <a:spAutoFit/>
          </a:bodyPr>
          <a:lstStyle/>
          <a:p>
            <a:endParaRPr kumimoji="1" lang="en-US">
              <a:latin typeface="Helvetica" pitchFamily="-84" charset="0"/>
            </a:endParaRPr>
          </a:p>
          <a:p>
            <a:endParaRPr kumimoji="1" lang="en-US">
              <a:latin typeface="Helvetica" pitchFamily="-84" charset="0"/>
            </a:endParaRPr>
          </a:p>
          <a:p>
            <a:endParaRPr kumimoji="1" lang="en-US">
              <a:latin typeface="Helvetica" pitchFamily="-84"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139700"/>
            <a:ext cx="8229600" cy="576263"/>
          </a:xfrm>
        </p:spPr>
        <p:txBody>
          <a:bodyPr>
            <a:normAutofit fontScale="90000"/>
          </a:bodyPr>
          <a:lstStyle/>
          <a:p>
            <a:pPr eaLnBrk="1" hangingPunct="1"/>
            <a:r>
              <a:rPr lang="en-US"/>
              <a:t>Objectives</a:t>
            </a:r>
          </a:p>
        </p:txBody>
      </p:sp>
      <p:sp>
        <p:nvSpPr>
          <p:cNvPr id="5123" name="Content Placeholder 2"/>
          <p:cNvSpPr>
            <a:spLocks noGrp="1"/>
          </p:cNvSpPr>
          <p:nvPr>
            <p:ph idx="1"/>
          </p:nvPr>
        </p:nvSpPr>
        <p:spPr>
          <a:xfrm>
            <a:off x="895350" y="1144588"/>
            <a:ext cx="6737350" cy="4530725"/>
          </a:xfrm>
        </p:spPr>
        <p:txBody>
          <a:bodyPr>
            <a:normAutofit fontScale="85000" lnSpcReduction="10000"/>
          </a:bodyPr>
          <a:lstStyle/>
          <a:p>
            <a:r>
              <a:rPr lang="en-US"/>
              <a:t>To present the concept of process synchronization.</a:t>
            </a:r>
          </a:p>
          <a:p>
            <a:r>
              <a:rPr lang="en-US"/>
              <a:t>To introduce the critical-section problem, whose solutions can be used to ensure the consistency of shared data</a:t>
            </a:r>
          </a:p>
          <a:p>
            <a:r>
              <a:rPr lang="en-US"/>
              <a:t>To present both software and hardware solutions of the critical-section problem</a:t>
            </a:r>
          </a:p>
          <a:p>
            <a:r>
              <a:rPr lang="en-US"/>
              <a:t>To examine several classical process-synchronization problems</a:t>
            </a:r>
          </a:p>
          <a:p>
            <a:r>
              <a:rPr lang="en-US"/>
              <a:t>To explore several tools that are used to solve process synchronization problems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063625" y="-95250"/>
            <a:ext cx="7772400" cy="844550"/>
          </a:xfrm>
        </p:spPr>
        <p:txBody>
          <a:bodyPr/>
          <a:lstStyle/>
          <a:p>
            <a:pPr eaLnBrk="1" hangingPunct="1"/>
            <a:r>
              <a:rPr lang="en-US"/>
              <a:t>Interrupt Handling</a:t>
            </a:r>
          </a:p>
        </p:txBody>
      </p:sp>
      <p:sp>
        <p:nvSpPr>
          <p:cNvPr id="16387" name="Rectangle 3"/>
          <p:cNvSpPr>
            <a:spLocks noGrp="1" noChangeArrowheads="1"/>
          </p:cNvSpPr>
          <p:nvPr>
            <p:ph type="body" idx="4294967295"/>
          </p:nvPr>
        </p:nvSpPr>
        <p:spPr>
          <a:xfrm>
            <a:off x="806450" y="1233488"/>
            <a:ext cx="6619875" cy="4530725"/>
          </a:xfrm>
        </p:spPr>
        <p:txBody>
          <a:bodyPr>
            <a:normAutofit fontScale="92500" lnSpcReduction="10000"/>
          </a:bodyPr>
          <a:lstStyle/>
          <a:p>
            <a:r>
              <a:rPr lang="en-US"/>
              <a:t>The operating system preserves the state of the CPU by storing registers and the program counter</a:t>
            </a:r>
          </a:p>
          <a:p>
            <a:r>
              <a:rPr lang="en-US"/>
              <a:t>Determines which type of interrupt has occurred:</a:t>
            </a:r>
          </a:p>
          <a:p>
            <a:pPr lvl="1"/>
            <a:r>
              <a:rPr lang="en-US" b="1">
                <a:solidFill>
                  <a:srgbClr val="3366FF"/>
                </a:solidFill>
              </a:rPr>
              <a:t>polling</a:t>
            </a:r>
          </a:p>
          <a:p>
            <a:pPr lvl="1"/>
            <a:r>
              <a:rPr lang="en-US" b="1">
                <a:solidFill>
                  <a:srgbClr val="3366FF"/>
                </a:solidFill>
              </a:rPr>
              <a:t>vectored</a:t>
            </a:r>
            <a:r>
              <a:rPr lang="en-US"/>
              <a:t> interrupt system</a:t>
            </a:r>
          </a:p>
          <a:p>
            <a:r>
              <a:rPr lang="en-US"/>
              <a:t>Separate segments of code determine what action should be taken for each type of interrupt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Grp="1" noChangeArrowheads="1"/>
          </p:cNvSpPr>
          <p:nvPr>
            <p:ph type="title"/>
          </p:nvPr>
        </p:nvSpPr>
        <p:spPr>
          <a:xfrm>
            <a:off x="784225" y="187325"/>
            <a:ext cx="7902575" cy="576263"/>
          </a:xfrm>
        </p:spPr>
        <p:txBody>
          <a:bodyPr>
            <a:normAutofit fontScale="90000"/>
          </a:bodyPr>
          <a:lstStyle/>
          <a:p>
            <a:pPr eaLnBrk="1" hangingPunct="1"/>
            <a:r>
              <a:rPr lang="en-US"/>
              <a:t>Background</a:t>
            </a:r>
          </a:p>
        </p:txBody>
      </p:sp>
      <p:sp>
        <p:nvSpPr>
          <p:cNvPr id="6147" name="Rectangle 5"/>
          <p:cNvSpPr>
            <a:spLocks noGrp="1" noChangeArrowheads="1"/>
          </p:cNvSpPr>
          <p:nvPr>
            <p:ph type="body" idx="1"/>
          </p:nvPr>
        </p:nvSpPr>
        <p:spPr>
          <a:xfrm>
            <a:off x="857250" y="1125538"/>
            <a:ext cx="6892925" cy="4860925"/>
          </a:xfrm>
        </p:spPr>
        <p:txBody>
          <a:bodyPr>
            <a:normAutofit fontScale="70000" lnSpcReduction="20000"/>
          </a:bodyPr>
          <a:lstStyle/>
          <a:p>
            <a:r>
              <a:rPr lang="en-US" dirty="0"/>
              <a:t>Processes can execute concurrently</a:t>
            </a:r>
          </a:p>
          <a:p>
            <a:pPr lvl="1"/>
            <a:r>
              <a:rPr lang="en-US" dirty="0"/>
              <a:t>May be interrupted at any time, partially completing execution</a:t>
            </a:r>
          </a:p>
          <a:p>
            <a:r>
              <a:rPr lang="en-US" dirty="0"/>
              <a:t>Concurrent access to shared data may result in data inconsistency</a:t>
            </a:r>
          </a:p>
          <a:p>
            <a:r>
              <a:rPr lang="en-US" dirty="0"/>
              <a:t>Maintaining data consistency requires mechanisms to ensure the orderly execution of cooperating processes</a:t>
            </a:r>
          </a:p>
          <a:p>
            <a:r>
              <a:rPr lang="en-US" dirty="0"/>
              <a:t>Illustration of the problem:</a:t>
            </a:r>
            <a:br>
              <a:rPr lang="en-US" dirty="0"/>
            </a:br>
            <a:r>
              <a:rPr lang="en-US" dirty="0"/>
              <a:t>Suppose that we wanted to provide a solution to the consumer-producer problem that fills </a:t>
            </a:r>
            <a:r>
              <a:rPr lang="en-US" b="1" i="1" dirty="0">
                <a:solidFill>
                  <a:srgbClr val="000000"/>
                </a:solidFill>
              </a:rPr>
              <a:t>all</a:t>
            </a:r>
            <a:r>
              <a:rPr lang="en-US" dirty="0">
                <a:solidFill>
                  <a:srgbClr val="000000"/>
                </a:solidFill>
              </a:rPr>
              <a:t> </a:t>
            </a:r>
            <a:r>
              <a:rPr lang="en-US" dirty="0"/>
              <a:t>the buffers. We can do so by having an integer </a:t>
            </a:r>
            <a:r>
              <a:rPr lang="en-US" b="1" dirty="0">
                <a:latin typeface="Courier" pitchFamily="-84" charset="0"/>
              </a:rPr>
              <a:t>counter</a:t>
            </a:r>
            <a:r>
              <a:rPr lang="en-US" b="1" dirty="0">
                <a:solidFill>
                  <a:srgbClr val="0000FF"/>
                </a:solidFill>
              </a:rPr>
              <a:t> </a:t>
            </a:r>
            <a:r>
              <a:rPr lang="en-US" dirty="0"/>
              <a:t>that keeps track of the number of full buffers.  Initially, </a:t>
            </a:r>
            <a:r>
              <a:rPr lang="en-US" b="1" dirty="0">
                <a:latin typeface="Courier" pitchFamily="-84" charset="0"/>
              </a:rPr>
              <a:t>counter</a:t>
            </a:r>
            <a:r>
              <a:rPr lang="en-US" dirty="0">
                <a:latin typeface="Courier" pitchFamily="-84" charset="0"/>
              </a:rPr>
              <a:t> </a:t>
            </a:r>
            <a:r>
              <a:rPr lang="en-US" dirty="0"/>
              <a:t>is set to 0. It is incremented by the producer after it produces a new buffer and is decremented by the consumer after it consumes a buffer.</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87325"/>
            <a:ext cx="8229600" cy="576263"/>
          </a:xfrm>
        </p:spPr>
        <p:txBody>
          <a:bodyPr>
            <a:normAutofit fontScale="90000"/>
          </a:bodyPr>
          <a:lstStyle/>
          <a:p>
            <a:pPr eaLnBrk="1" hangingPunct="1"/>
            <a:r>
              <a:rPr lang="en-US"/>
              <a:t>Producer </a:t>
            </a:r>
          </a:p>
        </p:txBody>
      </p:sp>
      <p:sp>
        <p:nvSpPr>
          <p:cNvPr id="7171" name="Rectangle 3"/>
          <p:cNvSpPr>
            <a:spLocks noGrp="1" noChangeArrowheads="1"/>
          </p:cNvSpPr>
          <p:nvPr>
            <p:ph type="body" idx="1"/>
          </p:nvPr>
        </p:nvSpPr>
        <p:spPr>
          <a:xfrm>
            <a:off x="1181100" y="1258888"/>
            <a:ext cx="6732588" cy="4557712"/>
          </a:xfrm>
        </p:spPr>
        <p:txBody>
          <a:bodyPr/>
          <a:lstStyle/>
          <a:p>
            <a:pPr marL="0" indent="0">
              <a:buFont typeface="Monotype Sorts" pitchFamily="-84" charset="2"/>
              <a:buNone/>
            </a:pPr>
            <a:r>
              <a:rPr lang="en-US" sz="1700">
                <a:latin typeface="Courier New" pitchFamily="49" charset="0"/>
                <a:cs typeface="Courier New" pitchFamily="49" charset="0"/>
              </a:rPr>
              <a:t>while (true) {</a:t>
            </a:r>
            <a:br>
              <a:rPr lang="en-US" sz="1700">
                <a:latin typeface="Courier New" pitchFamily="49" charset="0"/>
                <a:cs typeface="Courier New" pitchFamily="49" charset="0"/>
              </a:rPr>
            </a:br>
            <a:r>
              <a:rPr lang="en-US" sz="1700">
                <a:latin typeface="Courier New" pitchFamily="49" charset="0"/>
                <a:cs typeface="Courier New" pitchFamily="49" charset="0"/>
              </a:rPr>
              <a:t>	/* produce an item in next produced */ </a:t>
            </a:r>
          </a:p>
          <a:p>
            <a:pPr marL="0" indent="0">
              <a:buFont typeface="Monotype Sorts" pitchFamily="-84" charset="2"/>
              <a:buNone/>
            </a:pPr>
            <a:r>
              <a:rPr lang="en-US" sz="1700">
                <a:latin typeface="Courier New" pitchFamily="49" charset="0"/>
                <a:cs typeface="Courier New" pitchFamily="49" charset="0"/>
              </a:rPr>
              <a:t>	</a:t>
            </a:r>
          </a:p>
          <a:p>
            <a:pPr marL="0" indent="0">
              <a:buFont typeface="Monotype Sorts" pitchFamily="-84" charset="2"/>
              <a:buNone/>
            </a:pPr>
            <a:r>
              <a:rPr lang="en-US" sz="1700">
                <a:latin typeface="Courier New" pitchFamily="49" charset="0"/>
                <a:cs typeface="Courier New" pitchFamily="49" charset="0"/>
              </a:rPr>
              <a:t>	while (counter == BUFFER_SIZE) ; </a:t>
            </a:r>
          </a:p>
          <a:p>
            <a:pPr marL="0" indent="0">
              <a:buFont typeface="Monotype Sorts" pitchFamily="-84" charset="2"/>
              <a:buNone/>
            </a:pPr>
            <a:r>
              <a:rPr lang="en-US" sz="1700">
                <a:latin typeface="Courier New" pitchFamily="49" charset="0"/>
                <a:cs typeface="Courier New" pitchFamily="49" charset="0"/>
              </a:rPr>
              <a:t>		/* do nothing */ </a:t>
            </a:r>
          </a:p>
          <a:p>
            <a:pPr marL="0" indent="0">
              <a:buFont typeface="Monotype Sorts" pitchFamily="-84" charset="2"/>
              <a:buNone/>
            </a:pPr>
            <a:r>
              <a:rPr lang="en-US" sz="1700">
                <a:latin typeface="Courier New" pitchFamily="49" charset="0"/>
                <a:cs typeface="Courier New" pitchFamily="49" charset="0"/>
              </a:rPr>
              <a:t>	buffer[in] = next_produced; </a:t>
            </a:r>
          </a:p>
          <a:p>
            <a:pPr marL="0" indent="0">
              <a:buFont typeface="Monotype Sorts" pitchFamily="-84" charset="2"/>
              <a:buNone/>
            </a:pPr>
            <a:r>
              <a:rPr lang="en-US" sz="1700">
                <a:latin typeface="Courier New" pitchFamily="49" charset="0"/>
                <a:cs typeface="Courier New" pitchFamily="49" charset="0"/>
              </a:rPr>
              <a:t>	in = (in + 1) % BUFFER_SIZE; </a:t>
            </a:r>
          </a:p>
          <a:p>
            <a:pPr marL="0" indent="0">
              <a:buFont typeface="Monotype Sorts" pitchFamily="-84" charset="2"/>
              <a:buNone/>
            </a:pPr>
            <a:r>
              <a:rPr lang="en-US" sz="1700">
                <a:latin typeface="Courier New" pitchFamily="49" charset="0"/>
                <a:cs typeface="Courier New" pitchFamily="49" charset="0"/>
              </a:rPr>
              <a:t>	counter++; </a:t>
            </a:r>
          </a:p>
          <a:p>
            <a:pPr marL="0" indent="0">
              <a:buFont typeface="Monotype Sorts" pitchFamily="-84" charset="2"/>
              <a:buNone/>
            </a:pPr>
            <a:r>
              <a:rPr lang="en-US" sz="1700">
                <a:latin typeface="Courier New" pitchFamily="49" charset="0"/>
                <a:cs typeface="Courier New" pitchFamily="49" charset="0"/>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87363" y="142875"/>
            <a:ext cx="8229600" cy="576263"/>
          </a:xfrm>
        </p:spPr>
        <p:txBody>
          <a:bodyPr>
            <a:normAutofit fontScale="90000"/>
          </a:bodyPr>
          <a:lstStyle/>
          <a:p>
            <a:pPr eaLnBrk="1" hangingPunct="1"/>
            <a:r>
              <a:rPr lang="en-US"/>
              <a:t>Consumer</a:t>
            </a:r>
          </a:p>
        </p:txBody>
      </p:sp>
      <p:sp>
        <p:nvSpPr>
          <p:cNvPr id="8195" name="Rectangle 3"/>
          <p:cNvSpPr>
            <a:spLocks noGrp="1" noChangeArrowheads="1"/>
          </p:cNvSpPr>
          <p:nvPr>
            <p:ph type="body" idx="1"/>
          </p:nvPr>
        </p:nvSpPr>
        <p:spPr>
          <a:xfrm>
            <a:off x="977900" y="1262063"/>
            <a:ext cx="6877050" cy="4860925"/>
          </a:xfrm>
        </p:spPr>
        <p:txBody>
          <a:bodyPr/>
          <a:lstStyle/>
          <a:p>
            <a:pPr marL="0" indent="0">
              <a:buFont typeface="Monotype Sorts" pitchFamily="-84" charset="2"/>
              <a:buNone/>
            </a:pPr>
            <a:r>
              <a:rPr lang="en-US" sz="1600">
                <a:latin typeface="Courier New" pitchFamily="49" charset="0"/>
                <a:cs typeface="Courier New" pitchFamily="49" charset="0"/>
              </a:rPr>
              <a:t>while (true) {</a:t>
            </a:r>
          </a:p>
          <a:p>
            <a:pPr marL="0" indent="0">
              <a:buFont typeface="Monotype Sorts" pitchFamily="-84" charset="2"/>
              <a:buNone/>
            </a:pPr>
            <a:r>
              <a:rPr lang="en-US" sz="1600">
                <a:latin typeface="Courier New" pitchFamily="49" charset="0"/>
                <a:cs typeface="Courier New" pitchFamily="49" charset="0"/>
              </a:rPr>
              <a:t>	while (counter == 0) </a:t>
            </a:r>
          </a:p>
          <a:p>
            <a:pPr marL="0" indent="0">
              <a:buFont typeface="Monotype Sorts" pitchFamily="-84" charset="2"/>
              <a:buNone/>
            </a:pPr>
            <a:r>
              <a:rPr lang="en-US" sz="1600">
                <a:latin typeface="Courier New" pitchFamily="49" charset="0"/>
                <a:cs typeface="Courier New" pitchFamily="49" charset="0"/>
              </a:rPr>
              <a:t>		; /* do nothing */ </a:t>
            </a:r>
          </a:p>
          <a:p>
            <a:pPr marL="0" indent="0">
              <a:buFont typeface="Monotype Sorts" pitchFamily="-84" charset="2"/>
              <a:buNone/>
            </a:pPr>
            <a:r>
              <a:rPr lang="en-US" sz="1600">
                <a:latin typeface="Courier New" pitchFamily="49" charset="0"/>
                <a:cs typeface="Courier New" pitchFamily="49" charset="0"/>
              </a:rPr>
              <a:t>	next_consumed = buffer[out]; </a:t>
            </a:r>
          </a:p>
          <a:p>
            <a:pPr marL="0" indent="0">
              <a:buFont typeface="Monotype Sorts" pitchFamily="-84" charset="2"/>
              <a:buNone/>
            </a:pPr>
            <a:r>
              <a:rPr lang="en-US" sz="1600">
                <a:latin typeface="Courier New" pitchFamily="49" charset="0"/>
                <a:cs typeface="Courier New" pitchFamily="49" charset="0"/>
              </a:rPr>
              <a:t>	out = (out + 1) % BUFFER_SIZE; 	</a:t>
            </a:r>
          </a:p>
          <a:p>
            <a:pPr marL="0" indent="0">
              <a:buFont typeface="Monotype Sorts" pitchFamily="-84" charset="2"/>
              <a:buNone/>
            </a:pPr>
            <a:r>
              <a:rPr lang="en-US" sz="1600">
                <a:latin typeface="Courier New" pitchFamily="49" charset="0"/>
                <a:cs typeface="Courier New" pitchFamily="49" charset="0"/>
              </a:rPr>
              <a:t>        counter--; </a:t>
            </a:r>
          </a:p>
          <a:p>
            <a:pPr marL="0" indent="0">
              <a:buFont typeface="Monotype Sorts" pitchFamily="-84" charset="2"/>
              <a:buNone/>
            </a:pPr>
            <a:r>
              <a:rPr lang="en-US" sz="1600">
                <a:latin typeface="Courier New" pitchFamily="49" charset="0"/>
                <a:cs typeface="Courier New" pitchFamily="49" charset="0"/>
              </a:rPr>
              <a:t>	/* consume the item in next consumed */ </a:t>
            </a:r>
          </a:p>
          <a:p>
            <a:pPr marL="0" indent="0">
              <a:buFont typeface="Monotype Sorts" pitchFamily="-84" charset="2"/>
              <a:buNone/>
            </a:pPr>
            <a:r>
              <a:rPr lang="en-US" sz="1600">
                <a:latin typeface="Courier New" pitchFamily="49" charset="0"/>
                <a:cs typeface="Courier New" pitchFamily="49" charset="0"/>
              </a:rPr>
              <a:t>} </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026"/>
          <p:cNvSpPr>
            <a:spLocks noGrp="1" noChangeArrowheads="1"/>
          </p:cNvSpPr>
          <p:nvPr>
            <p:ph type="title"/>
          </p:nvPr>
        </p:nvSpPr>
        <p:spPr>
          <a:xfrm>
            <a:off x="457200" y="141288"/>
            <a:ext cx="8229600" cy="576262"/>
          </a:xfrm>
        </p:spPr>
        <p:txBody>
          <a:bodyPr>
            <a:normAutofit fontScale="90000"/>
          </a:bodyPr>
          <a:lstStyle/>
          <a:p>
            <a:pPr eaLnBrk="1" hangingPunct="1"/>
            <a:r>
              <a:rPr lang="en-US"/>
              <a:t>Race Condition</a:t>
            </a:r>
          </a:p>
        </p:txBody>
      </p:sp>
      <p:sp>
        <p:nvSpPr>
          <p:cNvPr id="9219" name="Rectangle 1027"/>
          <p:cNvSpPr>
            <a:spLocks noGrp="1" noChangeArrowheads="1"/>
          </p:cNvSpPr>
          <p:nvPr>
            <p:ph idx="1"/>
          </p:nvPr>
        </p:nvSpPr>
        <p:spPr>
          <a:xfrm>
            <a:off x="1004888" y="1177925"/>
            <a:ext cx="8067675" cy="5173663"/>
          </a:xfrm>
        </p:spPr>
        <p:txBody>
          <a:bodyPr/>
          <a:lstStyle/>
          <a:p>
            <a:pPr>
              <a:lnSpc>
                <a:spcPct val="90000"/>
              </a:lnSpc>
            </a:pPr>
            <a:r>
              <a:rPr lang="en-US" b="1">
                <a:solidFill>
                  <a:srgbClr val="000000"/>
                </a:solidFill>
                <a:latin typeface="Courier New" pitchFamily="49" charset="0"/>
                <a:cs typeface="Courier New" pitchFamily="49" charset="0"/>
              </a:rPr>
              <a:t>counter++ </a:t>
            </a:r>
            <a:r>
              <a:rPr lang="en-US" sz="1600"/>
              <a:t>could be implemented as</a:t>
            </a:r>
            <a:br>
              <a:rPr lang="en-US" sz="1600"/>
            </a:br>
            <a:br>
              <a:rPr lang="en-US" sz="1600"/>
            </a:br>
            <a:r>
              <a:rPr lang="en-US" sz="1600" b="1">
                <a:latin typeface="Courier New" pitchFamily="49" charset="0"/>
                <a:cs typeface="Courier New" pitchFamily="49" charset="0"/>
              </a:rPr>
              <a:t>     </a:t>
            </a:r>
            <a:r>
              <a:rPr lang="en-US" sz="1600" b="1">
                <a:solidFill>
                  <a:srgbClr val="0000FF"/>
                </a:solidFill>
                <a:latin typeface="Courier New" pitchFamily="49" charset="0"/>
                <a:cs typeface="Courier New" pitchFamily="49" charset="0"/>
              </a:rPr>
              <a:t>register1 = counter</a:t>
            </a:r>
            <a:br>
              <a:rPr lang="en-US" sz="1600" b="1">
                <a:solidFill>
                  <a:srgbClr val="0000FF"/>
                </a:solidFill>
                <a:latin typeface="Courier New" pitchFamily="49" charset="0"/>
                <a:cs typeface="Courier New" pitchFamily="49" charset="0"/>
              </a:rPr>
            </a:br>
            <a:r>
              <a:rPr lang="en-US" sz="1600" b="1">
                <a:solidFill>
                  <a:srgbClr val="0000FF"/>
                </a:solidFill>
                <a:latin typeface="Courier New" pitchFamily="49" charset="0"/>
                <a:cs typeface="Courier New" pitchFamily="49" charset="0"/>
              </a:rPr>
              <a:t>     register1 = register1 + 1</a:t>
            </a:r>
            <a:br>
              <a:rPr lang="en-US" sz="1600" b="1">
                <a:solidFill>
                  <a:srgbClr val="0000FF"/>
                </a:solidFill>
                <a:latin typeface="Courier New" pitchFamily="49" charset="0"/>
                <a:cs typeface="Courier New" pitchFamily="49" charset="0"/>
              </a:rPr>
            </a:br>
            <a:r>
              <a:rPr lang="en-US" sz="1600" b="1">
                <a:solidFill>
                  <a:srgbClr val="0000FF"/>
                </a:solidFill>
                <a:latin typeface="Courier New" pitchFamily="49" charset="0"/>
                <a:cs typeface="Courier New" pitchFamily="49" charset="0"/>
              </a:rPr>
              <a:t>     counter = register1</a:t>
            </a:r>
            <a:endParaRPr lang="en-US" sz="800">
              <a:solidFill>
                <a:srgbClr val="0000FF"/>
              </a:solidFill>
            </a:endParaRPr>
          </a:p>
          <a:p>
            <a:pPr>
              <a:lnSpc>
                <a:spcPct val="90000"/>
              </a:lnSpc>
            </a:pPr>
            <a:r>
              <a:rPr lang="en-US" b="1">
                <a:solidFill>
                  <a:srgbClr val="000000"/>
                </a:solidFill>
                <a:latin typeface="Courier New" pitchFamily="49" charset="0"/>
                <a:cs typeface="Courier New" pitchFamily="49" charset="0"/>
              </a:rPr>
              <a:t>counter--</a:t>
            </a:r>
            <a:r>
              <a:rPr lang="en-US" sz="1600" b="1">
                <a:solidFill>
                  <a:schemeClr val="tx2"/>
                </a:solidFill>
                <a:latin typeface="Courier New" pitchFamily="49" charset="0"/>
                <a:cs typeface="Courier New" pitchFamily="49" charset="0"/>
              </a:rPr>
              <a:t> </a:t>
            </a:r>
            <a:r>
              <a:rPr lang="en-US" sz="1600"/>
              <a:t>could be implemented as</a:t>
            </a:r>
            <a:br>
              <a:rPr lang="en-US" sz="1600"/>
            </a:br>
            <a:br>
              <a:rPr lang="en-US" sz="1600"/>
            </a:br>
            <a:r>
              <a:rPr lang="en-US" sz="1600" b="1">
                <a:latin typeface="Courier New" pitchFamily="49" charset="0"/>
                <a:cs typeface="Courier New" pitchFamily="49" charset="0"/>
              </a:rPr>
              <a:t>     </a:t>
            </a:r>
            <a:r>
              <a:rPr lang="en-US" sz="1600" b="1">
                <a:solidFill>
                  <a:schemeClr val="tx2"/>
                </a:solidFill>
                <a:latin typeface="Courier New" pitchFamily="49" charset="0"/>
                <a:cs typeface="Courier New" pitchFamily="49" charset="0"/>
              </a:rPr>
              <a:t>register2 = counter</a:t>
            </a:r>
            <a:br>
              <a:rPr lang="en-US" sz="1600" b="1">
                <a:solidFill>
                  <a:schemeClr val="tx2"/>
                </a:solidFill>
                <a:latin typeface="Courier New" pitchFamily="49" charset="0"/>
                <a:cs typeface="Courier New" pitchFamily="49" charset="0"/>
              </a:rPr>
            </a:br>
            <a:r>
              <a:rPr lang="en-US" sz="1600" b="1">
                <a:solidFill>
                  <a:schemeClr val="tx2"/>
                </a:solidFill>
                <a:latin typeface="Courier New" pitchFamily="49" charset="0"/>
                <a:cs typeface="Courier New" pitchFamily="49" charset="0"/>
              </a:rPr>
              <a:t>     register2 = register2 - 1</a:t>
            </a:r>
            <a:br>
              <a:rPr lang="en-US" sz="1600" b="1">
                <a:solidFill>
                  <a:schemeClr val="tx2"/>
                </a:solidFill>
                <a:latin typeface="Courier New" pitchFamily="49" charset="0"/>
                <a:cs typeface="Courier New" pitchFamily="49" charset="0"/>
              </a:rPr>
            </a:br>
            <a:r>
              <a:rPr lang="en-US" sz="1600" b="1">
                <a:solidFill>
                  <a:schemeClr val="tx2"/>
                </a:solidFill>
                <a:latin typeface="Courier New" pitchFamily="49" charset="0"/>
                <a:cs typeface="Courier New" pitchFamily="49" charset="0"/>
              </a:rPr>
              <a:t>     counter = register2</a:t>
            </a:r>
          </a:p>
          <a:p>
            <a:pPr>
              <a:lnSpc>
                <a:spcPct val="90000"/>
              </a:lnSpc>
              <a:buFont typeface="Monotype Sorts" pitchFamily="-84" charset="2"/>
              <a:buNone/>
            </a:pPr>
            <a:endParaRPr lang="en-US" sz="800">
              <a:solidFill>
                <a:schemeClr val="tx2"/>
              </a:solidFill>
            </a:endParaRPr>
          </a:p>
          <a:p>
            <a:pPr>
              <a:lnSpc>
                <a:spcPct val="90000"/>
              </a:lnSpc>
            </a:pPr>
            <a:r>
              <a:rPr lang="en-US" sz="1600"/>
              <a:t>Consider this execution interleaving with </a:t>
            </a:r>
            <a:r>
              <a:rPr lang="ja-JP" altLang="en-US" sz="1600"/>
              <a:t>“</a:t>
            </a:r>
            <a:r>
              <a:rPr lang="en-US" altLang="ja-JP" sz="1600"/>
              <a:t>count = 5</a:t>
            </a:r>
            <a:r>
              <a:rPr lang="ja-JP" altLang="en-US" sz="1600"/>
              <a:t>”</a:t>
            </a:r>
            <a:r>
              <a:rPr lang="en-US" altLang="ja-JP" sz="1600"/>
              <a:t> initially:</a:t>
            </a:r>
          </a:p>
          <a:p>
            <a:pPr lvl="1">
              <a:lnSpc>
                <a:spcPct val="90000"/>
              </a:lnSpc>
              <a:buFont typeface="Monotype Sorts" pitchFamily="-84" charset="2"/>
              <a:buNone/>
            </a:pPr>
            <a:r>
              <a:rPr lang="en-US" sz="1600"/>
              <a:t>	S0: producer execute </a:t>
            </a:r>
            <a:r>
              <a:rPr lang="en-US" sz="1600" b="1">
                <a:solidFill>
                  <a:srgbClr val="0000FF"/>
                </a:solidFill>
                <a:latin typeface="Courier New" pitchFamily="49" charset="0"/>
              </a:rPr>
              <a:t>register1 = counter</a:t>
            </a:r>
            <a:r>
              <a:rPr lang="en-US" sz="1600" b="1">
                <a:latin typeface="Courier New" pitchFamily="49" charset="0"/>
              </a:rPr>
              <a:t>         </a:t>
            </a:r>
            <a:r>
              <a:rPr lang="en-US" sz="1600"/>
              <a:t>{register1 = 5}</a:t>
            </a:r>
            <a:br>
              <a:rPr lang="en-US" sz="1600"/>
            </a:br>
            <a:r>
              <a:rPr lang="en-US" sz="1600"/>
              <a:t>S1: producer execute </a:t>
            </a:r>
            <a:r>
              <a:rPr lang="en-US" sz="1600" b="1">
                <a:solidFill>
                  <a:srgbClr val="0000FF"/>
                </a:solidFill>
                <a:latin typeface="Courier New" pitchFamily="49" charset="0"/>
              </a:rPr>
              <a:t>register1 = register1 + 1   </a:t>
            </a:r>
            <a:r>
              <a:rPr lang="en-US" sz="1600"/>
              <a:t>{register1 = 6} </a:t>
            </a:r>
            <a:br>
              <a:rPr lang="en-US" sz="1600"/>
            </a:br>
            <a:r>
              <a:rPr lang="en-US" sz="1600"/>
              <a:t>S2: consumer execute </a:t>
            </a:r>
            <a:r>
              <a:rPr lang="en-US" sz="1600" b="1">
                <a:solidFill>
                  <a:schemeClr val="tx2"/>
                </a:solidFill>
                <a:latin typeface="Courier New" pitchFamily="49" charset="0"/>
              </a:rPr>
              <a:t>register2 = counter</a:t>
            </a:r>
            <a:r>
              <a:rPr lang="en-US" sz="1600" b="1">
                <a:latin typeface="Courier New" pitchFamily="49" charset="0"/>
              </a:rPr>
              <a:t>        </a:t>
            </a:r>
            <a:r>
              <a:rPr lang="en-US" sz="1600"/>
              <a:t>{register2 = 5} </a:t>
            </a:r>
            <a:br>
              <a:rPr lang="en-US" sz="1600"/>
            </a:br>
            <a:r>
              <a:rPr lang="en-US" sz="1600"/>
              <a:t>S3: consumer execute </a:t>
            </a:r>
            <a:r>
              <a:rPr lang="en-US" sz="1600" b="1">
                <a:solidFill>
                  <a:schemeClr val="tx2"/>
                </a:solidFill>
                <a:latin typeface="Courier New" pitchFamily="49" charset="0"/>
              </a:rPr>
              <a:t>register2 = register2 – 1  </a:t>
            </a:r>
            <a:r>
              <a:rPr lang="en-US" sz="1600"/>
              <a:t>{register2 = 4} </a:t>
            </a:r>
            <a:br>
              <a:rPr lang="en-US" sz="1600"/>
            </a:br>
            <a:r>
              <a:rPr lang="en-US" sz="1600"/>
              <a:t>S4: producer execute </a:t>
            </a:r>
            <a:r>
              <a:rPr lang="en-US" sz="1600" b="1">
                <a:solidFill>
                  <a:srgbClr val="0000FF"/>
                </a:solidFill>
                <a:latin typeface="Courier New" pitchFamily="49" charset="0"/>
              </a:rPr>
              <a:t>counter = register1         </a:t>
            </a:r>
            <a:r>
              <a:rPr lang="en-US" sz="1600"/>
              <a:t>{counter = 6 } </a:t>
            </a:r>
            <a:br>
              <a:rPr lang="en-US" sz="1600"/>
            </a:br>
            <a:r>
              <a:rPr lang="en-US" sz="1600"/>
              <a:t>S5: consumer execute </a:t>
            </a:r>
            <a:r>
              <a:rPr lang="en-US" sz="1600" b="1">
                <a:solidFill>
                  <a:schemeClr val="tx2"/>
                </a:solidFill>
                <a:latin typeface="Courier New" pitchFamily="49" charset="0"/>
              </a:rPr>
              <a:t>counter = register2        </a:t>
            </a:r>
            <a:r>
              <a:rPr lang="en-US" sz="1600"/>
              <a:t>{counter = 4}</a:t>
            </a:r>
          </a:p>
          <a:p>
            <a:pPr lvl="1">
              <a:lnSpc>
                <a:spcPct val="90000"/>
              </a:lnSpc>
              <a:buFont typeface="Monotype Sorts" pitchFamily="-84" charset="2"/>
              <a:buNone/>
            </a:pPr>
            <a:endParaRPr 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457200" y="201613"/>
            <a:ext cx="8229600" cy="576262"/>
          </a:xfrm>
        </p:spPr>
        <p:txBody>
          <a:bodyPr>
            <a:normAutofit fontScale="90000"/>
          </a:bodyPr>
          <a:lstStyle/>
          <a:p>
            <a:r>
              <a:rPr lang="en-US"/>
              <a:t>Critical Section Problem</a:t>
            </a:r>
          </a:p>
        </p:txBody>
      </p:sp>
      <p:sp>
        <p:nvSpPr>
          <p:cNvPr id="10243" name="Content Placeholder 2"/>
          <p:cNvSpPr>
            <a:spLocks noGrp="1"/>
          </p:cNvSpPr>
          <p:nvPr>
            <p:ph idx="1"/>
          </p:nvPr>
        </p:nvSpPr>
        <p:spPr>
          <a:xfrm>
            <a:off x="908050" y="1131888"/>
            <a:ext cx="6940550" cy="4530725"/>
          </a:xfrm>
        </p:spPr>
        <p:txBody>
          <a:bodyPr>
            <a:normAutofit fontScale="77500" lnSpcReduction="20000"/>
          </a:bodyPr>
          <a:lstStyle/>
          <a:p>
            <a:r>
              <a:rPr lang="en-US"/>
              <a:t>Consider system of </a:t>
            </a:r>
            <a:r>
              <a:rPr lang="en-US" b="1" i="1"/>
              <a:t>n</a:t>
            </a:r>
            <a:r>
              <a:rPr lang="en-US" b="1"/>
              <a:t> </a:t>
            </a:r>
            <a:r>
              <a:rPr lang="en-US"/>
              <a:t>processes {</a:t>
            </a:r>
            <a:r>
              <a:rPr lang="en-US" b="1" i="1"/>
              <a:t>p</a:t>
            </a:r>
            <a:r>
              <a:rPr lang="en-US" b="1" i="1" baseline="-25000"/>
              <a:t>0</a:t>
            </a:r>
            <a:r>
              <a:rPr lang="en-US" b="1" i="1"/>
              <a:t>, p</a:t>
            </a:r>
            <a:r>
              <a:rPr lang="en-US" b="1" i="1" baseline="-25000"/>
              <a:t>1</a:t>
            </a:r>
            <a:r>
              <a:rPr lang="en-US" b="1" i="1"/>
              <a:t>, … p</a:t>
            </a:r>
            <a:r>
              <a:rPr lang="en-US" b="1" i="1" baseline="-25000"/>
              <a:t>n-1</a:t>
            </a:r>
            <a:r>
              <a:rPr lang="en-US"/>
              <a:t>}</a:t>
            </a:r>
          </a:p>
          <a:p>
            <a:r>
              <a:rPr lang="en-US"/>
              <a:t>Each process has </a:t>
            </a:r>
            <a:r>
              <a:rPr lang="en-US" b="1">
                <a:solidFill>
                  <a:srgbClr val="3366FF"/>
                </a:solidFill>
              </a:rPr>
              <a:t>critical section </a:t>
            </a:r>
            <a:r>
              <a:rPr lang="en-US"/>
              <a:t>segment of code</a:t>
            </a:r>
          </a:p>
          <a:p>
            <a:pPr lvl="1"/>
            <a:r>
              <a:rPr lang="en-US"/>
              <a:t>Process may be changing common variables, updating table, writing file, etc</a:t>
            </a:r>
          </a:p>
          <a:p>
            <a:pPr lvl="1"/>
            <a:r>
              <a:rPr lang="en-US"/>
              <a:t>When one process in critical section, no other may be in its critical section</a:t>
            </a:r>
          </a:p>
          <a:p>
            <a:r>
              <a:rPr lang="en-US" b="1" i="1"/>
              <a:t>Critical section problem </a:t>
            </a:r>
            <a:r>
              <a:rPr lang="en-US"/>
              <a:t>is to design protocol to solve this</a:t>
            </a:r>
          </a:p>
          <a:p>
            <a:r>
              <a:rPr lang="en-US"/>
              <a:t>Each process must ask permission to enter critical section in </a:t>
            </a:r>
            <a:r>
              <a:rPr lang="en-US" b="1">
                <a:solidFill>
                  <a:srgbClr val="3366FF"/>
                </a:solidFill>
              </a:rPr>
              <a:t>entry section</a:t>
            </a:r>
            <a:r>
              <a:rPr lang="en-US"/>
              <a:t>, may follow critical section with </a:t>
            </a:r>
            <a:r>
              <a:rPr lang="en-US" b="1">
                <a:solidFill>
                  <a:srgbClr val="3366FF"/>
                </a:solidFill>
              </a:rPr>
              <a:t>exit section</a:t>
            </a:r>
            <a:r>
              <a:rPr lang="en-US"/>
              <a:t>, then </a:t>
            </a:r>
            <a:r>
              <a:rPr lang="en-US" b="1">
                <a:solidFill>
                  <a:srgbClr val="3366FF"/>
                </a:solidFill>
              </a:rPr>
              <a:t>remainder section</a:t>
            </a:r>
          </a:p>
          <a:p>
            <a:endParaRPr lang="en-US" b="1">
              <a:solidFill>
                <a:srgbClr val="3366FF"/>
              </a:solidFill>
            </a:endParaRPr>
          </a:p>
          <a:p>
            <a:pPr>
              <a:buFont typeface="Monotype Sorts" pitchFamily="-84" charset="2"/>
              <a:buNone/>
            </a:pPr>
            <a:endParaRPr 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88913"/>
            <a:ext cx="8229600" cy="576262"/>
          </a:xfrm>
        </p:spPr>
        <p:txBody>
          <a:bodyPr>
            <a:normAutofit fontScale="90000"/>
          </a:bodyPr>
          <a:lstStyle/>
          <a:p>
            <a:r>
              <a:rPr lang="en-US"/>
              <a:t>Critical Section</a:t>
            </a:r>
          </a:p>
        </p:txBody>
      </p:sp>
      <p:sp>
        <p:nvSpPr>
          <p:cNvPr id="11267" name="Content Placeholder 2"/>
          <p:cNvSpPr>
            <a:spLocks noGrp="1"/>
          </p:cNvSpPr>
          <p:nvPr>
            <p:ph idx="1"/>
          </p:nvPr>
        </p:nvSpPr>
        <p:spPr/>
        <p:txBody>
          <a:bodyPr/>
          <a:lstStyle/>
          <a:p>
            <a:r>
              <a:rPr lang="en-US"/>
              <a:t>General structure of process </a:t>
            </a:r>
            <a:r>
              <a:rPr lang="en-US" b="1" i="1"/>
              <a:t>P</a:t>
            </a:r>
            <a:r>
              <a:rPr lang="en-US" b="1" i="1" baseline="-25000"/>
              <a:t>i  </a:t>
            </a:r>
            <a:endParaRPr lang="en-US"/>
          </a:p>
          <a:p>
            <a:endParaRPr lang="en-US" b="1">
              <a:solidFill>
                <a:srgbClr val="0000FF"/>
              </a:solidFill>
            </a:endParaRPr>
          </a:p>
        </p:txBody>
      </p:sp>
      <p:pic>
        <p:nvPicPr>
          <p:cNvPr id="11268" name="Picture 1"/>
          <p:cNvPicPr>
            <a:picLocks noChangeAspect="1"/>
          </p:cNvPicPr>
          <p:nvPr/>
        </p:nvPicPr>
        <p:blipFill>
          <a:blip r:embed="rId2"/>
          <a:srcRect/>
          <a:stretch>
            <a:fillRect/>
          </a:stretch>
        </p:blipFill>
        <p:spPr bwMode="auto">
          <a:xfrm>
            <a:off x="2474913" y="1751013"/>
            <a:ext cx="3894137" cy="2690812"/>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779588" y="1965325"/>
            <a:ext cx="2271712" cy="427038"/>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p:cNvSpPr/>
          <p:nvPr/>
        </p:nvSpPr>
        <p:spPr bwMode="auto">
          <a:xfrm>
            <a:off x="1795463" y="2809875"/>
            <a:ext cx="1203325"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2292" name="Rectangle 2"/>
          <p:cNvSpPr>
            <a:spLocks noGrp="1" noChangeArrowheads="1"/>
          </p:cNvSpPr>
          <p:nvPr>
            <p:ph type="title"/>
          </p:nvPr>
        </p:nvSpPr>
        <p:spPr>
          <a:xfrm>
            <a:off x="457200" y="277813"/>
            <a:ext cx="8291513" cy="576262"/>
          </a:xfrm>
        </p:spPr>
        <p:txBody>
          <a:bodyPr>
            <a:normAutofit fontScale="90000"/>
          </a:bodyPr>
          <a:lstStyle/>
          <a:p>
            <a:pPr eaLnBrk="1" hangingPunct="1"/>
            <a:r>
              <a:rPr lang="en-US"/>
              <a:t>Algorithm for Process P</a:t>
            </a:r>
            <a:r>
              <a:rPr lang="en-US" baseline="-25000">
                <a:solidFill>
                  <a:srgbClr val="0000FF"/>
                </a:solidFill>
              </a:rPr>
              <a:t>i</a:t>
            </a:r>
          </a:p>
        </p:txBody>
      </p:sp>
      <p:sp>
        <p:nvSpPr>
          <p:cNvPr id="12293" name="Rectangle 3"/>
          <p:cNvSpPr>
            <a:spLocks noGrp="1" noChangeArrowheads="1"/>
          </p:cNvSpPr>
          <p:nvPr>
            <p:ph idx="1"/>
          </p:nvPr>
        </p:nvSpPr>
        <p:spPr>
          <a:xfrm>
            <a:off x="820738" y="1311275"/>
            <a:ext cx="7742237" cy="4770438"/>
          </a:xfrm>
        </p:spPr>
        <p:txBody>
          <a:bodyPr/>
          <a:lstStyle/>
          <a:p>
            <a:pPr>
              <a:buFont typeface="Monotype Sorts" pitchFamily="-84" charset="2"/>
              <a:buNone/>
            </a:pPr>
            <a:r>
              <a:rPr lang="en-US"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do { </a:t>
            </a:r>
          </a:p>
          <a:p>
            <a:pPr>
              <a:buFont typeface="Monotype Sorts" pitchFamily="-84" charset="2"/>
              <a:buNone/>
            </a:pPr>
            <a:r>
              <a:rPr lang="en-US" sz="1600" b="1">
                <a:solidFill>
                  <a:srgbClr val="000000"/>
                </a:solidFill>
                <a:latin typeface="Courier New" pitchFamily="49" charset="0"/>
                <a:cs typeface="Courier New" pitchFamily="49" charset="0"/>
              </a:rPr>
              <a:t>		</a:t>
            </a:r>
          </a:p>
          <a:p>
            <a:pPr>
              <a:buFont typeface="Monotype Sorts" pitchFamily="-84" charset="2"/>
              <a:buNone/>
            </a:pPr>
            <a:r>
              <a:rPr lang="en-US" sz="1600" b="1">
                <a:solidFill>
                  <a:srgbClr val="000000"/>
                </a:solidFill>
                <a:latin typeface="Courier New" pitchFamily="49" charset="0"/>
                <a:cs typeface="Courier New" pitchFamily="49" charset="0"/>
              </a:rPr>
              <a:t>		while (turn == j); </a:t>
            </a:r>
          </a:p>
          <a:p>
            <a:pPr>
              <a:buFont typeface="Monotype Sorts" pitchFamily="-84" charset="2"/>
              <a:buNone/>
            </a:pPr>
            <a:endParaRPr lang="en-US" sz="400" b="1">
              <a:solidFill>
                <a:srgbClr val="000000"/>
              </a:solidFill>
              <a:latin typeface="Courier New" pitchFamily="49" charset="0"/>
              <a:cs typeface="Courier New" pitchFamily="49" charset="0"/>
            </a:endParaRPr>
          </a:p>
          <a:p>
            <a:pPr>
              <a:buFont typeface="Monotype Sorts" pitchFamily="-84" charset="2"/>
              <a:buNone/>
            </a:pPr>
            <a:r>
              <a:rPr lang="en-US" sz="1600" b="1">
                <a:solidFill>
                  <a:srgbClr val="000000"/>
                </a:solidFill>
                <a:latin typeface="Courier New" pitchFamily="49" charset="0"/>
                <a:cs typeface="Courier New" pitchFamily="49" charset="0"/>
              </a:rPr>
              <a:t>			critical section </a:t>
            </a:r>
          </a:p>
          <a:p>
            <a:pPr>
              <a:buFont typeface="Monotype Sorts" pitchFamily="-84" charset="2"/>
              <a:buNone/>
            </a:pPr>
            <a:r>
              <a:rPr lang="en-US" sz="1600" b="1">
                <a:solidFill>
                  <a:srgbClr val="000000"/>
                </a:solidFill>
                <a:latin typeface="Courier New" pitchFamily="49" charset="0"/>
                <a:cs typeface="Courier New" pitchFamily="49" charset="0"/>
              </a:rPr>
              <a:t>		turn = j; </a:t>
            </a:r>
          </a:p>
          <a:p>
            <a:pPr>
              <a:buFont typeface="Monotype Sorts" pitchFamily="-84" charset="2"/>
              <a:buNone/>
            </a:pPr>
            <a:endParaRPr lang="en-US" sz="400" b="1">
              <a:solidFill>
                <a:srgbClr val="000000"/>
              </a:solidFill>
              <a:latin typeface="Courier New" pitchFamily="49" charset="0"/>
              <a:cs typeface="Courier New" pitchFamily="49" charset="0"/>
            </a:endParaRPr>
          </a:p>
          <a:p>
            <a:pPr>
              <a:buFont typeface="Monotype Sorts" pitchFamily="-84" charset="2"/>
              <a:buNone/>
            </a:pPr>
            <a:r>
              <a:rPr lang="en-US" sz="1600" b="1">
                <a:solidFill>
                  <a:srgbClr val="000000"/>
                </a:solidFill>
                <a:latin typeface="Courier New" pitchFamily="49" charset="0"/>
                <a:cs typeface="Courier New" pitchFamily="49" charset="0"/>
              </a:rPr>
              <a:t>			remainder section </a:t>
            </a:r>
          </a:p>
          <a:p>
            <a:pPr>
              <a:buFont typeface="Monotype Sorts" pitchFamily="-84" charset="2"/>
              <a:buNone/>
            </a:pPr>
            <a:r>
              <a:rPr lang="en-US" sz="1600" b="1">
                <a:solidFill>
                  <a:srgbClr val="000000"/>
                </a:solidFill>
                <a:latin typeface="Courier New" pitchFamily="49" charset="0"/>
                <a:cs typeface="Courier New" pitchFamily="49" charset="0"/>
              </a:rPr>
              <a:t>	 } while (true); </a:t>
            </a:r>
          </a:p>
          <a:p>
            <a:pPr>
              <a:buFont typeface="Monotype Sorts" pitchFamily="-84" charset="2"/>
              <a:buNone/>
            </a:pPr>
            <a:endParaRPr lang="en-US" sz="1600">
              <a:solidFill>
                <a:srgbClr val="0000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177925" y="195263"/>
            <a:ext cx="7724775" cy="576262"/>
          </a:xfrm>
        </p:spPr>
        <p:txBody>
          <a:bodyPr>
            <a:normAutofit fontScale="90000"/>
          </a:bodyPr>
          <a:lstStyle/>
          <a:p>
            <a:pPr eaLnBrk="1" hangingPunct="1"/>
            <a:r>
              <a:rPr lang="en-US"/>
              <a:t>Solution to Critical-Section Problem</a:t>
            </a:r>
          </a:p>
        </p:txBody>
      </p:sp>
      <p:sp>
        <p:nvSpPr>
          <p:cNvPr id="13315" name="Rectangle 3"/>
          <p:cNvSpPr>
            <a:spLocks noGrp="1" noChangeArrowheads="1"/>
          </p:cNvSpPr>
          <p:nvPr>
            <p:ph idx="1"/>
          </p:nvPr>
        </p:nvSpPr>
        <p:spPr>
          <a:xfrm>
            <a:off x="1022350" y="1166813"/>
            <a:ext cx="6902450" cy="4530725"/>
          </a:xfrm>
        </p:spPr>
        <p:txBody>
          <a:bodyPr>
            <a:normAutofit fontScale="62500" lnSpcReduction="20000"/>
          </a:bodyPr>
          <a:lstStyle/>
          <a:p>
            <a:pPr>
              <a:buFont typeface="Monotype Sorts" pitchFamily="-84" charset="2"/>
              <a:buNone/>
            </a:pPr>
            <a:r>
              <a:rPr lang="en-US">
                <a:solidFill>
                  <a:srgbClr val="000000"/>
                </a:solidFill>
              </a:rPr>
              <a:t>1.   </a:t>
            </a:r>
            <a:r>
              <a:rPr lang="en-US" b="1">
                <a:solidFill>
                  <a:srgbClr val="3366FF"/>
                </a:solidFill>
              </a:rPr>
              <a:t>Mutual Exclusion </a:t>
            </a:r>
            <a:r>
              <a:rPr lang="en-US"/>
              <a:t>- If process </a:t>
            </a:r>
            <a:r>
              <a:rPr lang="en-US" b="1" i="1"/>
              <a:t>P</a:t>
            </a:r>
            <a:r>
              <a:rPr lang="en-US" b="1" i="1" baseline="-25000"/>
              <a:t>i</a:t>
            </a:r>
            <a:r>
              <a:rPr lang="en-US" b="1"/>
              <a:t> </a:t>
            </a:r>
            <a:r>
              <a:rPr lang="en-US"/>
              <a:t>is executing in its critical section, then no other processes can be executing in their critical sections</a:t>
            </a:r>
          </a:p>
          <a:p>
            <a:pPr>
              <a:buFont typeface="Monotype Sorts" pitchFamily="-84" charset="2"/>
              <a:buNone/>
            </a:pPr>
            <a:r>
              <a:rPr lang="en-US">
                <a:solidFill>
                  <a:srgbClr val="000000"/>
                </a:solidFill>
              </a:rPr>
              <a:t>2.   </a:t>
            </a:r>
            <a:r>
              <a:rPr lang="en-US" b="1">
                <a:solidFill>
                  <a:srgbClr val="3366FF"/>
                </a:solidFill>
              </a:rPr>
              <a:t>Progress</a:t>
            </a:r>
            <a:r>
              <a:rPr lang="en-US" b="1"/>
              <a:t> </a:t>
            </a:r>
            <a:r>
              <a:rPr lang="en-US"/>
              <a:t>- If no process is executing in its critical section and there exist some processes that wish to enter their critical section, then the selection of the processes that will enter the critical section next cannot be postponed indefinitely</a:t>
            </a:r>
          </a:p>
          <a:p>
            <a:pPr>
              <a:buFont typeface="Monotype Sorts" pitchFamily="-84" charset="2"/>
              <a:buNone/>
            </a:pPr>
            <a:r>
              <a:rPr lang="en-US"/>
              <a:t>3.  </a:t>
            </a:r>
            <a:r>
              <a:rPr lang="en-US" b="1">
                <a:solidFill>
                  <a:srgbClr val="3366FF"/>
                </a:solidFill>
              </a:rPr>
              <a:t>Bounded Waiting </a:t>
            </a:r>
            <a:r>
              <a:rPr lang="en-US"/>
              <a:t>-  A bound must exist on the number of times that other processes are allowed to enter their critical sections after a process has made a request to enter its critical section and before that request is granted</a:t>
            </a:r>
          </a:p>
          <a:p>
            <a:pPr marL="795338" lvl="1" indent="-338138">
              <a:buSzPct val="125000"/>
              <a:buFont typeface="Wingdings 2" pitchFamily="18" charset="2"/>
              <a:buChar char=""/>
            </a:pPr>
            <a:r>
              <a:rPr lang="en-US"/>
              <a:t>Assume that each process executes at a nonzero speed </a:t>
            </a:r>
          </a:p>
          <a:p>
            <a:pPr marL="795338" lvl="1" indent="-338138">
              <a:buSzPct val="125000"/>
              <a:buFont typeface="Wingdings 2" pitchFamily="18" charset="2"/>
              <a:buChar char=""/>
            </a:pPr>
            <a:r>
              <a:rPr lang="en-US"/>
              <a:t>No assumption concerning </a:t>
            </a:r>
            <a:r>
              <a:rPr lang="en-US" b="1">
                <a:solidFill>
                  <a:srgbClr val="3366FF"/>
                </a:solidFill>
              </a:rPr>
              <a:t>relative speed </a:t>
            </a:r>
            <a:r>
              <a:rPr lang="en-US"/>
              <a:t>of the</a:t>
            </a:r>
            <a:r>
              <a:rPr lang="en-US" b="1"/>
              <a:t> </a:t>
            </a:r>
            <a:r>
              <a:rPr lang="en-US" b="1" i="1">
                <a:solidFill>
                  <a:srgbClr val="000000"/>
                </a:solidFill>
              </a:rPr>
              <a:t>n</a:t>
            </a:r>
            <a:r>
              <a:rPr lang="en-US" b="1">
                <a:solidFill>
                  <a:srgbClr val="000000"/>
                </a:solidFill>
              </a:rPr>
              <a:t> </a:t>
            </a:r>
            <a:r>
              <a:rPr lang="en-US"/>
              <a:t>processes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139825" y="176213"/>
            <a:ext cx="7724775" cy="576262"/>
          </a:xfrm>
        </p:spPr>
        <p:txBody>
          <a:bodyPr>
            <a:normAutofit fontScale="90000"/>
          </a:bodyPr>
          <a:lstStyle/>
          <a:p>
            <a:pPr eaLnBrk="1" hangingPunct="1"/>
            <a:r>
              <a:rPr lang="en-US"/>
              <a:t>Critical-Section Handling in OS </a:t>
            </a:r>
          </a:p>
        </p:txBody>
      </p:sp>
      <p:sp>
        <p:nvSpPr>
          <p:cNvPr id="14339" name="Rectangle 3"/>
          <p:cNvSpPr>
            <a:spLocks noGrp="1" noChangeArrowheads="1"/>
          </p:cNvSpPr>
          <p:nvPr>
            <p:ph idx="1"/>
          </p:nvPr>
        </p:nvSpPr>
        <p:spPr>
          <a:xfrm>
            <a:off x="768350" y="1103313"/>
            <a:ext cx="6991350" cy="4530725"/>
          </a:xfrm>
        </p:spPr>
        <p:txBody>
          <a:bodyPr/>
          <a:lstStyle/>
          <a:p>
            <a:pPr>
              <a:buFont typeface="Monotype Sorts" pitchFamily="-84" charset="2"/>
              <a:buNone/>
            </a:pPr>
            <a:r>
              <a:rPr lang="en-US"/>
              <a:t>     Two approaches depending on if kernel is preemptive or non-  preemptive </a:t>
            </a:r>
          </a:p>
          <a:p>
            <a:pPr marL="795338" lvl="1" indent="-338138">
              <a:buSzPct val="125000"/>
            </a:pPr>
            <a:r>
              <a:rPr lang="en-US" b="1">
                <a:solidFill>
                  <a:srgbClr val="3366FF"/>
                </a:solidFill>
              </a:rPr>
              <a:t>Preemptive</a:t>
            </a:r>
            <a:r>
              <a:rPr lang="en-US" sz="1400"/>
              <a:t> </a:t>
            </a:r>
            <a:r>
              <a:rPr lang="en-US"/>
              <a:t>– allows preemption of process when running in kernel mode</a:t>
            </a:r>
          </a:p>
          <a:p>
            <a:pPr marL="795338" lvl="1" indent="-338138">
              <a:buSzPct val="125000"/>
            </a:pPr>
            <a:r>
              <a:rPr lang="en-US" b="1">
                <a:solidFill>
                  <a:srgbClr val="3366FF"/>
                </a:solidFill>
              </a:rPr>
              <a:t>Non-preemptive </a:t>
            </a:r>
            <a:r>
              <a:rPr lang="en-US"/>
              <a:t>– runs until exits kernel mode, blocks, or voluntarily yields CPU</a:t>
            </a:r>
          </a:p>
          <a:p>
            <a:pPr marL="996950" lvl="2" indent="-198438">
              <a:buSzPct val="125000"/>
            </a:pPr>
            <a:r>
              <a:rPr lang="en-US"/>
              <a:t>Essentially free of race conditions in kernel mode</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98538" y="214313"/>
            <a:ext cx="7688262" cy="576262"/>
          </a:xfrm>
        </p:spPr>
        <p:txBody>
          <a:bodyPr>
            <a:normAutofit fontScale="90000"/>
          </a:bodyPr>
          <a:lstStyle/>
          <a:p>
            <a:pPr eaLnBrk="1" hangingPunct="1"/>
            <a:r>
              <a:rPr lang="en-US"/>
              <a:t>Peterson</a:t>
            </a:r>
            <a:r>
              <a:rPr lang="ja-JP" altLang="en-US"/>
              <a:t>’</a:t>
            </a:r>
            <a:r>
              <a:rPr lang="en-US" altLang="ja-JP"/>
              <a:t>s Solution</a:t>
            </a:r>
            <a:endParaRPr lang="en-US"/>
          </a:p>
        </p:txBody>
      </p:sp>
      <p:sp>
        <p:nvSpPr>
          <p:cNvPr id="15363" name="Rectangle 3"/>
          <p:cNvSpPr>
            <a:spLocks noGrp="1" noChangeArrowheads="1"/>
          </p:cNvSpPr>
          <p:nvPr>
            <p:ph idx="1"/>
          </p:nvPr>
        </p:nvSpPr>
        <p:spPr>
          <a:xfrm>
            <a:off x="946150" y="1182688"/>
            <a:ext cx="7118350" cy="4422775"/>
          </a:xfrm>
        </p:spPr>
        <p:txBody>
          <a:bodyPr>
            <a:normAutofit fontScale="77500" lnSpcReduction="20000"/>
          </a:bodyPr>
          <a:lstStyle/>
          <a:p>
            <a:pPr>
              <a:lnSpc>
                <a:spcPct val="90000"/>
              </a:lnSpc>
              <a:tabLst>
                <a:tab pos="739775" algn="l"/>
                <a:tab pos="1020763" algn="l"/>
                <a:tab pos="1257300" algn="l"/>
              </a:tabLst>
            </a:pPr>
            <a:r>
              <a:rPr lang="en-US"/>
              <a:t>Good algorithmic  description of solving the problem</a:t>
            </a:r>
            <a:endParaRPr lang="en-US" sz="800"/>
          </a:p>
          <a:p>
            <a:pPr>
              <a:lnSpc>
                <a:spcPct val="90000"/>
              </a:lnSpc>
              <a:tabLst>
                <a:tab pos="739775" algn="l"/>
                <a:tab pos="1020763" algn="l"/>
                <a:tab pos="1257300" algn="l"/>
              </a:tabLst>
            </a:pPr>
            <a:r>
              <a:rPr lang="en-US"/>
              <a:t>Two process solution</a:t>
            </a:r>
            <a:endParaRPr lang="en-US" sz="800"/>
          </a:p>
          <a:p>
            <a:pPr>
              <a:lnSpc>
                <a:spcPct val="90000"/>
              </a:lnSpc>
              <a:tabLst>
                <a:tab pos="739775" algn="l"/>
                <a:tab pos="1020763" algn="l"/>
                <a:tab pos="1257300" algn="l"/>
              </a:tabLst>
            </a:pPr>
            <a:r>
              <a:rPr lang="en-US"/>
              <a:t>Assume that the </a:t>
            </a:r>
            <a:r>
              <a:rPr lang="en-US" sz="2000" b="1">
                <a:latin typeface="Courier New" pitchFamily="49" charset="0"/>
                <a:cs typeface="Courier New" pitchFamily="49" charset="0"/>
              </a:rPr>
              <a:t>load</a:t>
            </a:r>
            <a:r>
              <a:rPr lang="en-US">
                <a:latin typeface="Courier New" pitchFamily="49" charset="0"/>
                <a:cs typeface="Courier New" pitchFamily="49" charset="0"/>
              </a:rPr>
              <a:t> </a:t>
            </a:r>
            <a:r>
              <a:rPr lang="en-US"/>
              <a:t>and </a:t>
            </a:r>
            <a:r>
              <a:rPr lang="en-US" sz="2000" b="1">
                <a:latin typeface="Courier New" pitchFamily="49" charset="0"/>
                <a:cs typeface="Courier New" pitchFamily="49" charset="0"/>
              </a:rPr>
              <a:t>store</a:t>
            </a:r>
            <a:r>
              <a:rPr lang="en-US"/>
              <a:t> machine-language instructions are atomic; that is, cannot be interrupted</a:t>
            </a:r>
            <a:endParaRPr lang="en-US" sz="800"/>
          </a:p>
          <a:p>
            <a:pPr>
              <a:lnSpc>
                <a:spcPct val="90000"/>
              </a:lnSpc>
              <a:tabLst>
                <a:tab pos="739775" algn="l"/>
                <a:tab pos="1020763" algn="l"/>
                <a:tab pos="1257300" algn="l"/>
              </a:tabLst>
            </a:pPr>
            <a:r>
              <a:rPr lang="en-US">
                <a:solidFill>
                  <a:srgbClr val="000000"/>
                </a:solidFill>
              </a:rPr>
              <a:t>The two processes share two variables:</a:t>
            </a:r>
          </a:p>
          <a:p>
            <a:pPr lvl="1">
              <a:lnSpc>
                <a:spcPct val="90000"/>
              </a:lnSpc>
              <a:tabLst>
                <a:tab pos="739775" algn="l"/>
                <a:tab pos="1020763" algn="l"/>
                <a:tab pos="1257300" algn="l"/>
              </a:tabLst>
            </a:pPr>
            <a:r>
              <a:rPr lang="en-US" sz="1600" b="1">
                <a:latin typeface="Courier New" pitchFamily="49" charset="0"/>
              </a:rPr>
              <a:t>int turn; </a:t>
            </a:r>
          </a:p>
          <a:p>
            <a:pPr lvl="1">
              <a:lnSpc>
                <a:spcPct val="90000"/>
              </a:lnSpc>
              <a:tabLst>
                <a:tab pos="739775" algn="l"/>
                <a:tab pos="1020763" algn="l"/>
                <a:tab pos="1257300" algn="l"/>
              </a:tabLst>
            </a:pPr>
            <a:r>
              <a:rPr lang="en-US" sz="1600" b="1">
                <a:latin typeface="Courier New" pitchFamily="49" charset="0"/>
              </a:rPr>
              <a:t>Boolean flag[2]</a:t>
            </a:r>
          </a:p>
          <a:p>
            <a:pPr lvl="1">
              <a:lnSpc>
                <a:spcPct val="90000"/>
              </a:lnSpc>
              <a:tabLst>
                <a:tab pos="739775" algn="l"/>
                <a:tab pos="1020763" algn="l"/>
                <a:tab pos="1257300" algn="l"/>
              </a:tabLst>
            </a:pPr>
            <a:endParaRPr lang="en-US" sz="800" b="1">
              <a:solidFill>
                <a:srgbClr val="000000"/>
              </a:solidFill>
            </a:endParaRPr>
          </a:p>
          <a:p>
            <a:pPr>
              <a:lnSpc>
                <a:spcPct val="90000"/>
              </a:lnSpc>
              <a:tabLst>
                <a:tab pos="739775" algn="l"/>
                <a:tab pos="1020763" algn="l"/>
                <a:tab pos="1257300" algn="l"/>
              </a:tabLst>
            </a:pPr>
            <a:r>
              <a:rPr lang="en-US">
                <a:solidFill>
                  <a:srgbClr val="000000"/>
                </a:solidFill>
              </a:rPr>
              <a:t>The variable </a:t>
            </a:r>
            <a:r>
              <a:rPr lang="en-US" sz="1600" b="1">
                <a:latin typeface="Courier New" pitchFamily="49" charset="0"/>
                <a:cs typeface="Courier New" pitchFamily="49" charset="0"/>
              </a:rPr>
              <a:t>turn</a:t>
            </a:r>
            <a:r>
              <a:rPr lang="en-US">
                <a:solidFill>
                  <a:srgbClr val="000000"/>
                </a:solidFill>
              </a:rPr>
              <a:t> indicates whose turn it is to enter the critical section</a:t>
            </a:r>
            <a:endParaRPr lang="en-US" sz="800">
              <a:solidFill>
                <a:srgbClr val="000000"/>
              </a:solidFill>
            </a:endParaRPr>
          </a:p>
          <a:p>
            <a:pPr>
              <a:lnSpc>
                <a:spcPct val="90000"/>
              </a:lnSpc>
              <a:tabLst>
                <a:tab pos="739775" algn="l"/>
                <a:tab pos="1020763" algn="l"/>
                <a:tab pos="1257300" algn="l"/>
              </a:tabLst>
            </a:pPr>
            <a:r>
              <a:rPr lang="en-US">
                <a:solidFill>
                  <a:srgbClr val="000000"/>
                </a:solidFill>
              </a:rPr>
              <a:t>The </a:t>
            </a:r>
            <a:r>
              <a:rPr lang="en-US" sz="1600" b="1">
                <a:latin typeface="Courier New" pitchFamily="49" charset="0"/>
                <a:cs typeface="Courier New" pitchFamily="49" charset="0"/>
              </a:rPr>
              <a:t>flag</a:t>
            </a:r>
            <a:r>
              <a:rPr lang="en-US" b="1">
                <a:latin typeface="Courier New" pitchFamily="49" charset="0"/>
                <a:cs typeface="Courier New" pitchFamily="49" charset="0"/>
              </a:rPr>
              <a:t> </a:t>
            </a:r>
            <a:r>
              <a:rPr lang="en-US">
                <a:solidFill>
                  <a:srgbClr val="000000"/>
                </a:solidFill>
              </a:rPr>
              <a:t>array is used to indicate if a process is ready to enter the critical section. </a:t>
            </a:r>
            <a:r>
              <a:rPr lang="en-US" sz="1600" b="1">
                <a:latin typeface="Courier New" pitchFamily="49" charset="0"/>
                <a:cs typeface="Courier New" pitchFamily="49" charset="0"/>
              </a:rPr>
              <a:t>flag[i] = </a:t>
            </a:r>
            <a:r>
              <a:rPr lang="en-US" sz="1600" b="1" i="1">
                <a:latin typeface="Courier New" pitchFamily="49" charset="0"/>
                <a:cs typeface="Courier New" pitchFamily="49" charset="0"/>
              </a:rPr>
              <a:t>true</a:t>
            </a:r>
            <a:r>
              <a:rPr lang="en-US" sz="1600">
                <a:solidFill>
                  <a:srgbClr val="000000"/>
                </a:solidFill>
              </a:rPr>
              <a:t>  </a:t>
            </a:r>
            <a:r>
              <a:rPr lang="en-US">
                <a:solidFill>
                  <a:srgbClr val="000000"/>
                </a:solidFill>
              </a:rPr>
              <a:t>implies that process </a:t>
            </a:r>
            <a:r>
              <a:rPr lang="en-US" sz="2000" b="1">
                <a:solidFill>
                  <a:srgbClr val="000000"/>
                </a:solidFill>
                <a:latin typeface="Courier New" pitchFamily="49" charset="0"/>
                <a:cs typeface="Courier New" pitchFamily="49" charset="0"/>
              </a:rPr>
              <a:t>P</a:t>
            </a:r>
            <a:r>
              <a:rPr lang="en-US" sz="2000" b="1" baseline="-25000">
                <a:solidFill>
                  <a:srgbClr val="000000"/>
                </a:solidFill>
                <a:latin typeface="Courier New" pitchFamily="49" charset="0"/>
                <a:cs typeface="Courier New" pitchFamily="49" charset="0"/>
              </a:rPr>
              <a:t>i</a:t>
            </a:r>
            <a:r>
              <a:rPr lang="en-US">
                <a:solidFill>
                  <a:srgbClr val="000000"/>
                </a:solidFill>
              </a:rPr>
              <a:t> is ready!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a:xfrm>
            <a:off x="457200" y="214313"/>
            <a:ext cx="8229600" cy="576262"/>
          </a:xfrm>
        </p:spPr>
        <p:txBody>
          <a:bodyPr>
            <a:normAutofit fontScale="90000"/>
          </a:bodyPr>
          <a:lstStyle/>
          <a:p>
            <a:pPr eaLnBrk="1" hangingPunct="1"/>
            <a:r>
              <a:rPr lang="en-US"/>
              <a:t>Interrupt Timeline</a:t>
            </a:r>
          </a:p>
        </p:txBody>
      </p:sp>
      <p:pic>
        <p:nvPicPr>
          <p:cNvPr id="17411" name="Picture 4"/>
          <p:cNvPicPr>
            <a:picLocks noChangeAspect="1" noChangeArrowheads="1"/>
          </p:cNvPicPr>
          <p:nvPr/>
        </p:nvPicPr>
        <p:blipFill>
          <a:blip r:embed="rId3"/>
          <a:srcRect/>
          <a:stretch>
            <a:fillRect/>
          </a:stretch>
        </p:blipFill>
        <p:spPr bwMode="auto">
          <a:xfrm>
            <a:off x="1749425" y="1277938"/>
            <a:ext cx="6264275" cy="3060700"/>
          </a:xfrm>
          <a:prstGeom prst="rect">
            <a:avLst/>
          </a:prstGeom>
          <a:noFill/>
          <a:ln w="9525">
            <a:noFill/>
            <a:miter lim="800000"/>
            <a:headEnd/>
            <a:tailEnd/>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682750" y="1704975"/>
            <a:ext cx="3889375" cy="9620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7" name="Rectangle 6"/>
          <p:cNvSpPr/>
          <p:nvPr/>
        </p:nvSpPr>
        <p:spPr bwMode="auto">
          <a:xfrm>
            <a:off x="1700213" y="2968625"/>
            <a:ext cx="2162175" cy="38735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6388" name="Rectangle 2"/>
          <p:cNvSpPr>
            <a:spLocks noGrp="1" noChangeArrowheads="1"/>
          </p:cNvSpPr>
          <p:nvPr>
            <p:ph type="title"/>
          </p:nvPr>
        </p:nvSpPr>
        <p:spPr>
          <a:xfrm>
            <a:off x="457200" y="277813"/>
            <a:ext cx="8291513" cy="576262"/>
          </a:xfrm>
        </p:spPr>
        <p:txBody>
          <a:bodyPr>
            <a:normAutofit fontScale="90000"/>
          </a:bodyPr>
          <a:lstStyle/>
          <a:p>
            <a:pPr eaLnBrk="1" hangingPunct="1"/>
            <a:r>
              <a:rPr lang="en-US"/>
              <a:t>Algorithm for Process </a:t>
            </a:r>
            <a:r>
              <a:rPr lang="en-US">
                <a:solidFill>
                  <a:srgbClr val="0000FF"/>
                </a:solidFill>
              </a:rPr>
              <a:t>P</a:t>
            </a:r>
            <a:r>
              <a:rPr lang="en-US" baseline="-25000">
                <a:solidFill>
                  <a:srgbClr val="0000FF"/>
                </a:solidFill>
              </a:rPr>
              <a:t>i</a:t>
            </a:r>
          </a:p>
        </p:txBody>
      </p:sp>
      <p:sp>
        <p:nvSpPr>
          <p:cNvPr id="16389" name="Rectangle 3"/>
          <p:cNvSpPr>
            <a:spLocks noGrp="1" noChangeArrowheads="1"/>
          </p:cNvSpPr>
          <p:nvPr>
            <p:ph idx="1"/>
          </p:nvPr>
        </p:nvSpPr>
        <p:spPr>
          <a:xfrm>
            <a:off x="820738" y="1311275"/>
            <a:ext cx="7742237" cy="4770438"/>
          </a:xfrm>
        </p:spPr>
        <p:txBody>
          <a:bodyPr/>
          <a:lstStyle/>
          <a:p>
            <a:pPr>
              <a:buFont typeface="Monotype Sorts" pitchFamily="-84" charset="2"/>
              <a:buNone/>
            </a:pPr>
            <a:r>
              <a:rPr lang="en-US" b="1">
                <a:solidFill>
                  <a:srgbClr val="000000"/>
                </a:solidFill>
                <a:latin typeface="Courier New" pitchFamily="49" charset="0"/>
                <a:cs typeface="Courier New" pitchFamily="49" charset="0"/>
              </a:rPr>
              <a:t>	do </a:t>
            </a:r>
            <a:r>
              <a:rPr lang="en-US" sz="1600" b="1">
                <a:solidFill>
                  <a:srgbClr val="000000"/>
                </a:solidFill>
                <a:latin typeface="Courier New" pitchFamily="49" charset="0"/>
                <a:cs typeface="Courier New" pitchFamily="49" charset="0"/>
              </a:rPr>
              <a:t>{ </a:t>
            </a:r>
          </a:p>
          <a:p>
            <a:pPr>
              <a:buFont typeface="Monotype Sorts" pitchFamily="-84" charset="2"/>
              <a:buNone/>
            </a:pPr>
            <a:r>
              <a:rPr lang="en-US" sz="1600" b="1">
                <a:solidFill>
                  <a:srgbClr val="000000"/>
                </a:solidFill>
                <a:latin typeface="Courier New" pitchFamily="49" charset="0"/>
                <a:cs typeface="Courier New" pitchFamily="49" charset="0"/>
              </a:rPr>
              <a:t>		flag[i] = true; </a:t>
            </a:r>
          </a:p>
          <a:p>
            <a:pPr>
              <a:buFont typeface="Monotype Sorts" pitchFamily="-84" charset="2"/>
              <a:buNone/>
            </a:pPr>
            <a:r>
              <a:rPr lang="en-US" sz="1600" b="1">
                <a:solidFill>
                  <a:srgbClr val="000000"/>
                </a:solidFill>
                <a:latin typeface="Courier New" pitchFamily="49" charset="0"/>
                <a:cs typeface="Courier New" pitchFamily="49" charset="0"/>
              </a:rPr>
              <a:t>		turn = j; </a:t>
            </a:r>
          </a:p>
          <a:p>
            <a:pPr>
              <a:buFont typeface="Monotype Sorts" pitchFamily="-84" charset="2"/>
              <a:buNone/>
            </a:pPr>
            <a:r>
              <a:rPr lang="en-US" sz="1600" b="1">
                <a:solidFill>
                  <a:srgbClr val="000000"/>
                </a:solidFill>
                <a:latin typeface="Courier New" pitchFamily="49" charset="0"/>
                <a:cs typeface="Courier New" pitchFamily="49" charset="0"/>
              </a:rPr>
              <a:t>		while (flag[j] &amp;&amp; turn = = j); </a:t>
            </a:r>
          </a:p>
          <a:p>
            <a:pPr>
              <a:buFont typeface="Monotype Sorts" pitchFamily="-84" charset="2"/>
              <a:buNone/>
            </a:pPr>
            <a:r>
              <a:rPr lang="en-US" sz="1600" b="1">
                <a:solidFill>
                  <a:srgbClr val="000000"/>
                </a:solidFill>
                <a:latin typeface="Courier New" pitchFamily="49" charset="0"/>
                <a:cs typeface="Courier New" pitchFamily="49" charset="0"/>
              </a:rPr>
              <a:t>			critical section </a:t>
            </a:r>
          </a:p>
          <a:p>
            <a:pPr>
              <a:buFont typeface="Monotype Sorts" pitchFamily="-84" charset="2"/>
              <a:buNone/>
            </a:pPr>
            <a:r>
              <a:rPr lang="en-US" sz="1600" b="1">
                <a:solidFill>
                  <a:srgbClr val="000000"/>
                </a:solidFill>
                <a:latin typeface="Courier New" pitchFamily="49" charset="0"/>
                <a:cs typeface="Courier New" pitchFamily="49" charset="0"/>
              </a:rPr>
              <a:t>		flag[i] = false; </a:t>
            </a:r>
          </a:p>
          <a:p>
            <a:pPr>
              <a:buFont typeface="Monotype Sorts" pitchFamily="-84" charset="2"/>
              <a:buNone/>
            </a:pPr>
            <a:r>
              <a:rPr lang="en-US" sz="1600" b="1">
                <a:solidFill>
                  <a:srgbClr val="000000"/>
                </a:solidFill>
                <a:latin typeface="Courier New" pitchFamily="49" charset="0"/>
                <a:cs typeface="Courier New" pitchFamily="49" charset="0"/>
              </a:rPr>
              <a:t>			remainder section </a:t>
            </a:r>
          </a:p>
          <a:p>
            <a:pPr>
              <a:buFont typeface="Monotype Sorts" pitchFamily="-84" charset="2"/>
              <a:buNone/>
            </a:pPr>
            <a:r>
              <a:rPr lang="en-US" sz="1600" b="1">
                <a:solidFill>
                  <a:srgbClr val="000000"/>
                </a:solidFill>
                <a:latin typeface="Courier New" pitchFamily="49" charset="0"/>
                <a:cs typeface="Courier New" pitchFamily="49" charset="0"/>
              </a:rPr>
              <a:t>	 } while (true); </a:t>
            </a:r>
          </a:p>
          <a:p>
            <a:pPr>
              <a:buFont typeface="Monotype Sorts" pitchFamily="-84" charset="2"/>
              <a:buNone/>
            </a:pPr>
            <a:endParaRPr lang="en-US" sz="1600">
              <a:solidFill>
                <a:srgbClr val="0000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00138" y="277813"/>
            <a:ext cx="7586662" cy="576262"/>
          </a:xfrm>
        </p:spPr>
        <p:txBody>
          <a:bodyPr>
            <a:normAutofit fontScale="90000"/>
          </a:bodyPr>
          <a:lstStyle/>
          <a:p>
            <a:pPr eaLnBrk="1" hangingPunct="1"/>
            <a:r>
              <a:rPr lang="en-US"/>
              <a:t>Peterson</a:t>
            </a:r>
            <a:r>
              <a:rPr lang="ja-JP" altLang="en-US"/>
              <a:t>’</a:t>
            </a:r>
            <a:r>
              <a:rPr lang="en-US" altLang="ja-JP"/>
              <a:t>s Solution (Cont.)</a:t>
            </a:r>
            <a:endParaRPr lang="en-US"/>
          </a:p>
        </p:txBody>
      </p:sp>
      <p:sp>
        <p:nvSpPr>
          <p:cNvPr id="17411" name="Rectangle 3"/>
          <p:cNvSpPr>
            <a:spLocks noGrp="1" noChangeArrowheads="1"/>
          </p:cNvSpPr>
          <p:nvPr>
            <p:ph idx="1"/>
          </p:nvPr>
        </p:nvSpPr>
        <p:spPr>
          <a:xfrm>
            <a:off x="806450" y="1233488"/>
            <a:ext cx="7623175" cy="4422775"/>
          </a:xfrm>
        </p:spPr>
        <p:txBody>
          <a:bodyPr>
            <a:normAutofit lnSpcReduction="10000"/>
          </a:bodyPr>
          <a:lstStyle/>
          <a:p>
            <a:r>
              <a:rPr lang="en-US">
                <a:solidFill>
                  <a:srgbClr val="000000"/>
                </a:solidFill>
              </a:rPr>
              <a:t>Provable that the three  CS requirement are met:</a:t>
            </a:r>
          </a:p>
          <a:p>
            <a:pPr>
              <a:buFont typeface="Monotype Sorts" pitchFamily="-84" charset="2"/>
              <a:buNone/>
            </a:pPr>
            <a:r>
              <a:rPr lang="en-US">
                <a:solidFill>
                  <a:srgbClr val="000000"/>
                </a:solidFill>
              </a:rPr>
              <a:t>        1.   Mutual exclusion is preserved</a:t>
            </a:r>
          </a:p>
          <a:p>
            <a:pPr>
              <a:buFont typeface="Monotype Sorts" pitchFamily="-84" charset="2"/>
              <a:buNone/>
            </a:pPr>
            <a:r>
              <a:rPr lang="en-US">
                <a:solidFill>
                  <a:srgbClr val="000000"/>
                </a:solidFill>
              </a:rPr>
              <a:t>                </a:t>
            </a:r>
            <a:r>
              <a:rPr lang="en-US" sz="2000" b="1">
                <a:solidFill>
                  <a:srgbClr val="000000"/>
                </a:solidFill>
                <a:latin typeface="Courier New" pitchFamily="49" charset="0"/>
                <a:cs typeface="Courier New" pitchFamily="49" charset="0"/>
              </a:rPr>
              <a:t>P</a:t>
            </a:r>
            <a:r>
              <a:rPr lang="en-US" sz="2000" b="1" baseline="-25000">
                <a:solidFill>
                  <a:srgbClr val="000000"/>
                </a:solidFill>
                <a:latin typeface="Courier New" pitchFamily="49" charset="0"/>
                <a:cs typeface="Courier New" pitchFamily="49" charset="0"/>
              </a:rPr>
              <a:t>i</a:t>
            </a:r>
            <a:r>
              <a:rPr lang="en-US" b="1">
                <a:solidFill>
                  <a:srgbClr val="000000"/>
                </a:solidFill>
                <a:latin typeface="Courier New" pitchFamily="49" charset="0"/>
                <a:cs typeface="Courier New" pitchFamily="49" charset="0"/>
              </a:rPr>
              <a:t> </a:t>
            </a:r>
            <a:r>
              <a:rPr lang="en-US">
                <a:solidFill>
                  <a:srgbClr val="000000"/>
                </a:solidFill>
              </a:rPr>
              <a:t>enters CS only if:</a:t>
            </a:r>
          </a:p>
          <a:p>
            <a:pPr>
              <a:buFont typeface="Monotype Sorts" pitchFamily="-84" charset="2"/>
              <a:buNone/>
            </a:pPr>
            <a:r>
              <a:rPr lang="en-US">
                <a:solidFill>
                  <a:srgbClr val="000000"/>
                </a:solidFill>
              </a:rPr>
              <a:t>                      either </a:t>
            </a:r>
            <a:r>
              <a:rPr lang="en-US" b="1">
                <a:solidFill>
                  <a:srgbClr val="000000"/>
                </a:solidFill>
                <a:latin typeface="Courier New" pitchFamily="49" charset="0"/>
                <a:cs typeface="Courier New" pitchFamily="49" charset="0"/>
              </a:rPr>
              <a:t>flag[j] = false </a:t>
            </a:r>
            <a:r>
              <a:rPr lang="en-US">
                <a:solidFill>
                  <a:srgbClr val="000000"/>
                </a:solidFill>
              </a:rPr>
              <a:t>or</a:t>
            </a:r>
            <a:r>
              <a:rPr lang="en-US" b="1">
                <a:solidFill>
                  <a:srgbClr val="000000"/>
                </a:solidFill>
                <a:latin typeface="Courier New" pitchFamily="49" charset="0"/>
                <a:cs typeface="Courier New" pitchFamily="49" charset="0"/>
              </a:rPr>
              <a:t> turn = i</a:t>
            </a:r>
            <a:endParaRPr lang="en-US">
              <a:solidFill>
                <a:srgbClr val="000000"/>
              </a:solidFill>
            </a:endParaRPr>
          </a:p>
          <a:p>
            <a:pPr>
              <a:buFont typeface="Monotype Sorts" pitchFamily="-84" charset="2"/>
              <a:buNone/>
            </a:pPr>
            <a:r>
              <a:rPr lang="en-US">
                <a:solidFill>
                  <a:srgbClr val="000000"/>
                </a:solidFill>
              </a:rPr>
              <a:t>        2.   Progress requirement is satisfied</a:t>
            </a:r>
          </a:p>
          <a:p>
            <a:pPr>
              <a:buFont typeface="Monotype Sorts" pitchFamily="-84" charset="2"/>
              <a:buNone/>
            </a:pPr>
            <a:r>
              <a:rPr lang="en-US">
                <a:solidFill>
                  <a:srgbClr val="000000"/>
                </a:solidFill>
              </a:rPr>
              <a:t>        3.   Bounded-waiting requirement is met</a:t>
            </a:r>
            <a:endParaRPr lang="en-US" sz="1600">
              <a:solidFill>
                <a:srgbClr val="000000"/>
              </a:solidFill>
            </a:endParaRPr>
          </a:p>
          <a:p>
            <a:pPr>
              <a:lnSpc>
                <a:spcPct val="90000"/>
              </a:lnSpc>
            </a:pPr>
            <a:endParaRPr 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100138" y="277813"/>
            <a:ext cx="7586662" cy="576262"/>
          </a:xfrm>
        </p:spPr>
        <p:txBody>
          <a:bodyPr>
            <a:normAutofit fontScale="90000"/>
          </a:bodyPr>
          <a:lstStyle/>
          <a:p>
            <a:pPr eaLnBrk="1" hangingPunct="1"/>
            <a:r>
              <a:rPr lang="en-US"/>
              <a:t>Synchronization Hardware</a:t>
            </a:r>
          </a:p>
        </p:txBody>
      </p:sp>
      <p:sp>
        <p:nvSpPr>
          <p:cNvPr id="18435" name="Rectangle 3"/>
          <p:cNvSpPr>
            <a:spLocks noGrp="1" noChangeArrowheads="1"/>
          </p:cNvSpPr>
          <p:nvPr>
            <p:ph idx="1"/>
          </p:nvPr>
        </p:nvSpPr>
        <p:spPr>
          <a:xfrm>
            <a:off x="908050" y="1233488"/>
            <a:ext cx="7161213" cy="4422775"/>
          </a:xfrm>
        </p:spPr>
        <p:txBody>
          <a:bodyPr>
            <a:normAutofit fontScale="77500" lnSpcReduction="20000"/>
          </a:bodyPr>
          <a:lstStyle/>
          <a:p>
            <a:pPr>
              <a:lnSpc>
                <a:spcPct val="90000"/>
              </a:lnSpc>
              <a:tabLst>
                <a:tab pos="739775" algn="l"/>
                <a:tab pos="1020763" algn="l"/>
                <a:tab pos="1257300" algn="l"/>
              </a:tabLst>
            </a:pPr>
            <a:r>
              <a:rPr lang="en-US"/>
              <a:t>Many systems provide hardware support for implementing the critical section code.</a:t>
            </a:r>
          </a:p>
          <a:p>
            <a:pPr>
              <a:lnSpc>
                <a:spcPct val="90000"/>
              </a:lnSpc>
              <a:tabLst>
                <a:tab pos="739775" algn="l"/>
                <a:tab pos="1020763" algn="l"/>
                <a:tab pos="1257300" algn="l"/>
              </a:tabLst>
            </a:pPr>
            <a:r>
              <a:rPr lang="en-US"/>
              <a:t>All solutions below based on idea of </a:t>
            </a:r>
            <a:r>
              <a:rPr lang="en-US" b="1">
                <a:solidFill>
                  <a:srgbClr val="3366FF"/>
                </a:solidFill>
              </a:rPr>
              <a:t>locking</a:t>
            </a:r>
          </a:p>
          <a:p>
            <a:pPr lvl="1">
              <a:lnSpc>
                <a:spcPct val="90000"/>
              </a:lnSpc>
              <a:tabLst>
                <a:tab pos="739775" algn="l"/>
                <a:tab pos="1020763" algn="l"/>
                <a:tab pos="1257300" algn="l"/>
              </a:tabLst>
            </a:pPr>
            <a:r>
              <a:rPr lang="en-US"/>
              <a:t>Protecting critical regions via locks</a:t>
            </a:r>
          </a:p>
          <a:p>
            <a:pPr>
              <a:lnSpc>
                <a:spcPct val="90000"/>
              </a:lnSpc>
              <a:tabLst>
                <a:tab pos="739775" algn="l"/>
                <a:tab pos="1020763" algn="l"/>
                <a:tab pos="1257300" algn="l"/>
              </a:tabLst>
            </a:pPr>
            <a:r>
              <a:rPr lang="en-US"/>
              <a:t>Uniprocessors – could disable interrupts</a:t>
            </a:r>
          </a:p>
          <a:p>
            <a:pPr lvl="1">
              <a:lnSpc>
                <a:spcPct val="90000"/>
              </a:lnSpc>
              <a:tabLst>
                <a:tab pos="739775" algn="l"/>
                <a:tab pos="1020763" algn="l"/>
                <a:tab pos="1257300" algn="l"/>
              </a:tabLst>
            </a:pPr>
            <a:r>
              <a:rPr lang="en-US"/>
              <a:t>Currently running code would execute without preemption</a:t>
            </a:r>
          </a:p>
          <a:p>
            <a:pPr lvl="1">
              <a:lnSpc>
                <a:spcPct val="90000"/>
              </a:lnSpc>
              <a:tabLst>
                <a:tab pos="739775" algn="l"/>
                <a:tab pos="1020763" algn="l"/>
                <a:tab pos="1257300" algn="l"/>
              </a:tabLst>
            </a:pPr>
            <a:r>
              <a:rPr lang="en-US"/>
              <a:t>Generally too inefficient on multiprocessor systems</a:t>
            </a:r>
          </a:p>
          <a:p>
            <a:pPr lvl="2">
              <a:lnSpc>
                <a:spcPct val="90000"/>
              </a:lnSpc>
              <a:tabLst>
                <a:tab pos="739775" algn="l"/>
                <a:tab pos="1020763" algn="l"/>
                <a:tab pos="1257300" algn="l"/>
              </a:tabLst>
            </a:pPr>
            <a:r>
              <a:rPr lang="en-US"/>
              <a:t>Operating systems using this not broadly scalable</a:t>
            </a:r>
          </a:p>
          <a:p>
            <a:pPr>
              <a:lnSpc>
                <a:spcPct val="90000"/>
              </a:lnSpc>
              <a:tabLst>
                <a:tab pos="739775" algn="l"/>
                <a:tab pos="1020763" algn="l"/>
                <a:tab pos="1257300" algn="l"/>
              </a:tabLst>
            </a:pPr>
            <a:r>
              <a:rPr lang="en-US"/>
              <a:t>Modern machines provide special atomic hardware instructions</a:t>
            </a:r>
          </a:p>
          <a:p>
            <a:pPr lvl="2">
              <a:lnSpc>
                <a:spcPct val="90000"/>
              </a:lnSpc>
              <a:tabLst>
                <a:tab pos="739775" algn="l"/>
                <a:tab pos="1020763" algn="l"/>
                <a:tab pos="1257300" algn="l"/>
              </a:tabLst>
            </a:pPr>
            <a:r>
              <a:rPr lang="en-US" b="1">
                <a:solidFill>
                  <a:srgbClr val="3366FF"/>
                </a:solidFill>
              </a:rPr>
              <a:t>Atomic</a:t>
            </a:r>
            <a:r>
              <a:rPr lang="en-US"/>
              <a:t> = non-interruptible</a:t>
            </a:r>
          </a:p>
          <a:p>
            <a:pPr lvl="1">
              <a:lnSpc>
                <a:spcPct val="90000"/>
              </a:lnSpc>
              <a:tabLst>
                <a:tab pos="739775" algn="l"/>
                <a:tab pos="1020763" algn="l"/>
                <a:tab pos="1257300" algn="l"/>
              </a:tabLst>
            </a:pPr>
            <a:r>
              <a:rPr lang="en-US"/>
              <a:t>Either test memory word and set value</a:t>
            </a:r>
          </a:p>
          <a:p>
            <a:pPr lvl="1">
              <a:lnSpc>
                <a:spcPct val="90000"/>
              </a:lnSpc>
              <a:tabLst>
                <a:tab pos="739775" algn="l"/>
                <a:tab pos="1020763" algn="l"/>
                <a:tab pos="1257300" algn="l"/>
              </a:tabLst>
            </a:pPr>
            <a:r>
              <a:rPr lang="en-US"/>
              <a:t>Or swap contents of two memory words</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1898650" y="2058988"/>
            <a:ext cx="1674813" cy="376237"/>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6" name="Rectangle 5"/>
          <p:cNvSpPr/>
          <p:nvPr/>
        </p:nvSpPr>
        <p:spPr bwMode="auto">
          <a:xfrm>
            <a:off x="1906588" y="1419225"/>
            <a:ext cx="1674812" cy="34607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p>
            <a:pPr>
              <a:defRPr/>
            </a:pPr>
            <a:endParaRPr lang="en-US">
              <a:solidFill>
                <a:schemeClr val="tx1"/>
              </a:solidFill>
              <a:latin typeface="Verdana" charset="0"/>
            </a:endParaRPr>
          </a:p>
        </p:txBody>
      </p:sp>
      <p:sp>
        <p:nvSpPr>
          <p:cNvPr id="19460" name="Title 1"/>
          <p:cNvSpPr>
            <a:spLocks noGrp="1"/>
          </p:cNvSpPr>
          <p:nvPr>
            <p:ph type="title"/>
          </p:nvPr>
        </p:nvSpPr>
        <p:spPr>
          <a:xfrm>
            <a:off x="1193800" y="119063"/>
            <a:ext cx="8154988" cy="576262"/>
          </a:xfrm>
        </p:spPr>
        <p:txBody>
          <a:bodyPr/>
          <a:lstStyle/>
          <a:p>
            <a:r>
              <a:rPr lang="en-US" sz="2400"/>
              <a:t>Solution to Critical-section Problem Using Locks</a:t>
            </a:r>
          </a:p>
        </p:txBody>
      </p:sp>
      <p:sp>
        <p:nvSpPr>
          <p:cNvPr id="19461" name="Content Placeholder 2"/>
          <p:cNvSpPr>
            <a:spLocks noGrp="1"/>
          </p:cNvSpPr>
          <p:nvPr>
            <p:ph idx="1"/>
          </p:nvPr>
        </p:nvSpPr>
        <p:spPr>
          <a:xfrm>
            <a:off x="996950" y="1103313"/>
            <a:ext cx="7727950" cy="4530725"/>
          </a:xfrm>
        </p:spPr>
        <p:txBody>
          <a:bodyPr/>
          <a:lstStyle/>
          <a:p>
            <a:pPr>
              <a:buFont typeface="Monotype Sorts" pitchFamily="-84" charset="2"/>
              <a:buNone/>
            </a:pPr>
            <a:r>
              <a:rPr lang="en-US" sz="1400"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do { </a:t>
            </a:r>
          </a:p>
          <a:p>
            <a:pPr>
              <a:buFont typeface="Monotype Sorts" pitchFamily="-84" charset="2"/>
              <a:buNone/>
            </a:pPr>
            <a:r>
              <a:rPr lang="en-US" sz="1600" b="1">
                <a:solidFill>
                  <a:srgbClr val="000000"/>
                </a:solidFill>
                <a:latin typeface="Courier New" pitchFamily="49" charset="0"/>
                <a:cs typeface="Courier New" pitchFamily="49" charset="0"/>
              </a:rPr>
              <a:t>		acquire lock </a:t>
            </a:r>
          </a:p>
          <a:p>
            <a:pPr>
              <a:buFont typeface="Monotype Sorts" pitchFamily="-84" charset="2"/>
              <a:buNone/>
            </a:pPr>
            <a:r>
              <a:rPr lang="en-US" sz="1600" b="1">
                <a:solidFill>
                  <a:srgbClr val="000000"/>
                </a:solidFill>
                <a:latin typeface="Courier New" pitchFamily="49" charset="0"/>
                <a:cs typeface="Courier New" pitchFamily="49" charset="0"/>
              </a:rPr>
              <a:t>			critical section </a:t>
            </a:r>
          </a:p>
          <a:p>
            <a:pPr>
              <a:buFont typeface="Monotype Sorts" pitchFamily="-84" charset="2"/>
              <a:buNone/>
            </a:pPr>
            <a:r>
              <a:rPr lang="en-US" sz="1600" b="1">
                <a:solidFill>
                  <a:srgbClr val="000000"/>
                </a:solidFill>
                <a:latin typeface="Courier New" pitchFamily="49" charset="0"/>
                <a:cs typeface="Courier New" pitchFamily="49" charset="0"/>
              </a:rPr>
              <a:t>		release lock </a:t>
            </a:r>
          </a:p>
          <a:p>
            <a:pPr>
              <a:buFont typeface="Monotype Sorts" pitchFamily="-84" charset="2"/>
              <a:buNone/>
            </a:pPr>
            <a:r>
              <a:rPr lang="en-US" sz="1600" b="1">
                <a:solidFill>
                  <a:srgbClr val="000000"/>
                </a:solidFill>
                <a:latin typeface="Courier New" pitchFamily="49" charset="0"/>
                <a:cs typeface="Courier New" pitchFamily="49" charset="0"/>
              </a:rPr>
              <a:t>			remainder section </a:t>
            </a:r>
          </a:p>
          <a:p>
            <a:pPr>
              <a:buFont typeface="Monotype Sorts" pitchFamily="-84" charset="2"/>
              <a:buNone/>
            </a:pPr>
            <a:r>
              <a:rPr lang="en-US" sz="1600" b="1">
                <a:solidFill>
                  <a:srgbClr val="000000"/>
                </a:solidFill>
                <a:latin typeface="Courier New" pitchFamily="49" charset="0"/>
                <a:cs typeface="Courier New" pitchFamily="49" charset="0"/>
              </a:rPr>
              <a:t>	} while (TRUE);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287463" y="161925"/>
            <a:ext cx="7399337" cy="576263"/>
          </a:xfrm>
        </p:spPr>
        <p:txBody>
          <a:bodyPr>
            <a:normAutofit fontScale="90000"/>
          </a:bodyPr>
          <a:lstStyle/>
          <a:p>
            <a:pPr eaLnBrk="1" hangingPunct="1"/>
            <a:r>
              <a:rPr lang="en-US"/>
              <a:t>test_and_set  Instruction </a:t>
            </a:r>
          </a:p>
        </p:txBody>
      </p:sp>
      <p:sp>
        <p:nvSpPr>
          <p:cNvPr id="20483" name="Rectangle 3"/>
          <p:cNvSpPr>
            <a:spLocks noGrp="1" noChangeArrowheads="1"/>
          </p:cNvSpPr>
          <p:nvPr>
            <p:ph idx="1"/>
          </p:nvPr>
        </p:nvSpPr>
        <p:spPr>
          <a:xfrm>
            <a:off x="806450" y="827088"/>
            <a:ext cx="7408863" cy="4422775"/>
          </a:xfrm>
        </p:spPr>
        <p:txBody>
          <a:bodyPr>
            <a:normAutofit fontScale="92500" lnSpcReduction="20000"/>
          </a:bodyPr>
          <a:lstStyle/>
          <a:p>
            <a:pPr>
              <a:lnSpc>
                <a:spcPct val="90000"/>
              </a:lnSpc>
              <a:buFont typeface="Monotype Sorts" pitchFamily="-84" charset="2"/>
              <a:buNone/>
              <a:tabLst>
                <a:tab pos="739775" algn="l"/>
                <a:tab pos="1020763" algn="l"/>
                <a:tab pos="1257300" algn="l"/>
              </a:tabLst>
            </a:pPr>
            <a:endParaRPr lang="en-US"/>
          </a:p>
          <a:p>
            <a:pPr>
              <a:lnSpc>
                <a:spcPct val="90000"/>
              </a:lnSpc>
              <a:buFont typeface="Monotype Sorts" pitchFamily="-84" charset="2"/>
              <a:buNone/>
              <a:tabLst>
                <a:tab pos="739775" algn="l"/>
                <a:tab pos="1020763" algn="l"/>
                <a:tab pos="1257300" algn="l"/>
              </a:tabLst>
            </a:pPr>
            <a:r>
              <a:rPr lang="en-US"/>
              <a:t>   Definition:</a:t>
            </a:r>
            <a:endParaRPr lang="en-US" b="1">
              <a:solidFill>
                <a:srgbClr val="000000"/>
              </a:solidFill>
              <a:latin typeface="Courier New" pitchFamily="49" charset="0"/>
              <a:cs typeface="Courier New" pitchFamily="49" charset="0"/>
            </a:endParaRPr>
          </a:p>
          <a:p>
            <a:pPr>
              <a:lnSpc>
                <a:spcPct val="90000"/>
              </a:lnSpc>
              <a:buFont typeface="Monotype Sorts" pitchFamily="-84" charset="2"/>
              <a:buNone/>
              <a:tabLst>
                <a:tab pos="739775" algn="l"/>
                <a:tab pos="1020763" algn="l"/>
                <a:tab pos="1257300" algn="l"/>
              </a:tabLst>
            </a:pPr>
            <a:r>
              <a:rPr lang="en-US"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boolean test_and_set (boolean *target)</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boolean rv = *target;</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*target = TRUE;</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return rv:</a:t>
            </a:r>
          </a:p>
          <a:p>
            <a:pPr>
              <a:lnSpc>
                <a:spcPct val="90000"/>
              </a:lnSpc>
              <a:buFont typeface="Monotype Sorts" pitchFamily="-84" charset="2"/>
              <a:buNone/>
              <a:tabLst>
                <a:tab pos="739775" algn="l"/>
                <a:tab pos="1020763" algn="l"/>
                <a:tab pos="1257300" algn="l"/>
              </a:tabLst>
            </a:pPr>
            <a:r>
              <a:rPr lang="en-US" sz="1600" b="1">
                <a:solidFill>
                  <a:srgbClr val="000000"/>
                </a:solidFill>
                <a:latin typeface="Courier New" pitchFamily="49" charset="0"/>
                <a:cs typeface="Courier New" pitchFamily="49" charset="0"/>
              </a:rPr>
              <a:t>          }</a:t>
            </a:r>
            <a:endParaRPr lang="en-US" sz="1600">
              <a:solidFill>
                <a:srgbClr val="0000FF"/>
              </a:solidFill>
            </a:endParaRPr>
          </a:p>
          <a:p>
            <a:pPr>
              <a:lnSpc>
                <a:spcPct val="90000"/>
              </a:lnSpc>
              <a:buFont typeface="Monotype Sorts" pitchFamily="-84" charset="2"/>
              <a:buAutoNum type="arabicPeriod"/>
              <a:tabLst>
                <a:tab pos="739775" algn="l"/>
                <a:tab pos="1020763" algn="l"/>
                <a:tab pos="1257300" algn="l"/>
              </a:tabLst>
            </a:pPr>
            <a:r>
              <a:rPr lang="en-US"/>
              <a:t>Executed atomically</a:t>
            </a:r>
          </a:p>
          <a:p>
            <a:pPr>
              <a:lnSpc>
                <a:spcPct val="90000"/>
              </a:lnSpc>
              <a:buFont typeface="Monotype Sorts" pitchFamily="-84" charset="2"/>
              <a:buAutoNum type="arabicPeriod"/>
              <a:tabLst>
                <a:tab pos="739775" algn="l"/>
                <a:tab pos="1020763" algn="l"/>
                <a:tab pos="1257300" algn="l"/>
              </a:tabLst>
            </a:pPr>
            <a:r>
              <a:rPr lang="en-US"/>
              <a:t>Returns the original value of passed parameter</a:t>
            </a:r>
          </a:p>
          <a:p>
            <a:pPr>
              <a:lnSpc>
                <a:spcPct val="90000"/>
              </a:lnSpc>
              <a:buFont typeface="Monotype Sorts" pitchFamily="-84" charset="2"/>
              <a:buAutoNum type="arabicPeriod"/>
              <a:tabLst>
                <a:tab pos="739775" algn="l"/>
                <a:tab pos="1020763" algn="l"/>
                <a:tab pos="1257300" algn="l"/>
              </a:tabLst>
            </a:pPr>
            <a:r>
              <a:rPr lang="en-US"/>
              <a:t>Set the new value of passed parameter to </a:t>
            </a:r>
            <a:r>
              <a:rPr lang="en-US" altLang="en-US"/>
              <a:t>“</a:t>
            </a:r>
            <a:r>
              <a:rPr lang="en-US"/>
              <a:t>TRUE</a:t>
            </a:r>
            <a:r>
              <a:rPr lang="en-US" altLang="en-US"/>
              <a:t>”</a:t>
            </a:r>
            <a:r>
              <a:rPr lang="en-US"/>
              <a:t>.</a:t>
            </a:r>
          </a:p>
          <a:p>
            <a:pPr>
              <a:lnSpc>
                <a:spcPct val="90000"/>
              </a:lnSpc>
              <a:buFont typeface="Monotype Sorts" pitchFamily="-84" charset="2"/>
              <a:buAutoNum type="arabicPeriod"/>
              <a:tabLst>
                <a:tab pos="739775" algn="l"/>
                <a:tab pos="1020763" algn="l"/>
                <a:tab pos="1257300" algn="l"/>
              </a:tabLst>
            </a:pPr>
            <a:endParaRPr lang="en-US">
              <a:solidFill>
                <a:srgbClr val="0000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49313" y="161925"/>
            <a:ext cx="7837487" cy="576263"/>
          </a:xfrm>
        </p:spPr>
        <p:txBody>
          <a:bodyPr>
            <a:normAutofit fontScale="90000"/>
          </a:bodyPr>
          <a:lstStyle/>
          <a:p>
            <a:pPr eaLnBrk="1" hangingPunct="1"/>
            <a:r>
              <a:rPr lang="en-US"/>
              <a:t>Solution using test_and_set()</a:t>
            </a:r>
          </a:p>
        </p:txBody>
      </p:sp>
      <p:sp>
        <p:nvSpPr>
          <p:cNvPr id="18435" name="Rectangle 3"/>
          <p:cNvSpPr>
            <a:spLocks noGrp="1" noChangeArrowheads="1"/>
          </p:cNvSpPr>
          <p:nvPr>
            <p:ph idx="1"/>
          </p:nvPr>
        </p:nvSpPr>
        <p:spPr>
          <a:xfrm>
            <a:off x="869950" y="1193800"/>
            <a:ext cx="6865938" cy="3319463"/>
          </a:xfrm>
        </p:spPr>
        <p:txBody>
          <a:bodyPr>
            <a:normAutofit fontScale="77500" lnSpcReduction="20000"/>
          </a:bodyPr>
          <a:lstStyle/>
          <a:p>
            <a:pPr marL="342866" indent="-342866">
              <a:lnSpc>
                <a:spcPct val="90000"/>
              </a:lnSpc>
              <a:buFont typeface="Monotype Sorts" charset="0"/>
              <a:buChar char="n"/>
              <a:tabLst>
                <a:tab pos="742278" algn="l"/>
                <a:tab pos="1023411" algn="l"/>
                <a:tab pos="1258984" algn="l"/>
              </a:tabLst>
              <a:defRPr/>
            </a:pPr>
            <a:r>
              <a:rPr lang="en-US" dirty="0">
                <a:ea typeface="ＭＳ Ｐゴシック" charset="0"/>
                <a:cs typeface="ＭＳ Ｐゴシック" charset="0"/>
              </a:rPr>
              <a:t>Shared Boolean variable lock, initialized to FALSE</a:t>
            </a:r>
          </a:p>
          <a:p>
            <a:pPr marL="342866" indent="-342866">
              <a:lnSpc>
                <a:spcPct val="90000"/>
              </a:lnSpc>
              <a:buFont typeface="Monotype Sorts" charset="0"/>
              <a:buChar char="n"/>
              <a:tabLst>
                <a:tab pos="742278" algn="l"/>
                <a:tab pos="1023411" algn="l"/>
                <a:tab pos="1258984" algn="l"/>
              </a:tabLst>
              <a:defRPr/>
            </a:pPr>
            <a:r>
              <a:rPr lang="en-US" dirty="0">
                <a:ea typeface="ＭＳ Ｐゴシック" charset="0"/>
                <a:cs typeface="ＭＳ Ｐゴシック" charset="0"/>
              </a:rPr>
              <a:t>Solution:</a:t>
            </a:r>
            <a:endParaRPr lang="en-US" sz="1400" b="1" dirty="0">
              <a:latin typeface="Courier New"/>
              <a:ea typeface="ＭＳ Ｐゴシック" charset="0"/>
              <a:cs typeface="Courier New"/>
            </a:endParaRPr>
          </a:p>
          <a:p>
            <a:pPr marL="0" indent="0">
              <a:buFont typeface="Monotype Sorts" pitchFamily="-84" charset="2"/>
              <a:buNone/>
              <a:defRPr/>
            </a:pPr>
            <a:r>
              <a:rPr lang="en-US" sz="1400" b="1" dirty="0">
                <a:latin typeface="Courier New"/>
                <a:ea typeface="ＭＳ Ｐゴシック" pitchFamily="-84" charset="-128"/>
                <a:cs typeface="Courier New"/>
              </a:rPr>
              <a:t>       </a:t>
            </a:r>
            <a:r>
              <a:rPr lang="en-US" altLang="en-US" sz="1600" b="1" dirty="0" err="1">
                <a:solidFill>
                  <a:srgbClr val="000000"/>
                </a:solidFill>
                <a:latin typeface="Courier New" pitchFamily="49" charset="0"/>
                <a:cs typeface="Courier New" pitchFamily="49" charset="0"/>
              </a:rPr>
              <a:t>do {</a:t>
            </a:r>
            <a:br>
              <a:rPr lang="en-US" altLang="en-US" sz="1600" b="1" dirty="0" err="1">
                <a:solidFill>
                  <a:srgbClr val="000000"/>
                </a:solidFill>
                <a:latin typeface="Courier New" pitchFamily="49" charset="0"/>
                <a:cs typeface="Courier New" pitchFamily="49" charset="0"/>
              </a:rPr>
            </a:br>
            <a:r>
              <a:rPr lang="en-US" altLang="en-US" sz="1600" b="1" dirty="0" err="1">
                <a:solidFill>
                  <a:srgbClr val="000000"/>
                </a:solidFill>
                <a:latin typeface="Courier New" pitchFamily="49" charset="0"/>
                <a:cs typeface="Courier New" pitchFamily="49" charset="0"/>
              </a:rPr>
              <a:t>          while (test_and_set(&amp;lock))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 do nothing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critical section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lock = false;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remainder section */ </a:t>
            </a:r>
          </a:p>
          <a:p>
            <a:pPr marL="0" indent="0">
              <a:buFont typeface="Monotype Sorts" pitchFamily="-84" charset="2"/>
              <a:buNone/>
              <a:defRPr/>
            </a:pPr>
            <a:r>
              <a:rPr lang="en-US" altLang="en-US" sz="1600" b="1" dirty="0" err="1">
                <a:solidFill>
                  <a:srgbClr val="000000"/>
                </a:solidFill>
                <a:latin typeface="Courier New" pitchFamily="49" charset="0"/>
                <a:cs typeface="Courier New" pitchFamily="49" charset="0"/>
              </a:rPr>
              <a:t>       } while (true);</a:t>
            </a:r>
            <a:r>
              <a:rPr lang="en-US" altLang="en-US" b="1" dirty="0" err="1">
                <a:solidFill>
                  <a:srgbClr val="000000"/>
                </a:solidFill>
                <a:latin typeface="Courier New" pitchFamily="49" charset="0"/>
                <a:cs typeface="Courier New" pitchFamily="49" charset="0"/>
              </a:rPr>
              <a:t> </a:t>
            </a:r>
          </a:p>
          <a:p>
            <a:pPr marL="0" indent="0">
              <a:lnSpc>
                <a:spcPct val="90000"/>
              </a:lnSpc>
              <a:buFont typeface="Monotype Sorts" pitchFamily="-84" charset="2"/>
              <a:buNone/>
              <a:tabLst>
                <a:tab pos="742278" algn="l"/>
                <a:tab pos="1023411" algn="l"/>
                <a:tab pos="1258984" algn="l"/>
              </a:tabLst>
              <a:defRPr/>
            </a:pPr>
            <a:endParaRPr lang="en-US" dirty="0">
              <a:solidFill>
                <a:srgbClr val="0000FF"/>
              </a:solidFill>
              <a:ea typeface="ＭＳ Ｐゴシック" charset="0"/>
              <a:cs typeface="ＭＳ Ｐゴシック" charset="0"/>
            </a:endParaRPr>
          </a:p>
          <a:p>
            <a:pPr marL="0" indent="0">
              <a:lnSpc>
                <a:spcPct val="90000"/>
              </a:lnSpc>
              <a:buFont typeface="Monotype Sorts" pitchFamily="-84" charset="2"/>
              <a:buNone/>
              <a:tabLst>
                <a:tab pos="742278" algn="l"/>
                <a:tab pos="1023411" algn="l"/>
                <a:tab pos="1258984" algn="l"/>
              </a:tabLst>
              <a:defRPr/>
            </a:pPr>
            <a:r>
              <a:rPr lang="en-US" dirty="0">
                <a:ea typeface="ＭＳ Ｐゴシック" charset="0"/>
                <a:cs typeface="ＭＳ Ｐゴシック" charset="0"/>
              </a:rPr>
              <a:t>               </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063625" y="277813"/>
            <a:ext cx="7623175" cy="576262"/>
          </a:xfrm>
        </p:spPr>
        <p:txBody>
          <a:bodyPr>
            <a:normAutofit fontScale="90000"/>
          </a:bodyPr>
          <a:lstStyle/>
          <a:p>
            <a:pPr eaLnBrk="1" hangingPunct="1"/>
            <a:r>
              <a:rPr lang="en-US"/>
              <a:t>compare_and_swap Instruction</a:t>
            </a:r>
          </a:p>
        </p:txBody>
      </p:sp>
      <p:sp>
        <p:nvSpPr>
          <p:cNvPr id="22531" name="Rectangle 3"/>
          <p:cNvSpPr>
            <a:spLocks noGrp="1" noChangeArrowheads="1"/>
          </p:cNvSpPr>
          <p:nvPr>
            <p:ph idx="1"/>
          </p:nvPr>
        </p:nvSpPr>
        <p:spPr>
          <a:xfrm>
            <a:off x="806450" y="850900"/>
            <a:ext cx="7916863" cy="4867275"/>
          </a:xfrm>
        </p:spPr>
        <p:txBody>
          <a:bodyPr>
            <a:normAutofit fontScale="92500" lnSpcReduction="20000"/>
          </a:bodyPr>
          <a:lstStyle/>
          <a:p>
            <a:pPr>
              <a:lnSpc>
                <a:spcPct val="90000"/>
              </a:lnSpc>
              <a:buFont typeface="Monotype Sorts" pitchFamily="-84" charset="2"/>
              <a:buNone/>
              <a:tabLst>
                <a:tab pos="741363" algn="l"/>
                <a:tab pos="1022350" algn="l"/>
                <a:tab pos="1258888" algn="l"/>
              </a:tabLst>
            </a:pPr>
            <a:endParaRPr lang="en-US"/>
          </a:p>
          <a:p>
            <a:pPr>
              <a:lnSpc>
                <a:spcPct val="90000"/>
              </a:lnSpc>
              <a:buFont typeface="Monotype Sorts" pitchFamily="-84" charset="2"/>
              <a:buNone/>
              <a:tabLst>
                <a:tab pos="741363" algn="l"/>
                <a:tab pos="1022350" algn="l"/>
                <a:tab pos="1258888" algn="l"/>
              </a:tabLst>
            </a:pPr>
            <a:r>
              <a:rPr lang="en-US"/>
              <a:t>Definition:</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int compare _and_swap(int *value, int expected, int new_value) {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int temp = *value; </a:t>
            </a:r>
          </a:p>
          <a:p>
            <a:pPr>
              <a:buFont typeface="Monotype Sorts" pitchFamily="-84" charset="2"/>
              <a:buNone/>
              <a:tabLst>
                <a:tab pos="741363" algn="l"/>
                <a:tab pos="1022350" algn="l"/>
                <a:tab pos="1258888" algn="l"/>
              </a:tabLst>
            </a:pPr>
            <a:endParaRPr lang="en-US" sz="1400" b="1">
              <a:latin typeface="Courier New" pitchFamily="49" charset="0"/>
              <a:cs typeface="Courier New" pitchFamily="49" charset="0"/>
            </a:endParaRP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if (*value == expected)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*value = new_value;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return temp; </a:t>
            </a:r>
          </a:p>
          <a:p>
            <a:pPr>
              <a:buFont typeface="Monotype Sorts" pitchFamily="-84" charset="2"/>
              <a:buNone/>
              <a:tabLst>
                <a:tab pos="741363" algn="l"/>
                <a:tab pos="1022350" algn="l"/>
                <a:tab pos="1258888" algn="l"/>
              </a:tabLst>
            </a:pPr>
            <a:r>
              <a:rPr lang="en-US" sz="1400" b="1">
                <a:latin typeface="Courier New" pitchFamily="49" charset="0"/>
                <a:cs typeface="Courier New" pitchFamily="49" charset="0"/>
              </a:rPr>
              <a:t>     } </a:t>
            </a:r>
          </a:p>
          <a:p>
            <a:pPr>
              <a:lnSpc>
                <a:spcPct val="90000"/>
              </a:lnSpc>
              <a:buFont typeface="Monotype Sorts" pitchFamily="-84" charset="2"/>
              <a:buAutoNum type="arabicPeriod"/>
              <a:tabLst>
                <a:tab pos="741363" algn="l"/>
                <a:tab pos="1022350" algn="l"/>
                <a:tab pos="1258888" algn="l"/>
              </a:tabLst>
            </a:pPr>
            <a:r>
              <a:rPr lang="en-US"/>
              <a:t>Executed atomically</a:t>
            </a:r>
          </a:p>
          <a:p>
            <a:pPr>
              <a:lnSpc>
                <a:spcPct val="90000"/>
              </a:lnSpc>
              <a:buFont typeface="Monotype Sorts" pitchFamily="-84" charset="2"/>
              <a:buAutoNum type="arabicPeriod"/>
              <a:tabLst>
                <a:tab pos="741363" algn="l"/>
                <a:tab pos="1022350" algn="l"/>
                <a:tab pos="1258888" algn="l"/>
              </a:tabLst>
            </a:pPr>
            <a:r>
              <a:rPr lang="en-US"/>
              <a:t>Returns the original value of passed parameter </a:t>
            </a:r>
            <a:r>
              <a:rPr lang="en-US" altLang="en-US"/>
              <a:t>“</a:t>
            </a:r>
            <a:r>
              <a:rPr lang="en-US"/>
              <a:t>value</a:t>
            </a:r>
            <a:r>
              <a:rPr lang="en-US" altLang="en-US"/>
              <a:t>”</a:t>
            </a:r>
            <a:endParaRPr lang="en-US"/>
          </a:p>
          <a:p>
            <a:pPr>
              <a:lnSpc>
                <a:spcPct val="90000"/>
              </a:lnSpc>
              <a:buFont typeface="Monotype Sorts" pitchFamily="-84" charset="2"/>
              <a:buAutoNum type="arabicPeriod"/>
              <a:tabLst>
                <a:tab pos="741363" algn="l"/>
                <a:tab pos="1022350" algn="l"/>
                <a:tab pos="1258888" algn="l"/>
              </a:tabLst>
            </a:pPr>
            <a:r>
              <a:rPr lang="en-US"/>
              <a:t>Set  the variable </a:t>
            </a:r>
            <a:r>
              <a:rPr lang="en-US" altLang="en-US"/>
              <a:t>“</a:t>
            </a:r>
            <a:r>
              <a:rPr lang="en-US"/>
              <a:t>value</a:t>
            </a:r>
            <a:r>
              <a:rPr lang="en-US" altLang="en-US"/>
              <a:t>”</a:t>
            </a:r>
            <a:r>
              <a:rPr lang="en-US"/>
              <a:t>  the value of the passed parameter </a:t>
            </a:r>
            <a:r>
              <a:rPr lang="en-US" altLang="en-US"/>
              <a:t>“</a:t>
            </a:r>
            <a:r>
              <a:rPr lang="en-US"/>
              <a:t>new_value</a:t>
            </a:r>
            <a:r>
              <a:rPr lang="en-US" altLang="en-US"/>
              <a:t>”</a:t>
            </a:r>
            <a:r>
              <a:rPr lang="en-US"/>
              <a:t> but only if </a:t>
            </a:r>
            <a:r>
              <a:rPr lang="en-US" altLang="en-US"/>
              <a:t>“</a:t>
            </a:r>
            <a:r>
              <a:rPr lang="en-US"/>
              <a:t>value</a:t>
            </a:r>
            <a:r>
              <a:rPr lang="en-US" altLang="en-US"/>
              <a:t>”</a:t>
            </a:r>
            <a:r>
              <a:rPr lang="en-US"/>
              <a:t> ==</a:t>
            </a:r>
            <a:r>
              <a:rPr lang="en-US" altLang="en-US"/>
              <a:t>“</a:t>
            </a:r>
            <a:r>
              <a:rPr lang="en-US"/>
              <a:t>expected</a:t>
            </a:r>
            <a:r>
              <a:rPr lang="en-US" altLang="en-US"/>
              <a:t>”</a:t>
            </a:r>
            <a:r>
              <a:rPr lang="en-US"/>
              <a:t>. That is, the swap takes place only under this condition.</a:t>
            </a:r>
          </a:p>
          <a:p>
            <a:pPr>
              <a:lnSpc>
                <a:spcPct val="90000"/>
              </a:lnSpc>
              <a:buFont typeface="Monotype Sorts" pitchFamily="-84" charset="2"/>
              <a:buAutoNum type="arabicPeriod"/>
              <a:tabLst>
                <a:tab pos="741363" algn="l"/>
                <a:tab pos="1022350" algn="l"/>
                <a:tab pos="1258888" algn="l"/>
              </a:tabLst>
            </a:pPr>
            <a:endParaRPr lang="en-US">
              <a:solidFill>
                <a:srgbClr val="0000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192213" y="219075"/>
            <a:ext cx="7567612" cy="576263"/>
          </a:xfrm>
        </p:spPr>
        <p:txBody>
          <a:bodyPr>
            <a:normAutofit fontScale="90000"/>
          </a:bodyPr>
          <a:lstStyle/>
          <a:p>
            <a:pPr eaLnBrk="1" hangingPunct="1"/>
            <a:r>
              <a:rPr lang="en-US"/>
              <a:t>Solution using compare_and_swap</a:t>
            </a:r>
          </a:p>
        </p:txBody>
      </p:sp>
      <p:sp>
        <p:nvSpPr>
          <p:cNvPr id="23555" name="Rectangle 3"/>
          <p:cNvSpPr>
            <a:spLocks noGrp="1" noChangeArrowheads="1"/>
          </p:cNvSpPr>
          <p:nvPr>
            <p:ph idx="1"/>
          </p:nvPr>
        </p:nvSpPr>
        <p:spPr>
          <a:xfrm>
            <a:off x="827088" y="1211263"/>
            <a:ext cx="7766050" cy="4333875"/>
          </a:xfrm>
        </p:spPr>
        <p:txBody>
          <a:bodyPr/>
          <a:lstStyle/>
          <a:p>
            <a:pPr>
              <a:lnSpc>
                <a:spcPct val="90000"/>
              </a:lnSpc>
              <a:tabLst>
                <a:tab pos="741363" algn="l"/>
                <a:tab pos="1022350" algn="l"/>
                <a:tab pos="1258888" algn="l"/>
              </a:tabLst>
            </a:pPr>
            <a:r>
              <a:rPr lang="en-US"/>
              <a:t>Shared integer  </a:t>
            </a:r>
            <a:r>
              <a:rPr lang="ja-JP" altLang="en-US"/>
              <a:t>“</a:t>
            </a:r>
            <a:r>
              <a:rPr lang="en-US" altLang="ja-JP"/>
              <a:t>lock</a:t>
            </a:r>
            <a:r>
              <a:rPr lang="ja-JP" altLang="en-US"/>
              <a:t>”</a:t>
            </a:r>
            <a:r>
              <a:rPr lang="en-US" altLang="ja-JP"/>
              <a:t>  initialized to 0; </a:t>
            </a:r>
          </a:p>
          <a:p>
            <a:pPr>
              <a:lnSpc>
                <a:spcPct val="90000"/>
              </a:lnSpc>
              <a:tabLst>
                <a:tab pos="741363" algn="l"/>
                <a:tab pos="1022350" algn="l"/>
                <a:tab pos="1258888" algn="l"/>
              </a:tabLst>
            </a:pPr>
            <a:r>
              <a:rPr lang="en-US"/>
              <a:t>Solution:</a:t>
            </a:r>
          </a:p>
          <a:p>
            <a:pPr>
              <a:buFont typeface="Monotype Sorts" pitchFamily="-84" charset="2"/>
              <a:buNone/>
              <a:tabLst>
                <a:tab pos="741363" algn="l"/>
                <a:tab pos="1022350" algn="l"/>
                <a:tab pos="1258888" algn="l"/>
              </a:tabLst>
            </a:pPr>
            <a:r>
              <a:rPr lang="en-US" b="1">
                <a:latin typeface="Courier New" pitchFamily="49" charset="0"/>
                <a:cs typeface="Courier New" pitchFamily="49" charset="0"/>
              </a:rPr>
              <a:t>      </a:t>
            </a:r>
            <a:r>
              <a:rPr lang="en-US" sz="1600" b="1">
                <a:latin typeface="Courier New" pitchFamily="49" charset="0"/>
                <a:cs typeface="Courier New" pitchFamily="49" charset="0"/>
              </a:rPr>
              <a:t>do {</a:t>
            </a:r>
            <a:br>
              <a:rPr lang="en-US" sz="1600" b="1">
                <a:latin typeface="Courier New" pitchFamily="49" charset="0"/>
                <a:cs typeface="Courier New" pitchFamily="49" charset="0"/>
              </a:rPr>
            </a:br>
            <a:r>
              <a:rPr lang="en-US" sz="1600" b="1">
                <a:latin typeface="Courier New" pitchFamily="49" charset="0"/>
                <a:cs typeface="Courier New" pitchFamily="49" charset="0"/>
              </a:rPr>
              <a:t>         while (compare_and_swap(&amp;lock, 0, 1) != 0)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 do nothing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critical section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lock = 0;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remainder section */ </a:t>
            </a:r>
          </a:p>
          <a:p>
            <a:pPr>
              <a:buFont typeface="Monotype Sorts" pitchFamily="-84" charset="2"/>
              <a:buNone/>
              <a:tabLst>
                <a:tab pos="741363" algn="l"/>
                <a:tab pos="1022350" algn="l"/>
                <a:tab pos="1258888" algn="l"/>
              </a:tabLst>
            </a:pPr>
            <a:r>
              <a:rPr lang="en-US" sz="1600" b="1">
                <a:latin typeface="Courier New" pitchFamily="49" charset="0"/>
                <a:cs typeface="Courier New" pitchFamily="49" charset="0"/>
              </a:rPr>
              <a:t>      } while (true); </a:t>
            </a:r>
          </a:p>
          <a:p>
            <a:pPr>
              <a:lnSpc>
                <a:spcPct val="90000"/>
              </a:lnSpc>
              <a:buFont typeface="Monotype Sorts" pitchFamily="-84" charset="2"/>
              <a:buNone/>
              <a:tabLst>
                <a:tab pos="741363" algn="l"/>
                <a:tab pos="1022350" algn="l"/>
                <a:tab pos="1258888" algn="l"/>
              </a:tabLst>
            </a:pPr>
            <a:r>
              <a:rPr lang="en-US" sz="1600"/>
              <a:t>               </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217613" y="138113"/>
            <a:ext cx="7931150" cy="576262"/>
          </a:xfrm>
        </p:spPr>
        <p:txBody>
          <a:bodyPr/>
          <a:lstStyle/>
          <a:p>
            <a:r>
              <a:rPr lang="en-US" sz="2400"/>
              <a:t>Bounded-waiting Mutual Exclusion with test_and_set</a:t>
            </a:r>
          </a:p>
        </p:txBody>
      </p:sp>
      <p:sp>
        <p:nvSpPr>
          <p:cNvPr id="24579" name="Content Placeholder 2"/>
          <p:cNvSpPr>
            <a:spLocks noGrp="1"/>
          </p:cNvSpPr>
          <p:nvPr>
            <p:ph idx="1"/>
          </p:nvPr>
        </p:nvSpPr>
        <p:spPr>
          <a:xfrm>
            <a:off x="1068388" y="1233488"/>
            <a:ext cx="6015037" cy="4530725"/>
          </a:xfrm>
        </p:spPr>
        <p:txBody>
          <a:bodyPr/>
          <a:lstStyle/>
          <a:p>
            <a:pPr marL="0" indent="0">
              <a:buFont typeface="Monotype Sorts" pitchFamily="-84" charset="2"/>
              <a:buNone/>
            </a:pPr>
            <a:r>
              <a:rPr lang="en-US" sz="1400" b="1">
                <a:latin typeface="Courier New" pitchFamily="49" charset="0"/>
                <a:cs typeface="Courier New" pitchFamily="49" charset="0"/>
              </a:rPr>
              <a:t>do {</a:t>
            </a:r>
            <a:br>
              <a:rPr lang="en-US" sz="1400" b="1">
                <a:latin typeface="Courier New" pitchFamily="49" charset="0"/>
                <a:cs typeface="Courier New" pitchFamily="49" charset="0"/>
              </a:rPr>
            </a:br>
            <a:r>
              <a:rPr lang="en-US" sz="1400" b="1">
                <a:latin typeface="Courier New" pitchFamily="49" charset="0"/>
                <a:cs typeface="Courier New" pitchFamily="49" charset="0"/>
              </a:rPr>
              <a:t>   waiting[i] = true;</a:t>
            </a:r>
            <a:br>
              <a:rPr lang="en-US" sz="1400" b="1">
                <a:latin typeface="Courier New" pitchFamily="49" charset="0"/>
                <a:cs typeface="Courier New" pitchFamily="49" charset="0"/>
              </a:rPr>
            </a:br>
            <a:r>
              <a:rPr lang="en-US" sz="1400" b="1">
                <a:latin typeface="Courier New" pitchFamily="49" charset="0"/>
                <a:cs typeface="Courier New" pitchFamily="49" charset="0"/>
              </a:rPr>
              <a:t>   key = true;</a:t>
            </a:r>
            <a:br>
              <a:rPr lang="en-US" sz="1400" b="1">
                <a:latin typeface="Courier New" pitchFamily="49" charset="0"/>
                <a:cs typeface="Courier New" pitchFamily="49" charset="0"/>
              </a:rPr>
            </a:br>
            <a:r>
              <a:rPr lang="en-US" sz="1400" b="1">
                <a:latin typeface="Courier New" pitchFamily="49" charset="0"/>
                <a:cs typeface="Courier New" pitchFamily="49" charset="0"/>
              </a:rPr>
              <a:t>   while (waiting[i] &amp;&amp; key) </a:t>
            </a:r>
          </a:p>
          <a:p>
            <a:pPr marL="0" indent="0">
              <a:buFont typeface="Monotype Sorts" pitchFamily="-84" charset="2"/>
              <a:buNone/>
            </a:pPr>
            <a:r>
              <a:rPr lang="en-US" sz="1400" b="1">
                <a:latin typeface="Courier New" pitchFamily="49" charset="0"/>
                <a:cs typeface="Courier New" pitchFamily="49" charset="0"/>
              </a:rPr>
              <a:t>      key = test_and_set(&amp;lock); </a:t>
            </a:r>
          </a:p>
          <a:p>
            <a:pPr marL="0" indent="0">
              <a:buFont typeface="Monotype Sorts" pitchFamily="-84" charset="2"/>
              <a:buNone/>
            </a:pPr>
            <a:r>
              <a:rPr lang="en-US" sz="1400" b="1">
                <a:latin typeface="Courier New" pitchFamily="49" charset="0"/>
                <a:cs typeface="Courier New" pitchFamily="49" charset="0"/>
              </a:rPr>
              <a:t>   waiting[i] = false; </a:t>
            </a:r>
          </a:p>
          <a:p>
            <a:pPr marL="0" indent="0">
              <a:buFont typeface="Monotype Sorts" pitchFamily="-84" charset="2"/>
              <a:buNone/>
            </a:pPr>
            <a:r>
              <a:rPr lang="en-US" sz="1400" b="1">
                <a:latin typeface="Courier New" pitchFamily="49" charset="0"/>
                <a:cs typeface="Courier New" pitchFamily="49" charset="0"/>
              </a:rPr>
              <a:t>   /* critical section */ </a:t>
            </a:r>
          </a:p>
          <a:p>
            <a:pPr marL="0" indent="0">
              <a:buFont typeface="Monotype Sorts" pitchFamily="-84" charset="2"/>
              <a:buNone/>
            </a:pPr>
            <a:r>
              <a:rPr lang="en-US" sz="1400" b="1">
                <a:latin typeface="Courier New" pitchFamily="49" charset="0"/>
                <a:cs typeface="Courier New" pitchFamily="49" charset="0"/>
              </a:rPr>
              <a:t>   j = (i + 1) % n; </a:t>
            </a:r>
          </a:p>
          <a:p>
            <a:pPr marL="0" indent="0">
              <a:buFont typeface="Monotype Sorts" pitchFamily="-84" charset="2"/>
              <a:buNone/>
            </a:pPr>
            <a:r>
              <a:rPr lang="en-US" sz="1400" b="1">
                <a:latin typeface="Courier New" pitchFamily="49" charset="0"/>
                <a:cs typeface="Courier New" pitchFamily="49" charset="0"/>
              </a:rPr>
              <a:t>   while ((j != i) &amp;&amp; !waiting[j]) </a:t>
            </a:r>
          </a:p>
          <a:p>
            <a:pPr marL="0" indent="0">
              <a:buFont typeface="Monotype Sorts" pitchFamily="-84" charset="2"/>
              <a:buNone/>
            </a:pPr>
            <a:r>
              <a:rPr lang="en-US" sz="1400" b="1">
                <a:latin typeface="Courier New" pitchFamily="49" charset="0"/>
                <a:cs typeface="Courier New" pitchFamily="49" charset="0"/>
              </a:rPr>
              <a:t>      j = (j + 1) % n; </a:t>
            </a:r>
          </a:p>
          <a:p>
            <a:pPr marL="0" indent="0">
              <a:buFont typeface="Monotype Sorts" pitchFamily="-84" charset="2"/>
              <a:buNone/>
            </a:pPr>
            <a:r>
              <a:rPr lang="en-US" sz="1400" b="1">
                <a:latin typeface="Courier New" pitchFamily="49" charset="0"/>
                <a:cs typeface="Courier New" pitchFamily="49" charset="0"/>
              </a:rPr>
              <a:t>   if (j == i) </a:t>
            </a:r>
          </a:p>
          <a:p>
            <a:pPr marL="0" indent="0">
              <a:buFont typeface="Monotype Sorts" pitchFamily="-84" charset="2"/>
              <a:buNone/>
            </a:pPr>
            <a:r>
              <a:rPr lang="en-US" sz="1400" b="1">
                <a:latin typeface="Courier New" pitchFamily="49" charset="0"/>
                <a:cs typeface="Courier New" pitchFamily="49" charset="0"/>
              </a:rPr>
              <a:t>      lock = false; </a:t>
            </a:r>
          </a:p>
          <a:p>
            <a:pPr marL="0" indent="0">
              <a:buFont typeface="Monotype Sorts" pitchFamily="-84" charset="2"/>
              <a:buNone/>
            </a:pPr>
            <a:r>
              <a:rPr lang="en-US" sz="1400" b="1">
                <a:latin typeface="Courier New" pitchFamily="49" charset="0"/>
                <a:cs typeface="Courier New" pitchFamily="49" charset="0"/>
              </a:rPr>
              <a:t>   else </a:t>
            </a:r>
          </a:p>
          <a:p>
            <a:pPr marL="0" indent="0">
              <a:buFont typeface="Monotype Sorts" pitchFamily="-84" charset="2"/>
              <a:buNone/>
            </a:pPr>
            <a:r>
              <a:rPr lang="en-US" sz="1400" b="1">
                <a:latin typeface="Courier New" pitchFamily="49" charset="0"/>
                <a:cs typeface="Courier New" pitchFamily="49" charset="0"/>
              </a:rPr>
              <a:t>      waiting[j] = false; </a:t>
            </a:r>
          </a:p>
          <a:p>
            <a:pPr marL="0" indent="0">
              <a:buFont typeface="Monotype Sorts" pitchFamily="-84" charset="2"/>
              <a:buNone/>
            </a:pPr>
            <a:r>
              <a:rPr lang="en-US" sz="1400" b="1">
                <a:latin typeface="Courier New" pitchFamily="49" charset="0"/>
                <a:cs typeface="Courier New" pitchFamily="49" charset="0"/>
              </a:rPr>
              <a:t>   /* remainder section */ </a:t>
            </a:r>
          </a:p>
          <a:p>
            <a:pPr marL="0" indent="0">
              <a:buFont typeface="Monotype Sorts" pitchFamily="-84" charset="2"/>
              <a:buNone/>
            </a:pPr>
            <a:r>
              <a:rPr lang="en-US" sz="1400" b="1">
                <a:latin typeface="Courier New" pitchFamily="49" charset="0"/>
                <a:cs typeface="Courier New" pitchFamily="49" charset="0"/>
              </a:rPr>
              <a:t>} while (true);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90500"/>
            <a:ext cx="8229600" cy="576263"/>
          </a:xfrm>
        </p:spPr>
        <p:txBody>
          <a:bodyPr>
            <a:normAutofit fontScale="90000"/>
          </a:bodyPr>
          <a:lstStyle/>
          <a:p>
            <a:pPr eaLnBrk="1" hangingPunct="1"/>
            <a:r>
              <a:rPr lang="en-US"/>
              <a:t>Mutex Locks</a:t>
            </a:r>
          </a:p>
        </p:txBody>
      </p:sp>
      <p:sp>
        <p:nvSpPr>
          <p:cNvPr id="22531" name="Rectangle 3"/>
          <p:cNvSpPr>
            <a:spLocks noGrp="1" noChangeArrowheads="1"/>
          </p:cNvSpPr>
          <p:nvPr>
            <p:ph idx="1"/>
          </p:nvPr>
        </p:nvSpPr>
        <p:spPr>
          <a:xfrm>
            <a:off x="827088" y="1177925"/>
            <a:ext cx="6869112" cy="5254625"/>
          </a:xfrm>
        </p:spPr>
        <p:txBody>
          <a:bodyPr>
            <a:normAutofit fontScale="85000" lnSpcReduction="20000"/>
          </a:bodyPr>
          <a:lstStyle/>
          <a:p>
            <a:pPr marL="342866" indent="-342866">
              <a:lnSpc>
                <a:spcPct val="90000"/>
              </a:lnSpc>
              <a:buFont typeface="Monotype Sorts" charset="0"/>
              <a:buChar char="n"/>
              <a:defRPr/>
            </a:pPr>
            <a:r>
              <a:rPr lang="en-US" dirty="0">
                <a:ea typeface="ＭＳ Ｐゴシック" charset="0"/>
                <a:cs typeface="ＭＳ Ｐゴシック" charset="0"/>
              </a:rPr>
              <a:t>Previous solutions are complicated and generally inaccessible to application programmers</a:t>
            </a:r>
          </a:p>
          <a:p>
            <a:pPr marL="342866" indent="-342866">
              <a:lnSpc>
                <a:spcPct val="90000"/>
              </a:lnSpc>
              <a:buFont typeface="Monotype Sorts" charset="0"/>
              <a:buChar char="n"/>
              <a:defRPr/>
            </a:pPr>
            <a:r>
              <a:rPr lang="en-US" dirty="0">
                <a:ea typeface="ＭＳ Ｐゴシック" charset="0"/>
                <a:cs typeface="ＭＳ Ｐゴシック" charset="0"/>
              </a:rPr>
              <a:t>OS designers build software tools to solve critical section problem</a:t>
            </a:r>
          </a:p>
          <a:p>
            <a:pPr marL="342866" indent="-342866">
              <a:lnSpc>
                <a:spcPct val="90000"/>
              </a:lnSpc>
              <a:buFont typeface="Monotype Sorts" charset="0"/>
              <a:buChar char="n"/>
              <a:defRPr/>
            </a:pPr>
            <a:r>
              <a:rPr lang="en-US" dirty="0">
                <a:ea typeface="ＭＳ Ｐゴシック" charset="0"/>
                <a:cs typeface="ＭＳ Ｐゴシック" charset="0"/>
              </a:rPr>
              <a:t>Simplest is </a:t>
            </a:r>
            <a:r>
              <a:rPr lang="en-US" sz="2000" dirty="0" err="1">
                <a:ea typeface="ＭＳ Ｐゴシック" charset="0"/>
                <a:cs typeface="ＭＳ Ｐゴシック" charset="0"/>
              </a:rPr>
              <a:t>mutex</a:t>
            </a:r>
            <a:r>
              <a:rPr lang="en-US" dirty="0">
                <a:ea typeface="ＭＳ Ｐゴシック" charset="0"/>
                <a:cs typeface="ＭＳ Ｐゴシック" charset="0"/>
              </a:rPr>
              <a:t> lock</a:t>
            </a:r>
          </a:p>
          <a:p>
            <a:pPr marL="342866" indent="-342866">
              <a:lnSpc>
                <a:spcPct val="90000"/>
              </a:lnSpc>
              <a:buFont typeface="Monotype Sorts" charset="0"/>
              <a:buChar char="n"/>
              <a:defRPr/>
            </a:pPr>
            <a:r>
              <a:rPr lang="en-US" dirty="0">
                <a:ea typeface="ＭＳ Ｐゴシック" charset="0"/>
                <a:cs typeface="ＭＳ Ｐゴシック" charset="0"/>
              </a:rPr>
              <a:t>Protect a critical section  by first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 lock then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the lock</a:t>
            </a:r>
          </a:p>
          <a:p>
            <a:pPr marL="742876" lvl="1" indent="-285722">
              <a:lnSpc>
                <a:spcPct val="90000"/>
              </a:lnSpc>
              <a:buFont typeface="Monotype Sorts" charset="0"/>
              <a:buChar char="l"/>
              <a:defRPr/>
            </a:pPr>
            <a:r>
              <a:rPr lang="en-US" dirty="0">
                <a:ea typeface="ＭＳ Ｐゴシック" charset="0"/>
                <a:cs typeface="ＭＳ Ｐゴシック" charset="0"/>
              </a:rPr>
              <a:t>Boolean variable indicating if lock is available or not</a:t>
            </a:r>
          </a:p>
          <a:p>
            <a:pPr marL="342866" indent="-342866">
              <a:lnSpc>
                <a:spcPct val="90000"/>
              </a:lnSpc>
              <a:buFont typeface="Monotype Sorts" charset="0"/>
              <a:buChar char="n"/>
              <a:defRPr/>
            </a:pPr>
            <a:r>
              <a:rPr lang="en-US" dirty="0">
                <a:ea typeface="ＭＳ Ｐゴシック" charset="0"/>
                <a:cs typeface="ＭＳ Ｐゴシック" charset="0"/>
              </a:rPr>
              <a:t>Calls to </a:t>
            </a:r>
            <a:r>
              <a:rPr lang="en-US" sz="2000" b="1" dirty="0">
                <a:latin typeface="Courier New"/>
                <a:ea typeface="ＭＳ Ｐゴシック" charset="0"/>
                <a:cs typeface="Courier New"/>
              </a:rPr>
              <a:t>acquire()</a:t>
            </a:r>
            <a:r>
              <a:rPr lang="en-US" sz="2000" dirty="0">
                <a:ea typeface="ＭＳ Ｐゴシック" charset="0"/>
                <a:cs typeface="ＭＳ Ｐゴシック" charset="0"/>
              </a:rPr>
              <a:t> </a:t>
            </a:r>
            <a:r>
              <a:rPr lang="en-US" dirty="0">
                <a:ea typeface="ＭＳ Ｐゴシック" charset="0"/>
                <a:cs typeface="ＭＳ Ｐゴシック" charset="0"/>
              </a:rPr>
              <a:t>and </a:t>
            </a:r>
            <a:r>
              <a:rPr lang="en-US" sz="2000" b="1" dirty="0">
                <a:latin typeface="Courier New"/>
                <a:ea typeface="ＭＳ Ｐゴシック" charset="0"/>
                <a:cs typeface="Courier New"/>
              </a:rPr>
              <a:t>release()</a:t>
            </a:r>
            <a:r>
              <a:rPr lang="en-US" sz="2000" dirty="0">
                <a:ea typeface="ＭＳ Ｐゴシック" charset="0"/>
                <a:cs typeface="ＭＳ Ｐゴシック" charset="0"/>
              </a:rPr>
              <a:t> </a:t>
            </a:r>
            <a:r>
              <a:rPr lang="en-US" dirty="0">
                <a:ea typeface="ＭＳ Ｐゴシック" charset="0"/>
                <a:cs typeface="ＭＳ Ｐゴシック" charset="0"/>
              </a:rPr>
              <a:t>must be atomic</a:t>
            </a:r>
          </a:p>
          <a:p>
            <a:pPr marL="742876" lvl="1" indent="-285722">
              <a:lnSpc>
                <a:spcPct val="90000"/>
              </a:lnSpc>
              <a:buFont typeface="Monotype Sorts" charset="0"/>
              <a:buChar char="l"/>
              <a:defRPr/>
            </a:pPr>
            <a:r>
              <a:rPr lang="en-US" dirty="0">
                <a:ea typeface="ＭＳ Ｐゴシック" charset="0"/>
                <a:cs typeface="ＭＳ Ｐゴシック" charset="0"/>
              </a:rPr>
              <a:t>Usually implemented via hardware atomic instructions</a:t>
            </a:r>
          </a:p>
          <a:p>
            <a:pPr marL="342866" indent="-342866">
              <a:lnSpc>
                <a:spcPct val="90000"/>
              </a:lnSpc>
              <a:buFont typeface="Monotype Sorts" charset="0"/>
              <a:buChar char="n"/>
              <a:defRPr/>
            </a:pPr>
            <a:r>
              <a:rPr lang="en-US" dirty="0">
                <a:ea typeface="ＭＳ Ｐゴシック" charset="0"/>
                <a:cs typeface="ＭＳ Ｐゴシック" charset="0"/>
              </a:rPr>
              <a:t>But this solution requires </a:t>
            </a:r>
            <a:r>
              <a:rPr lang="en-US" b="1" dirty="0">
                <a:solidFill>
                  <a:srgbClr val="3366FF"/>
                </a:solidFill>
                <a:ea typeface="ＭＳ Ｐゴシック" charset="0"/>
                <a:cs typeface="ＭＳ Ｐゴシック" charset="-128"/>
              </a:rPr>
              <a:t>busy waiting</a:t>
            </a:r>
          </a:p>
          <a:p>
            <a:pPr marL="742896" lvl="1" indent="-342866">
              <a:lnSpc>
                <a:spcPct val="90000"/>
              </a:lnSpc>
              <a:buFont typeface="Monotype Sorts" charset="0"/>
              <a:buChar char="n"/>
              <a:defRPr/>
            </a:pPr>
            <a:r>
              <a:rPr lang="en-US" dirty="0">
                <a:ea typeface="ＭＳ Ｐゴシック" charset="0"/>
                <a:cs typeface="ＭＳ Ｐゴシック" charset="0"/>
              </a:rPr>
              <a:t>This lock therefore called a </a:t>
            </a:r>
            <a:r>
              <a:rPr lang="en-US" b="1" dirty="0">
                <a:solidFill>
                  <a:srgbClr val="3366FF"/>
                </a:solidFill>
                <a:ea typeface="ＭＳ Ｐゴシック" charset="0"/>
                <a:cs typeface="ＭＳ Ｐゴシック" charset="-128"/>
              </a:rPr>
              <a:t>spinlock</a:t>
            </a:r>
          </a:p>
          <a:p>
            <a:pPr marL="0" indent="0">
              <a:lnSpc>
                <a:spcPct val="90000"/>
              </a:lnSpc>
              <a:buFont typeface="Monotype Sorts" pitchFamily="-84" charset="2"/>
              <a:buNone/>
              <a:defRPr/>
            </a:pPr>
            <a:endParaRPr lang="en-US" sz="1600" dirty="0">
              <a:ea typeface="ＭＳ Ｐゴシック" charset="0"/>
              <a:cs typeface="ＭＳ Ｐゴシック"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a:t>I/O Structure</a:t>
            </a:r>
          </a:p>
        </p:txBody>
      </p:sp>
      <p:sp>
        <p:nvSpPr>
          <p:cNvPr id="18435" name="Rectangle 3"/>
          <p:cNvSpPr>
            <a:spLocks noGrp="1" noChangeArrowheads="1"/>
          </p:cNvSpPr>
          <p:nvPr>
            <p:ph type="body" idx="4294967295"/>
          </p:nvPr>
        </p:nvSpPr>
        <p:spPr>
          <a:xfrm>
            <a:off x="895350" y="1244600"/>
            <a:ext cx="6845300" cy="4583113"/>
          </a:xfrm>
        </p:spPr>
        <p:txBody>
          <a:bodyPr>
            <a:normAutofit fontScale="77500" lnSpcReduction="20000"/>
          </a:bodyPr>
          <a:lstStyle/>
          <a:p>
            <a:pPr>
              <a:lnSpc>
                <a:spcPct val="90000"/>
              </a:lnSpc>
            </a:pPr>
            <a:r>
              <a:rPr lang="en-US"/>
              <a:t>After I/O starts, control returns to user program only upon I/O completion</a:t>
            </a:r>
          </a:p>
          <a:p>
            <a:pPr lvl="1">
              <a:lnSpc>
                <a:spcPct val="90000"/>
              </a:lnSpc>
            </a:pPr>
            <a:r>
              <a:rPr lang="en-US"/>
              <a:t>Wait instruction idles the CPU until the next interrupt</a:t>
            </a:r>
          </a:p>
          <a:p>
            <a:pPr lvl="1">
              <a:lnSpc>
                <a:spcPct val="90000"/>
              </a:lnSpc>
            </a:pPr>
            <a:r>
              <a:rPr lang="en-US"/>
              <a:t>Wait loop (contention for memory access)</a:t>
            </a:r>
          </a:p>
          <a:p>
            <a:pPr lvl="1">
              <a:lnSpc>
                <a:spcPct val="90000"/>
              </a:lnSpc>
            </a:pPr>
            <a:r>
              <a:rPr lang="en-US"/>
              <a:t>At most one I/O request is outstanding at a time, no simultaneous I/O processing</a:t>
            </a:r>
          </a:p>
          <a:p>
            <a:pPr>
              <a:lnSpc>
                <a:spcPct val="90000"/>
              </a:lnSpc>
            </a:pPr>
            <a:r>
              <a:rPr lang="en-US"/>
              <a:t>After I/O starts, control returns to user program without waiting for I/O completion</a:t>
            </a:r>
          </a:p>
          <a:p>
            <a:pPr lvl="1">
              <a:lnSpc>
                <a:spcPct val="90000"/>
              </a:lnSpc>
            </a:pPr>
            <a:r>
              <a:rPr lang="en-US" b="1">
                <a:solidFill>
                  <a:srgbClr val="3366FF"/>
                </a:solidFill>
              </a:rPr>
              <a:t>System call </a:t>
            </a:r>
            <a:r>
              <a:rPr lang="en-US"/>
              <a:t>– request to the OS to allow user to wait for I/O completion</a:t>
            </a:r>
          </a:p>
          <a:p>
            <a:pPr lvl="1">
              <a:lnSpc>
                <a:spcPct val="90000"/>
              </a:lnSpc>
            </a:pPr>
            <a:r>
              <a:rPr lang="en-US" b="1">
                <a:solidFill>
                  <a:srgbClr val="3366FF"/>
                </a:solidFill>
              </a:rPr>
              <a:t>Device-status table </a:t>
            </a:r>
            <a:r>
              <a:rPr lang="en-US"/>
              <a:t>contains entry for each I/O device indicating its type, address, and state</a:t>
            </a:r>
          </a:p>
          <a:p>
            <a:pPr lvl="1">
              <a:lnSpc>
                <a:spcPct val="90000"/>
              </a:lnSpc>
            </a:pPr>
            <a:r>
              <a:rPr lang="en-US"/>
              <a:t>OS indexes into I/O device table to determine device status and to modify table entry to include interrupt</a:t>
            </a:r>
          </a:p>
          <a:p>
            <a:pPr lvl="1">
              <a:lnSpc>
                <a:spcPct val="90000"/>
              </a:lnSpc>
            </a:pPr>
            <a:endParaRPr lang="en-US"/>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414463" y="4684713"/>
            <a:ext cx="1587500" cy="377825"/>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4" name="Rectangle 3"/>
          <p:cNvSpPr/>
          <p:nvPr/>
        </p:nvSpPr>
        <p:spPr bwMode="auto">
          <a:xfrm>
            <a:off x="1401763" y="4030663"/>
            <a:ext cx="1589087" cy="37941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wrap="none" lIns="64002" tIns="32001" rIns="64002" bIns="32001"/>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650875" indent="-193675" algn="l" rtl="0" eaLnBrk="0" fontAlgn="base" hangingPunct="0">
              <a:spcBef>
                <a:spcPct val="0"/>
              </a:spcBef>
              <a:spcAft>
                <a:spcPct val="0"/>
              </a:spcAft>
              <a:defRPr kern="1200">
                <a:solidFill>
                  <a:schemeClr val="lt1"/>
                </a:solidFill>
                <a:latin typeface="+mn-lt"/>
                <a:ea typeface="+mn-ea"/>
                <a:cs typeface="+mn-cs"/>
              </a:defRPr>
            </a:lvl2pPr>
            <a:lvl3pPr marL="1303338" indent="-388938" algn="l" rtl="0" eaLnBrk="0" fontAlgn="base" hangingPunct="0">
              <a:spcBef>
                <a:spcPct val="0"/>
              </a:spcBef>
              <a:spcAft>
                <a:spcPct val="0"/>
              </a:spcAft>
              <a:defRPr kern="1200">
                <a:solidFill>
                  <a:schemeClr val="lt1"/>
                </a:solidFill>
                <a:latin typeface="+mn-lt"/>
                <a:ea typeface="+mn-ea"/>
                <a:cs typeface="+mn-cs"/>
              </a:defRPr>
            </a:lvl3pPr>
            <a:lvl4pPr marL="1957388" indent="-585788" algn="l" rtl="0" eaLnBrk="0" fontAlgn="base" hangingPunct="0">
              <a:spcBef>
                <a:spcPct val="0"/>
              </a:spcBef>
              <a:spcAft>
                <a:spcPct val="0"/>
              </a:spcAft>
              <a:defRPr kern="1200">
                <a:solidFill>
                  <a:schemeClr val="lt1"/>
                </a:solidFill>
                <a:latin typeface="+mn-lt"/>
                <a:ea typeface="+mn-ea"/>
                <a:cs typeface="+mn-cs"/>
              </a:defRPr>
            </a:lvl4pPr>
            <a:lvl5pPr marL="2609850" indent="-781050" algn="l" rtl="0" eaLnBrk="0" fontAlgn="base" hangingPunct="0">
              <a:spcBef>
                <a:spcPct val="0"/>
              </a:spcBef>
              <a:spcAft>
                <a:spcPct val="0"/>
              </a:spcAft>
              <a:defRPr kern="1200">
                <a:solidFill>
                  <a:schemeClr val="lt1"/>
                </a:solidFill>
                <a:latin typeface="+mn-lt"/>
                <a:ea typeface="+mn-ea"/>
                <a:cs typeface="+mn-cs"/>
              </a:defRPr>
            </a:lvl5pPr>
            <a:lvl6pPr marL="2286000" algn="l" defTabSz="457200" rtl="0" eaLnBrk="1" latinLnBrk="0" hangingPunct="1">
              <a:defRPr kern="1200">
                <a:solidFill>
                  <a:schemeClr val="lt1"/>
                </a:solidFill>
                <a:latin typeface="+mn-lt"/>
                <a:ea typeface="+mn-ea"/>
                <a:cs typeface="+mn-cs"/>
              </a:defRPr>
            </a:lvl6pPr>
            <a:lvl7pPr marL="2743200" algn="l" defTabSz="457200" rtl="0" eaLnBrk="1" latinLnBrk="0" hangingPunct="1">
              <a:defRPr kern="1200">
                <a:solidFill>
                  <a:schemeClr val="lt1"/>
                </a:solidFill>
                <a:latin typeface="+mn-lt"/>
                <a:ea typeface="+mn-ea"/>
                <a:cs typeface="+mn-cs"/>
              </a:defRPr>
            </a:lvl7pPr>
            <a:lvl8pPr marL="3200400" algn="l" defTabSz="457200" rtl="0" eaLnBrk="1" latinLnBrk="0" hangingPunct="1">
              <a:defRPr kern="1200">
                <a:solidFill>
                  <a:schemeClr val="lt1"/>
                </a:solidFill>
                <a:latin typeface="+mn-lt"/>
                <a:ea typeface="+mn-ea"/>
                <a:cs typeface="+mn-cs"/>
              </a:defRPr>
            </a:lvl8pPr>
            <a:lvl9pPr marL="3657600" algn="l" defTabSz="457200" rtl="0" eaLnBrk="1" latinLnBrk="0" hangingPunct="1">
              <a:defRPr kern="1200">
                <a:solidFill>
                  <a:schemeClr val="lt1"/>
                </a:solidFill>
                <a:latin typeface="+mn-lt"/>
                <a:ea typeface="+mn-ea"/>
                <a:cs typeface="+mn-cs"/>
              </a:defRPr>
            </a:lvl9pPr>
          </a:lstStyle>
          <a:p>
            <a:pPr>
              <a:defRPr/>
            </a:pPr>
            <a:endParaRPr lang="en-US">
              <a:solidFill>
                <a:schemeClr val="tx1"/>
              </a:solidFill>
              <a:latin typeface="Verdana" charset="0"/>
            </a:endParaRPr>
          </a:p>
        </p:txBody>
      </p:sp>
      <p:sp>
        <p:nvSpPr>
          <p:cNvPr id="26628" name="Title 1"/>
          <p:cNvSpPr>
            <a:spLocks noGrp="1"/>
          </p:cNvSpPr>
          <p:nvPr>
            <p:ph type="title"/>
          </p:nvPr>
        </p:nvSpPr>
        <p:spPr>
          <a:xfrm>
            <a:off x="457200" y="161925"/>
            <a:ext cx="8229600" cy="576263"/>
          </a:xfrm>
        </p:spPr>
        <p:txBody>
          <a:bodyPr>
            <a:normAutofit fontScale="90000"/>
          </a:bodyPr>
          <a:lstStyle/>
          <a:p>
            <a:r>
              <a:rPr lang="en-US"/>
              <a:t>acquire() and release()</a:t>
            </a:r>
          </a:p>
        </p:txBody>
      </p:sp>
      <p:sp>
        <p:nvSpPr>
          <p:cNvPr id="26629" name="Content Placeholder 2"/>
          <p:cNvSpPr>
            <a:spLocks noGrp="1"/>
          </p:cNvSpPr>
          <p:nvPr>
            <p:ph idx="1"/>
          </p:nvPr>
        </p:nvSpPr>
        <p:spPr>
          <a:xfrm>
            <a:off x="882650" y="1169988"/>
            <a:ext cx="7234238" cy="4530725"/>
          </a:xfrm>
        </p:spPr>
        <p:txBody>
          <a:bodyPr/>
          <a:lstStyle/>
          <a:p>
            <a:pPr marL="0" indent="0"/>
            <a:r>
              <a:rPr lang="en-US" sz="1400" b="1">
                <a:latin typeface="Courier New" pitchFamily="49" charset="0"/>
                <a:cs typeface="Courier New" pitchFamily="49" charset="0"/>
              </a:rPr>
              <a:t>   </a:t>
            </a:r>
            <a:r>
              <a:rPr lang="en-US" sz="1600" b="1">
                <a:latin typeface="Courier New" pitchFamily="49" charset="0"/>
                <a:cs typeface="Courier New" pitchFamily="49" charset="0"/>
              </a:rPr>
              <a:t>acquire() {</a:t>
            </a:r>
            <a:br>
              <a:rPr lang="en-US" sz="1600" b="1">
                <a:latin typeface="Courier New" pitchFamily="49" charset="0"/>
                <a:cs typeface="Courier New" pitchFamily="49" charset="0"/>
              </a:rPr>
            </a:br>
            <a:r>
              <a:rPr lang="en-US" sz="1600" b="1">
                <a:latin typeface="Courier New" pitchFamily="49" charset="0"/>
                <a:cs typeface="Courier New" pitchFamily="49" charset="0"/>
              </a:rPr>
              <a:t>       while (!available) </a:t>
            </a:r>
          </a:p>
          <a:p>
            <a:pPr marL="0" indent="0">
              <a:buFont typeface="Monotype Sorts" pitchFamily="-84" charset="2"/>
              <a:buNone/>
            </a:pPr>
            <a:r>
              <a:rPr lang="en-US" sz="1600" b="1">
                <a:latin typeface="Courier New" pitchFamily="49" charset="0"/>
                <a:cs typeface="Courier New" pitchFamily="49" charset="0"/>
              </a:rPr>
              <a:t>          ; /* busy wait */ </a:t>
            </a:r>
          </a:p>
          <a:p>
            <a:pPr marL="0" indent="0">
              <a:buFont typeface="Monotype Sorts" pitchFamily="-84" charset="2"/>
              <a:buNone/>
            </a:pPr>
            <a:r>
              <a:rPr lang="en-US" sz="1600" b="1">
                <a:latin typeface="Courier New" pitchFamily="49" charset="0"/>
                <a:cs typeface="Courier New" pitchFamily="49" charset="0"/>
              </a:rPr>
              <a:t>       available = false;; </a:t>
            </a:r>
          </a:p>
          <a:p>
            <a:pPr marL="0" indent="0">
              <a:buFont typeface="Monotype Sorts" pitchFamily="-84" charset="2"/>
              <a:buNone/>
            </a:pPr>
            <a:r>
              <a:rPr lang="en-US" sz="1600" b="1">
                <a:latin typeface="Courier New" pitchFamily="49" charset="0"/>
                <a:cs typeface="Courier New" pitchFamily="49" charset="0"/>
              </a:rPr>
              <a:t>    } </a:t>
            </a:r>
          </a:p>
          <a:p>
            <a:pPr marL="0" indent="0"/>
            <a:r>
              <a:rPr lang="en-US" sz="1600" b="1">
                <a:latin typeface="Courier New" pitchFamily="49" charset="0"/>
                <a:cs typeface="Courier New" pitchFamily="49" charset="0"/>
              </a:rPr>
              <a:t>   release() { </a:t>
            </a:r>
          </a:p>
          <a:p>
            <a:pPr marL="0" indent="0">
              <a:buFont typeface="Monotype Sorts" pitchFamily="-84" charset="2"/>
              <a:buNone/>
            </a:pPr>
            <a:r>
              <a:rPr lang="en-US" sz="1600" b="1">
                <a:latin typeface="Courier New" pitchFamily="49" charset="0"/>
                <a:cs typeface="Courier New" pitchFamily="49" charset="0"/>
              </a:rPr>
              <a:t>       available = true; </a:t>
            </a:r>
          </a:p>
          <a:p>
            <a:pPr marL="0" indent="0">
              <a:buFont typeface="Monotype Sorts" pitchFamily="-84" charset="2"/>
              <a:buNone/>
            </a:pPr>
            <a:r>
              <a:rPr lang="en-US" sz="1600" b="1">
                <a:latin typeface="Courier New" pitchFamily="49" charset="0"/>
                <a:cs typeface="Courier New" pitchFamily="49" charset="0"/>
              </a:rPr>
              <a:t>    } </a:t>
            </a:r>
          </a:p>
          <a:p>
            <a:pPr marL="0" indent="0"/>
            <a:r>
              <a:rPr lang="en-US" sz="1600" b="1">
                <a:latin typeface="Courier New" pitchFamily="49" charset="0"/>
                <a:cs typeface="Courier New" pitchFamily="49" charset="0"/>
              </a:rPr>
              <a:t>   do { </a:t>
            </a:r>
          </a:p>
          <a:p>
            <a:pPr marL="0" indent="0">
              <a:buFont typeface="Monotype Sorts" pitchFamily="-84" charset="2"/>
              <a:buNone/>
            </a:pPr>
            <a:r>
              <a:rPr lang="en-US" sz="1600" b="1" i="1">
                <a:latin typeface="Courier New" pitchFamily="49" charset="0"/>
                <a:cs typeface="Courier New" pitchFamily="49" charset="0"/>
              </a:rPr>
              <a:t>    acquire lock</a:t>
            </a:r>
          </a:p>
          <a:p>
            <a:pPr marL="0" indent="0">
              <a:buFont typeface="Monotype Sorts" pitchFamily="-84" charset="2"/>
              <a:buNone/>
            </a:pPr>
            <a:r>
              <a:rPr lang="en-US" sz="1600" b="1">
                <a:latin typeface="Courier New" pitchFamily="49" charset="0"/>
                <a:cs typeface="Courier New" pitchFamily="49" charset="0"/>
              </a:rPr>
              <a:t>       critical section</a:t>
            </a:r>
          </a:p>
          <a:p>
            <a:pPr marL="0" indent="0">
              <a:buFont typeface="Monotype Sorts" pitchFamily="-84" charset="2"/>
              <a:buNone/>
            </a:pPr>
            <a:r>
              <a:rPr lang="en-US" sz="1600" b="1" i="1">
                <a:latin typeface="Courier New" pitchFamily="49" charset="0"/>
                <a:cs typeface="Courier New" pitchFamily="49" charset="0"/>
              </a:rPr>
              <a:t>    release lock </a:t>
            </a:r>
          </a:p>
          <a:p>
            <a:pPr marL="0" indent="0">
              <a:buFont typeface="Monotype Sorts" pitchFamily="-84" charset="2"/>
              <a:buNone/>
            </a:pPr>
            <a:r>
              <a:rPr lang="en-US" sz="1600" b="1">
                <a:latin typeface="Courier New" pitchFamily="49" charset="0"/>
                <a:cs typeface="Courier New" pitchFamily="49" charset="0"/>
              </a:rPr>
              <a:t>      remainder section </a:t>
            </a:r>
          </a:p>
          <a:p>
            <a:pPr marL="0" indent="0">
              <a:buFont typeface="Monotype Sorts" pitchFamily="-84" charset="2"/>
              <a:buNone/>
            </a:pPr>
            <a:r>
              <a:rPr lang="en-US" sz="1600" b="1">
                <a:latin typeface="Courier New" pitchFamily="49" charset="0"/>
                <a:cs typeface="Courier New" pitchFamily="49" charset="0"/>
              </a:rPr>
              <a:t> } while (true); </a:t>
            </a:r>
          </a:p>
          <a:p>
            <a:pPr marL="0" indent="0">
              <a:buFont typeface="Monotype Sorts" pitchFamily="-84" charset="2"/>
              <a:buNone/>
            </a:pPr>
            <a:endParaRPr lang="en-US" sz="1400" b="1">
              <a:latin typeface="Courier New" pitchFamily="49" charset="0"/>
              <a:cs typeface="Courier New" pitchFamily="49" charset="0"/>
            </a:endParaRPr>
          </a:p>
          <a:p>
            <a:pPr marL="0" indent="0">
              <a:buFont typeface="Monotype Sorts" pitchFamily="-84" charset="2"/>
              <a:buNone/>
            </a:pPr>
            <a:endParaRPr 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47638"/>
            <a:ext cx="8229600" cy="576262"/>
          </a:xfrm>
        </p:spPr>
        <p:txBody>
          <a:bodyPr>
            <a:normAutofit fontScale="90000"/>
          </a:bodyPr>
          <a:lstStyle/>
          <a:p>
            <a:pPr eaLnBrk="1" hangingPunct="1"/>
            <a:r>
              <a:rPr lang="en-US"/>
              <a:t>Semaphore</a:t>
            </a:r>
          </a:p>
        </p:txBody>
      </p:sp>
      <p:sp>
        <p:nvSpPr>
          <p:cNvPr id="27651" name="Rectangle 3"/>
          <p:cNvSpPr>
            <a:spLocks noGrp="1" noChangeArrowheads="1"/>
          </p:cNvSpPr>
          <p:nvPr>
            <p:ph idx="1"/>
          </p:nvPr>
        </p:nvSpPr>
        <p:spPr>
          <a:xfrm>
            <a:off x="827088" y="1163638"/>
            <a:ext cx="7921625" cy="5254625"/>
          </a:xfrm>
        </p:spPr>
        <p:txBody>
          <a:bodyPr>
            <a:normAutofit lnSpcReduction="10000"/>
          </a:bodyPr>
          <a:lstStyle/>
          <a:p>
            <a:pPr>
              <a:lnSpc>
                <a:spcPct val="90000"/>
              </a:lnSpc>
            </a:pPr>
            <a:r>
              <a:rPr lang="en-US" sz="1600"/>
              <a:t>Synchronization tool that provides more sophisticated ways (than Mutex locks)  for process to synchronize their activities.</a:t>
            </a:r>
            <a:endParaRPr lang="en-US" sz="1600" i="1">
              <a:solidFill>
                <a:schemeClr val="tx2"/>
              </a:solidFill>
            </a:endParaRPr>
          </a:p>
          <a:p>
            <a:pPr>
              <a:lnSpc>
                <a:spcPct val="90000"/>
              </a:lnSpc>
            </a:pPr>
            <a:r>
              <a:rPr lang="en-US" sz="1600"/>
              <a:t>Semaphore </a:t>
            </a:r>
            <a:r>
              <a:rPr lang="en-US" sz="1600" b="1" i="1"/>
              <a:t>S</a:t>
            </a:r>
            <a:r>
              <a:rPr lang="en-US" sz="1600"/>
              <a:t> – integer variable</a:t>
            </a:r>
          </a:p>
          <a:p>
            <a:pPr>
              <a:lnSpc>
                <a:spcPct val="90000"/>
              </a:lnSpc>
            </a:pPr>
            <a:r>
              <a:rPr lang="en-US" sz="1600"/>
              <a:t>Can only be accessed via two indivisible (atomic) operations</a:t>
            </a:r>
          </a:p>
          <a:p>
            <a:pPr lvl="1">
              <a:lnSpc>
                <a:spcPct val="90000"/>
              </a:lnSpc>
            </a:pPr>
            <a:r>
              <a:rPr lang="en-US" b="1">
                <a:solidFill>
                  <a:srgbClr val="000000"/>
                </a:solidFill>
                <a:latin typeface="Courier New" pitchFamily="49" charset="0"/>
              </a:rPr>
              <a:t>wait()</a:t>
            </a:r>
            <a:r>
              <a:rPr lang="en-US">
                <a:solidFill>
                  <a:srgbClr val="000000"/>
                </a:solidFill>
              </a:rPr>
              <a:t> </a:t>
            </a:r>
            <a:r>
              <a:rPr lang="en-US" sz="1600">
                <a:solidFill>
                  <a:srgbClr val="000000"/>
                </a:solidFill>
              </a:rPr>
              <a:t>and </a:t>
            </a:r>
            <a:r>
              <a:rPr lang="en-US" b="1">
                <a:solidFill>
                  <a:srgbClr val="000000"/>
                </a:solidFill>
                <a:latin typeface="Courier New" pitchFamily="49" charset="0"/>
              </a:rPr>
              <a:t>signal()</a:t>
            </a:r>
          </a:p>
          <a:p>
            <a:pPr lvl="2">
              <a:lnSpc>
                <a:spcPct val="90000"/>
              </a:lnSpc>
            </a:pPr>
            <a:r>
              <a:rPr lang="en-US" sz="1600"/>
              <a:t>Originally called </a:t>
            </a:r>
            <a:r>
              <a:rPr lang="en-US" b="1">
                <a:solidFill>
                  <a:srgbClr val="000000"/>
                </a:solidFill>
                <a:latin typeface="Courier New" pitchFamily="49" charset="0"/>
              </a:rPr>
              <a:t>P()</a:t>
            </a:r>
            <a:r>
              <a:rPr lang="en-US"/>
              <a:t> </a:t>
            </a:r>
            <a:r>
              <a:rPr lang="en-US" sz="1600"/>
              <a:t>and </a:t>
            </a:r>
            <a:r>
              <a:rPr lang="en-US" b="1">
                <a:solidFill>
                  <a:srgbClr val="000000"/>
                </a:solidFill>
                <a:latin typeface="Courier New" pitchFamily="49" charset="0"/>
              </a:rPr>
              <a:t>V()</a:t>
            </a:r>
          </a:p>
          <a:p>
            <a:pPr>
              <a:lnSpc>
                <a:spcPct val="90000"/>
              </a:lnSpc>
            </a:pPr>
            <a:r>
              <a:rPr lang="en-US" sz="1600"/>
              <a:t>Definition of  the </a:t>
            </a:r>
            <a:r>
              <a:rPr lang="en-US" b="1">
                <a:solidFill>
                  <a:srgbClr val="000000"/>
                </a:solidFill>
                <a:latin typeface="Courier New" pitchFamily="49" charset="0"/>
                <a:cs typeface="Courier New" pitchFamily="49" charset="0"/>
              </a:rPr>
              <a:t>wait() operation</a:t>
            </a:r>
          </a:p>
          <a:p>
            <a:pPr lvl="1">
              <a:lnSpc>
                <a:spcPct val="90000"/>
              </a:lnSpc>
              <a:buFont typeface="Monotype Sorts" pitchFamily="-84" charset="2"/>
              <a:buNone/>
            </a:pPr>
            <a:r>
              <a:rPr lang="en-US" b="1">
                <a:latin typeface="Courier New" pitchFamily="49" charset="0"/>
                <a:sym typeface="Symbol" pitchFamily="18" charset="2"/>
              </a:rPr>
              <a:t>wait(S)</a:t>
            </a:r>
            <a:r>
              <a:rPr lang="en-US" sz="1600" b="1">
                <a:latin typeface="Courier New" pitchFamily="49" charset="0"/>
                <a:sym typeface="Symbol" pitchFamily="18" charset="2"/>
              </a:rPr>
              <a:t> { </a:t>
            </a:r>
          </a:p>
          <a:p>
            <a:pPr lvl="1">
              <a:lnSpc>
                <a:spcPct val="90000"/>
              </a:lnSpc>
              <a:buFont typeface="Monotype Sorts" pitchFamily="-84" charset="2"/>
              <a:buNone/>
            </a:pPr>
            <a:r>
              <a:rPr lang="en-US" sz="1600" b="1">
                <a:latin typeface="Courier New" pitchFamily="49" charset="0"/>
                <a:sym typeface="Symbol" pitchFamily="18" charset="2"/>
              </a:rPr>
              <a:t>    while (S &lt;= 0)</a:t>
            </a:r>
          </a:p>
          <a:p>
            <a:pPr lvl="1">
              <a:lnSpc>
                <a:spcPct val="90000"/>
              </a:lnSpc>
              <a:buFont typeface="Monotype Sorts" pitchFamily="-84" charset="2"/>
              <a:buNone/>
            </a:pPr>
            <a:r>
              <a:rPr lang="en-US" sz="1600" b="1">
                <a:latin typeface="Courier New" pitchFamily="49" charset="0"/>
                <a:sym typeface="Symbol" pitchFamily="18" charset="2"/>
              </a:rPr>
              <a:t>       ; // busy wait</a:t>
            </a:r>
          </a:p>
          <a:p>
            <a:pPr lvl="1">
              <a:lnSpc>
                <a:spcPct val="90000"/>
              </a:lnSpc>
              <a:buFont typeface="Monotype Sorts" pitchFamily="-84" charset="2"/>
              <a:buNone/>
            </a:pPr>
            <a:r>
              <a:rPr lang="en-US" sz="1600" b="1">
                <a:latin typeface="Courier New" pitchFamily="49" charset="0"/>
                <a:sym typeface="Symbol" pitchFamily="18" charset="2"/>
              </a:rPr>
              <a:t>    S--;</a:t>
            </a:r>
          </a:p>
          <a:p>
            <a:pPr lvl="1">
              <a:lnSpc>
                <a:spcPct val="90000"/>
              </a:lnSpc>
              <a:buFont typeface="Monotype Sorts" pitchFamily="-84" charset="2"/>
              <a:buNone/>
            </a:pPr>
            <a:r>
              <a:rPr lang="en-US" sz="1600" b="1">
                <a:latin typeface="Courier New" pitchFamily="49" charset="0"/>
                <a:sym typeface="Symbol" pitchFamily="18" charset="2"/>
              </a:rPr>
              <a:t>}</a:t>
            </a:r>
          </a:p>
          <a:p>
            <a:pPr>
              <a:lnSpc>
                <a:spcPct val="90000"/>
              </a:lnSpc>
            </a:pPr>
            <a:r>
              <a:rPr lang="en-US" sz="1600"/>
              <a:t>Definition of  the </a:t>
            </a:r>
            <a:r>
              <a:rPr lang="en-US" b="1">
                <a:solidFill>
                  <a:srgbClr val="000000"/>
                </a:solidFill>
                <a:latin typeface="Courier New" pitchFamily="49" charset="0"/>
                <a:cs typeface="Courier New" pitchFamily="49" charset="0"/>
              </a:rPr>
              <a:t>signal() operation</a:t>
            </a:r>
            <a:endParaRPr lang="en-US" sz="1600" b="1">
              <a:latin typeface="Courier New" pitchFamily="49" charset="0"/>
              <a:cs typeface="Courier New" pitchFamily="49" charset="0"/>
              <a:sym typeface="Symbol" pitchFamily="18" charset="2"/>
            </a:endParaRPr>
          </a:p>
          <a:p>
            <a:pPr lvl="1">
              <a:lnSpc>
                <a:spcPct val="90000"/>
              </a:lnSpc>
              <a:buFont typeface="Monotype Sorts" pitchFamily="-84" charset="2"/>
              <a:buNone/>
            </a:pPr>
            <a:r>
              <a:rPr lang="en-US" b="1">
                <a:latin typeface="Courier New" pitchFamily="49" charset="0"/>
                <a:sym typeface="Symbol" pitchFamily="18" charset="2"/>
              </a:rPr>
              <a:t>signal(S)</a:t>
            </a:r>
            <a:r>
              <a:rPr lang="en-US" sz="1600" b="1">
                <a:latin typeface="Courier New" pitchFamily="49" charset="0"/>
                <a:sym typeface="Symbol" pitchFamily="18" charset="2"/>
              </a:rPr>
              <a:t> { </a:t>
            </a:r>
          </a:p>
          <a:p>
            <a:pPr lvl="1">
              <a:lnSpc>
                <a:spcPct val="90000"/>
              </a:lnSpc>
              <a:buFont typeface="Monotype Sorts" pitchFamily="-84" charset="2"/>
              <a:buNone/>
            </a:pPr>
            <a:r>
              <a:rPr lang="en-US" sz="1600" b="1">
                <a:latin typeface="Courier New" pitchFamily="49" charset="0"/>
                <a:sym typeface="Symbol" pitchFamily="18" charset="2"/>
              </a:rPr>
              <a:t>    S++;</a:t>
            </a:r>
          </a:p>
          <a:p>
            <a:pPr lvl="1">
              <a:lnSpc>
                <a:spcPct val="90000"/>
              </a:lnSpc>
              <a:buFont typeface="Monotype Sorts" pitchFamily="-84" charset="2"/>
              <a:buNone/>
            </a:pPr>
            <a:r>
              <a:rPr lang="en-US" sz="1600" b="1">
                <a:latin typeface="Courier New" pitchFamily="49" charset="0"/>
                <a:sym typeface="Symbol" pitchFamily="18" charset="2"/>
              </a:rPr>
              <a:t>}</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561975" y="288925"/>
            <a:ext cx="8534400" cy="457200"/>
          </a:xfrm>
        </p:spPr>
        <p:txBody>
          <a:bodyPr>
            <a:normAutofit fontScale="90000"/>
          </a:bodyPr>
          <a:lstStyle/>
          <a:p>
            <a:pPr eaLnBrk="1" hangingPunct="1"/>
            <a:r>
              <a:rPr lang="en-US"/>
              <a:t>Semaphore Usage</a:t>
            </a:r>
          </a:p>
        </p:txBody>
      </p:sp>
      <p:sp>
        <p:nvSpPr>
          <p:cNvPr id="28675" name="Rectangle 3"/>
          <p:cNvSpPr>
            <a:spLocks noGrp="1" noChangeArrowheads="1"/>
          </p:cNvSpPr>
          <p:nvPr>
            <p:ph idx="1"/>
          </p:nvPr>
        </p:nvSpPr>
        <p:spPr>
          <a:xfrm>
            <a:off x="844550" y="1093788"/>
            <a:ext cx="7194550" cy="4530725"/>
          </a:xfrm>
        </p:spPr>
        <p:txBody>
          <a:bodyPr/>
          <a:lstStyle/>
          <a:p>
            <a:pPr>
              <a:tabLst>
                <a:tab pos="2001838" algn="ctr"/>
                <a:tab pos="4513263" algn="ctr"/>
              </a:tabLst>
            </a:pPr>
            <a:r>
              <a:rPr lang="en-US" sz="1600" b="1">
                <a:solidFill>
                  <a:srgbClr val="3366FF"/>
                </a:solidFill>
              </a:rPr>
              <a:t>Counting semaphore </a:t>
            </a:r>
            <a:r>
              <a:rPr lang="en-US" sz="1600"/>
              <a:t>– integer value can range over an unrestricted domain</a:t>
            </a:r>
          </a:p>
          <a:p>
            <a:pPr>
              <a:tabLst>
                <a:tab pos="2001838" algn="ctr"/>
                <a:tab pos="4513263" algn="ctr"/>
              </a:tabLst>
            </a:pPr>
            <a:r>
              <a:rPr lang="en-US" sz="1600" b="1">
                <a:solidFill>
                  <a:srgbClr val="3366FF"/>
                </a:solidFill>
              </a:rPr>
              <a:t>Binary semaphore </a:t>
            </a:r>
            <a:r>
              <a:rPr lang="en-US" sz="1600"/>
              <a:t>– integer value can range only between 0 and 1</a:t>
            </a:r>
          </a:p>
          <a:p>
            <a:pPr lvl="1">
              <a:tabLst>
                <a:tab pos="2001838" algn="ctr"/>
                <a:tab pos="4513263" algn="ctr"/>
              </a:tabLst>
            </a:pPr>
            <a:r>
              <a:rPr lang="en-US" sz="1600">
                <a:sym typeface="MT Extra" pitchFamily="18" charset="2"/>
              </a:rPr>
              <a:t>Same as a </a:t>
            </a:r>
            <a:r>
              <a:rPr lang="en-US" sz="1600" b="1">
                <a:solidFill>
                  <a:srgbClr val="3366FF"/>
                </a:solidFill>
                <a:sym typeface="MT Extra" pitchFamily="18" charset="2"/>
              </a:rPr>
              <a:t>mutex lock</a:t>
            </a:r>
            <a:endParaRPr lang="en-US" sz="1600" b="1">
              <a:solidFill>
                <a:srgbClr val="3366FF"/>
              </a:solidFill>
            </a:endParaRPr>
          </a:p>
          <a:p>
            <a:pPr>
              <a:tabLst>
                <a:tab pos="2001838" algn="ctr"/>
                <a:tab pos="4513263" algn="ctr"/>
              </a:tabLst>
            </a:pPr>
            <a:r>
              <a:rPr lang="en-US" sz="1600">
                <a:sym typeface="MT Extra" pitchFamily="18" charset="2"/>
              </a:rPr>
              <a:t>Can solve various synchronization problems</a:t>
            </a:r>
          </a:p>
          <a:p>
            <a:pPr>
              <a:tabLst>
                <a:tab pos="2001838" algn="ctr"/>
                <a:tab pos="4513263" algn="ctr"/>
              </a:tabLst>
            </a:pPr>
            <a:r>
              <a:rPr lang="en-US" sz="1600">
                <a:sym typeface="MT Extra" pitchFamily="18" charset="2"/>
              </a:rPr>
              <a:t>Consider </a:t>
            </a:r>
            <a:r>
              <a:rPr lang="en-US" sz="1600" b="1" i="1">
                <a:sym typeface="MT Extra" pitchFamily="18" charset="2"/>
              </a:rPr>
              <a:t>P</a:t>
            </a:r>
            <a:r>
              <a:rPr lang="en-US" sz="1600" b="1" i="1" baseline="-25000">
                <a:sym typeface="MT Extra" pitchFamily="18" charset="2"/>
              </a:rPr>
              <a:t>1</a:t>
            </a:r>
            <a:r>
              <a:rPr lang="en-US" sz="1600" b="1" i="1">
                <a:sym typeface="MT Extra" pitchFamily="18" charset="2"/>
              </a:rPr>
              <a:t> </a:t>
            </a:r>
            <a:r>
              <a:rPr lang="en-US" sz="1600">
                <a:sym typeface="MT Extra" pitchFamily="18" charset="2"/>
              </a:rPr>
              <a:t> and </a:t>
            </a:r>
            <a:r>
              <a:rPr lang="en-US" sz="1600" b="1" i="1">
                <a:sym typeface="MT Extra" pitchFamily="18" charset="2"/>
              </a:rPr>
              <a:t>P</a:t>
            </a:r>
            <a:r>
              <a:rPr lang="en-US" sz="1600" b="1" i="1" baseline="-25000">
                <a:sym typeface="MT Extra" pitchFamily="18" charset="2"/>
              </a:rPr>
              <a:t>2</a:t>
            </a:r>
            <a:r>
              <a:rPr lang="en-US" sz="1600">
                <a:sym typeface="MT Extra" pitchFamily="18" charset="2"/>
              </a:rPr>
              <a:t> that require</a:t>
            </a:r>
            <a:r>
              <a:rPr lang="en-US" sz="1600" b="1" i="1">
                <a:sym typeface="MT Extra" pitchFamily="18" charset="2"/>
              </a:rPr>
              <a:t> S</a:t>
            </a:r>
            <a:r>
              <a:rPr lang="en-US" sz="1600" b="1" i="1" baseline="-25000">
                <a:sym typeface="MT Extra" pitchFamily="18" charset="2"/>
              </a:rPr>
              <a:t>1</a:t>
            </a:r>
            <a:r>
              <a:rPr lang="en-US" sz="1600" b="1" i="1">
                <a:sym typeface="MT Extra" pitchFamily="18" charset="2"/>
              </a:rPr>
              <a:t> </a:t>
            </a:r>
            <a:r>
              <a:rPr lang="en-US" sz="1600">
                <a:sym typeface="MT Extra" pitchFamily="18" charset="2"/>
              </a:rPr>
              <a:t>to happen before </a:t>
            </a:r>
            <a:r>
              <a:rPr lang="en-US" sz="1600" b="1" i="1">
                <a:sym typeface="MT Extra" pitchFamily="18" charset="2"/>
              </a:rPr>
              <a:t>S</a:t>
            </a:r>
            <a:r>
              <a:rPr lang="en-US" sz="1600" b="1" i="1" baseline="-25000">
                <a:sym typeface="MT Extra" pitchFamily="18" charset="2"/>
              </a:rPr>
              <a:t>2</a:t>
            </a:r>
          </a:p>
          <a:p>
            <a:pPr>
              <a:buFont typeface="Monotype Sorts" pitchFamily="-84" charset="2"/>
              <a:buNone/>
              <a:tabLst>
                <a:tab pos="2001838" algn="ctr"/>
                <a:tab pos="4513263" algn="ctr"/>
              </a:tabLst>
            </a:pPr>
            <a:r>
              <a:rPr lang="en-US" sz="1600">
                <a:sym typeface="MT Extra" pitchFamily="18" charset="2"/>
              </a:rPr>
              <a:t>       Create a semaphore </a:t>
            </a:r>
            <a:r>
              <a:rPr lang="en-US" altLang="en-US" sz="1600">
                <a:sym typeface="MT Extra" pitchFamily="18" charset="2"/>
              </a:rPr>
              <a:t>“</a:t>
            </a:r>
            <a:r>
              <a:rPr lang="en-US" altLang="ja-JP" sz="1600" b="1">
                <a:solidFill>
                  <a:srgbClr val="000000"/>
                </a:solidFill>
                <a:latin typeface="Courier New" pitchFamily="49" charset="0"/>
                <a:cs typeface="Courier New" pitchFamily="49" charset="0"/>
                <a:sym typeface="MT Extra" pitchFamily="18" charset="2"/>
              </a:rPr>
              <a:t>synch</a:t>
            </a:r>
            <a:r>
              <a:rPr lang="en-US" altLang="en-US" sz="1600">
                <a:sym typeface="MT Extra" pitchFamily="18" charset="2"/>
              </a:rPr>
              <a:t>”</a:t>
            </a:r>
            <a:r>
              <a:rPr lang="en-US" altLang="ja-JP" sz="1600">
                <a:sym typeface="MT Extra" pitchFamily="18" charset="2"/>
              </a:rPr>
              <a:t> initialized to 0 </a:t>
            </a: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P1:</a:t>
            </a: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   S</a:t>
            </a:r>
            <a:r>
              <a:rPr lang="en-US" sz="1600" b="1" baseline="-25000">
                <a:solidFill>
                  <a:srgbClr val="000000"/>
                </a:solidFill>
                <a:latin typeface="Courier New" pitchFamily="49" charset="0"/>
                <a:cs typeface="Courier New" pitchFamily="49" charset="0"/>
                <a:sym typeface="MT Extra" pitchFamily="18" charset="2"/>
              </a:rPr>
              <a:t>1</a:t>
            </a:r>
            <a:r>
              <a:rPr lang="en-US" sz="1600" b="1">
                <a:solidFill>
                  <a:srgbClr val="000000"/>
                </a:solidFill>
                <a:latin typeface="Courier New" pitchFamily="49" charset="0"/>
                <a:cs typeface="Courier New" pitchFamily="49" charset="0"/>
                <a:sym typeface="MT Extra" pitchFamily="18" charset="2"/>
              </a:rPr>
              <a:t>;</a:t>
            </a: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   signal(synch);</a:t>
            </a: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P2:</a:t>
            </a: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   wait(synch)</a:t>
            </a:r>
            <a:r>
              <a:rPr lang="en-US" sz="1400">
                <a:solidFill>
                  <a:srgbClr val="0000FF"/>
                </a:solidFill>
                <a:sym typeface="MT Extra" pitchFamily="18" charset="2"/>
              </a:rPr>
              <a:t>;</a:t>
            </a:r>
            <a:endParaRPr lang="en-US" sz="1600" b="1">
              <a:solidFill>
                <a:srgbClr val="000000"/>
              </a:solidFill>
              <a:latin typeface="Courier New" pitchFamily="49" charset="0"/>
              <a:cs typeface="Courier New" pitchFamily="49" charset="0"/>
              <a:sym typeface="MT Extra" pitchFamily="18" charset="2"/>
            </a:endParaRPr>
          </a:p>
          <a:p>
            <a:pPr lvl="1">
              <a:buFont typeface="Monotype Sorts" pitchFamily="-84" charset="2"/>
              <a:buNone/>
              <a:tabLst>
                <a:tab pos="2001838" algn="ctr"/>
                <a:tab pos="4513263" algn="ctr"/>
              </a:tabLst>
            </a:pPr>
            <a:r>
              <a:rPr lang="en-US" sz="1600" b="1">
                <a:solidFill>
                  <a:srgbClr val="000000"/>
                </a:solidFill>
                <a:latin typeface="Courier New" pitchFamily="49" charset="0"/>
                <a:cs typeface="Courier New" pitchFamily="49" charset="0"/>
                <a:sym typeface="MT Extra" pitchFamily="18" charset="2"/>
              </a:rPr>
              <a:t>   S</a:t>
            </a:r>
            <a:r>
              <a:rPr lang="en-US" sz="1600" b="1" baseline="-25000">
                <a:solidFill>
                  <a:srgbClr val="000000"/>
                </a:solidFill>
                <a:latin typeface="Courier New" pitchFamily="49" charset="0"/>
                <a:cs typeface="Courier New" pitchFamily="49" charset="0"/>
                <a:sym typeface="MT Extra" pitchFamily="18" charset="2"/>
              </a:rPr>
              <a:t>2</a:t>
            </a:r>
            <a:r>
              <a:rPr lang="en-US" sz="1600" b="1">
                <a:solidFill>
                  <a:srgbClr val="000000"/>
                </a:solidFill>
                <a:latin typeface="Courier New" pitchFamily="49" charset="0"/>
                <a:cs typeface="Courier New" pitchFamily="49" charset="0"/>
                <a:sym typeface="MT Extra" pitchFamily="18" charset="2"/>
              </a:rPr>
              <a:t>;</a:t>
            </a:r>
            <a:endParaRPr lang="en-US" sz="1600">
              <a:sym typeface="MT Extra" pitchFamily="18" charset="2"/>
            </a:endParaRPr>
          </a:p>
          <a:p>
            <a:pPr>
              <a:tabLst>
                <a:tab pos="2001838" algn="ctr"/>
                <a:tab pos="4513263" algn="ctr"/>
              </a:tabLst>
            </a:pPr>
            <a:r>
              <a:rPr lang="en-US" sz="1600"/>
              <a:t>Can implement a counting semaphore </a:t>
            </a:r>
            <a:r>
              <a:rPr lang="en-US" sz="1600" b="1" i="1">
                <a:solidFill>
                  <a:srgbClr val="000000"/>
                </a:solidFill>
              </a:rPr>
              <a:t>S</a:t>
            </a:r>
            <a:r>
              <a:rPr lang="en-US" sz="1600"/>
              <a:t> as a binary semaphore</a:t>
            </a:r>
          </a:p>
          <a:p>
            <a:pPr>
              <a:tabLst>
                <a:tab pos="2001838" algn="ctr"/>
                <a:tab pos="4513263" algn="ctr"/>
              </a:tabLst>
            </a:pPr>
            <a:endParaRPr lang="en-US" sz="1600" b="1" i="1" baseline="-25000">
              <a:sym typeface="MT Extra" pitchFamily="18" charset="2"/>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90500"/>
            <a:ext cx="8229600" cy="576263"/>
          </a:xfrm>
        </p:spPr>
        <p:txBody>
          <a:bodyPr>
            <a:normAutofit fontScale="90000"/>
          </a:bodyPr>
          <a:lstStyle/>
          <a:p>
            <a:pPr eaLnBrk="1" hangingPunct="1"/>
            <a:r>
              <a:rPr lang="en-US"/>
              <a:t>Semaphore Implementation</a:t>
            </a:r>
          </a:p>
        </p:txBody>
      </p:sp>
      <p:sp>
        <p:nvSpPr>
          <p:cNvPr id="29699" name="Rectangle 3"/>
          <p:cNvSpPr>
            <a:spLocks noGrp="1" noChangeArrowheads="1"/>
          </p:cNvSpPr>
          <p:nvPr>
            <p:ph idx="1"/>
          </p:nvPr>
        </p:nvSpPr>
        <p:spPr>
          <a:xfrm>
            <a:off x="869950" y="1157288"/>
            <a:ext cx="7143750" cy="4530725"/>
          </a:xfrm>
        </p:spPr>
        <p:txBody>
          <a:bodyPr>
            <a:normAutofit fontScale="70000" lnSpcReduction="20000"/>
          </a:bodyPr>
          <a:lstStyle/>
          <a:p>
            <a:r>
              <a:rPr lang="en-US"/>
              <a:t>Must guarantee that no two processes can execute  the </a:t>
            </a:r>
            <a:r>
              <a:rPr lang="en-US" sz="2000" b="1">
                <a:latin typeface="Courier New" pitchFamily="49" charset="0"/>
                <a:cs typeface="Courier New" pitchFamily="49" charset="0"/>
              </a:rPr>
              <a:t>wait() </a:t>
            </a:r>
            <a:r>
              <a:rPr lang="en-US"/>
              <a:t>and </a:t>
            </a:r>
            <a:r>
              <a:rPr lang="en-US" sz="2000" b="1">
                <a:latin typeface="Courier New" pitchFamily="49" charset="0"/>
                <a:cs typeface="Courier New" pitchFamily="49" charset="0"/>
              </a:rPr>
              <a:t>signal() </a:t>
            </a:r>
            <a:r>
              <a:rPr lang="en-US"/>
              <a:t>on the same semaphore at the same time</a:t>
            </a:r>
          </a:p>
          <a:p>
            <a:r>
              <a:rPr lang="en-US"/>
              <a:t>Thus, the implementation becomes the critical section problem where the </a:t>
            </a:r>
            <a:r>
              <a:rPr lang="en-US" sz="2000" b="1">
                <a:latin typeface="Courier New" pitchFamily="49" charset="0"/>
                <a:cs typeface="Courier New" pitchFamily="49" charset="0"/>
              </a:rPr>
              <a:t>wait</a:t>
            </a:r>
            <a:r>
              <a:rPr lang="en-US"/>
              <a:t> and </a:t>
            </a:r>
            <a:r>
              <a:rPr lang="en-US" sz="2000" b="1">
                <a:latin typeface="Courier New" pitchFamily="49" charset="0"/>
                <a:cs typeface="Courier New" pitchFamily="49" charset="0"/>
              </a:rPr>
              <a:t>signal</a:t>
            </a:r>
            <a:r>
              <a:rPr lang="en-US"/>
              <a:t> code are placed in the critical section</a:t>
            </a:r>
          </a:p>
          <a:p>
            <a:pPr lvl="1"/>
            <a:r>
              <a:rPr lang="en-US"/>
              <a:t>Could now have </a:t>
            </a:r>
            <a:r>
              <a:rPr lang="en-US" b="1">
                <a:solidFill>
                  <a:srgbClr val="3366FF"/>
                </a:solidFill>
              </a:rPr>
              <a:t>busy waiting</a:t>
            </a:r>
            <a:r>
              <a:rPr lang="en-US">
                <a:solidFill>
                  <a:srgbClr val="3366FF"/>
                </a:solidFill>
              </a:rPr>
              <a:t> </a:t>
            </a:r>
            <a:r>
              <a:rPr lang="en-US"/>
              <a:t>in critical section implementation</a:t>
            </a:r>
          </a:p>
          <a:p>
            <a:pPr lvl="2"/>
            <a:r>
              <a:rPr lang="en-US"/>
              <a:t>But implementation code is short</a:t>
            </a:r>
          </a:p>
          <a:p>
            <a:pPr lvl="2"/>
            <a:r>
              <a:rPr lang="en-US"/>
              <a:t>Little busy waiting if critical section rarely occupied</a:t>
            </a:r>
          </a:p>
          <a:p>
            <a:r>
              <a:rPr lang="en-US"/>
              <a:t>Note that applications may spend lots of time in critical sections and therefore this is not a good solution</a:t>
            </a:r>
          </a:p>
          <a:p>
            <a:pPr>
              <a:buFont typeface="Monotype Sorts" pitchFamily="-84" charset="2"/>
              <a:buNone/>
            </a:pPr>
            <a:r>
              <a:rPr lang="en-US"/>
              <a:t> </a:t>
            </a:r>
          </a:p>
          <a:p>
            <a:pPr lvl="1">
              <a:buFont typeface="Monotype Sorts" pitchFamily="-84" charset="2"/>
              <a:buNone/>
            </a:pPr>
            <a:endParaRPr 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22338" y="44450"/>
            <a:ext cx="8467725" cy="609600"/>
          </a:xfrm>
        </p:spPr>
        <p:txBody>
          <a:bodyPr/>
          <a:lstStyle/>
          <a:p>
            <a:pPr eaLnBrk="1" hangingPunct="1"/>
            <a:r>
              <a:rPr lang="en-US" sz="2400"/>
              <a:t>Semaphore Implementation with no Busy waiting </a:t>
            </a:r>
          </a:p>
        </p:txBody>
      </p:sp>
      <p:sp>
        <p:nvSpPr>
          <p:cNvPr id="30723" name="Rectangle 3"/>
          <p:cNvSpPr>
            <a:spLocks noGrp="1" noChangeArrowheads="1"/>
          </p:cNvSpPr>
          <p:nvPr>
            <p:ph idx="1"/>
          </p:nvPr>
        </p:nvSpPr>
        <p:spPr>
          <a:xfrm>
            <a:off x="936625" y="1041400"/>
            <a:ext cx="6962775" cy="4700588"/>
          </a:xfrm>
        </p:spPr>
        <p:txBody>
          <a:bodyPr>
            <a:normAutofit fontScale="70000" lnSpcReduction="20000"/>
          </a:bodyPr>
          <a:lstStyle/>
          <a:p>
            <a:r>
              <a:rPr lang="en-US"/>
              <a:t>With each semaphore there is an associated waiting queue</a:t>
            </a:r>
          </a:p>
          <a:p>
            <a:r>
              <a:rPr lang="en-US"/>
              <a:t>Each entry in a waiting queue has two data items:</a:t>
            </a:r>
          </a:p>
          <a:p>
            <a:pPr lvl="1"/>
            <a:r>
              <a:rPr lang="en-US"/>
              <a:t> value (of type integer)</a:t>
            </a:r>
          </a:p>
          <a:p>
            <a:pPr lvl="1"/>
            <a:r>
              <a:rPr lang="en-US"/>
              <a:t> pointer to next record in the list</a:t>
            </a:r>
          </a:p>
          <a:p>
            <a:r>
              <a:rPr lang="en-US"/>
              <a:t>Two operations:</a:t>
            </a:r>
          </a:p>
          <a:p>
            <a:pPr lvl="1"/>
            <a:r>
              <a:rPr lang="en-US" b="1">
                <a:solidFill>
                  <a:srgbClr val="3366FF"/>
                </a:solidFill>
              </a:rPr>
              <a:t>block</a:t>
            </a:r>
            <a:r>
              <a:rPr lang="en-US">
                <a:solidFill>
                  <a:srgbClr val="3366FF"/>
                </a:solidFill>
              </a:rPr>
              <a:t> </a:t>
            </a:r>
            <a:r>
              <a:rPr lang="en-US"/>
              <a:t>– place the process invoking the operation on the appropriate waiting queue</a:t>
            </a:r>
          </a:p>
          <a:p>
            <a:pPr lvl="1"/>
            <a:r>
              <a:rPr lang="en-US" b="1">
                <a:solidFill>
                  <a:srgbClr val="3366FF"/>
                </a:solidFill>
              </a:rPr>
              <a:t>wakeup</a:t>
            </a:r>
            <a:r>
              <a:rPr lang="en-US">
                <a:solidFill>
                  <a:srgbClr val="3366FF"/>
                </a:solidFill>
              </a:rPr>
              <a:t> </a:t>
            </a:r>
            <a:r>
              <a:rPr lang="en-US"/>
              <a:t>– remove one of processes in the waiting queue and place it in the ready queue</a:t>
            </a:r>
          </a:p>
          <a:p>
            <a:r>
              <a:rPr lang="en-US" sz="1600" b="1">
                <a:latin typeface="Courier New" pitchFamily="49" charset="0"/>
                <a:cs typeface="Courier New" pitchFamily="49" charset="0"/>
              </a:rPr>
              <a:t>typedef struct{ </a:t>
            </a:r>
          </a:p>
          <a:p>
            <a:pPr>
              <a:buFont typeface="Monotype Sorts" pitchFamily="-84" charset="2"/>
              <a:buNone/>
            </a:pPr>
            <a:r>
              <a:rPr lang="en-US" sz="1600" b="1">
                <a:latin typeface="Courier New" pitchFamily="49" charset="0"/>
                <a:cs typeface="Courier New" pitchFamily="49" charset="0"/>
              </a:rPr>
              <a:t>   int value; </a:t>
            </a:r>
          </a:p>
          <a:p>
            <a:pPr>
              <a:buFont typeface="Monotype Sorts" pitchFamily="-84" charset="2"/>
              <a:buNone/>
            </a:pPr>
            <a:r>
              <a:rPr lang="en-US" sz="1600" b="1">
                <a:latin typeface="Courier New" pitchFamily="49" charset="0"/>
                <a:cs typeface="Courier New" pitchFamily="49" charset="0"/>
              </a:rPr>
              <a:t>   struct process *list; </a:t>
            </a:r>
          </a:p>
          <a:p>
            <a:pPr>
              <a:buFont typeface="Monotype Sorts" pitchFamily="-84" charset="2"/>
              <a:buNone/>
            </a:pPr>
            <a:r>
              <a:rPr lang="en-US" sz="1600" b="1">
                <a:latin typeface="Courier New" pitchFamily="49" charset="0"/>
                <a:cs typeface="Courier New" pitchFamily="49" charset="0"/>
              </a:rPr>
              <a:t>   } semaphore; </a:t>
            </a:r>
          </a:p>
          <a:p>
            <a:endParaRPr lang="en-US"/>
          </a:p>
          <a:p>
            <a:pPr lvl="1"/>
            <a:endParaRPr lang="en-US"/>
          </a:p>
          <a:p>
            <a:pPr>
              <a:buFont typeface="Monotype Sorts" pitchFamily="-84" charset="2"/>
              <a:buNone/>
            </a:pPr>
            <a:r>
              <a:rPr lang="en-US">
                <a:solidFill>
                  <a:srgbClr val="0000FF"/>
                </a:solidFill>
              </a:rPr>
              <a:t>                        </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22325" y="144463"/>
            <a:ext cx="8356600" cy="581025"/>
          </a:xfrm>
        </p:spPr>
        <p:txBody>
          <a:bodyPr/>
          <a:lstStyle/>
          <a:p>
            <a:pPr eaLnBrk="1" hangingPunct="1"/>
            <a:r>
              <a:rPr lang="en-US" sz="2400"/>
              <a:t>Implementation with no Busy waiting (Cont.)</a:t>
            </a:r>
          </a:p>
        </p:txBody>
      </p:sp>
      <p:sp>
        <p:nvSpPr>
          <p:cNvPr id="31747" name="Rectangle 3"/>
          <p:cNvSpPr>
            <a:spLocks noGrp="1" noChangeArrowheads="1"/>
          </p:cNvSpPr>
          <p:nvPr>
            <p:ph idx="1"/>
          </p:nvPr>
        </p:nvSpPr>
        <p:spPr>
          <a:xfrm>
            <a:off x="1154113" y="901700"/>
            <a:ext cx="6122987" cy="5029200"/>
          </a:xfrm>
        </p:spPr>
        <p:txBody>
          <a:bodyPr/>
          <a:lstStyle/>
          <a:p>
            <a:pPr marL="0" indent="0">
              <a:buFont typeface="Monotype Sorts" pitchFamily="-84" charset="2"/>
              <a:buNone/>
            </a:pPr>
            <a:endParaRPr lang="en-US" sz="1400" b="1">
              <a:latin typeface="Courier New" pitchFamily="49" charset="0"/>
              <a:cs typeface="Courier New" pitchFamily="49" charset="0"/>
            </a:endParaRPr>
          </a:p>
          <a:p>
            <a:pPr marL="0" indent="0">
              <a:buFont typeface="Monotype Sorts" pitchFamily="-84" charset="2"/>
              <a:buNone/>
            </a:pPr>
            <a:r>
              <a:rPr lang="en-US" sz="1600" b="1">
                <a:latin typeface="Courier New" pitchFamily="49" charset="0"/>
                <a:cs typeface="Courier New" pitchFamily="49" charset="0"/>
              </a:rPr>
              <a:t>wait(semaphore *S) { </a:t>
            </a:r>
          </a:p>
          <a:p>
            <a:pPr marL="0" indent="0">
              <a:buFont typeface="Monotype Sorts" pitchFamily="-84" charset="2"/>
              <a:buNone/>
            </a:pPr>
            <a:r>
              <a:rPr lang="en-US" sz="1600" b="1">
                <a:latin typeface="Courier New" pitchFamily="49" charset="0"/>
                <a:cs typeface="Courier New" pitchFamily="49" charset="0"/>
              </a:rPr>
              <a:t>   S-&gt;value--; </a:t>
            </a:r>
          </a:p>
          <a:p>
            <a:pPr marL="0" indent="0">
              <a:buFont typeface="Monotype Sorts" pitchFamily="-84" charset="2"/>
              <a:buNone/>
            </a:pPr>
            <a:r>
              <a:rPr lang="en-US" sz="1600" b="1">
                <a:latin typeface="Courier New" pitchFamily="49" charset="0"/>
                <a:cs typeface="Courier New" pitchFamily="49" charset="0"/>
              </a:rPr>
              <a:t>   if (S-&gt;value &lt; 0) {</a:t>
            </a:r>
            <a:br>
              <a:rPr lang="en-US" sz="1600" b="1">
                <a:latin typeface="Courier New" pitchFamily="49" charset="0"/>
                <a:cs typeface="Courier New" pitchFamily="49" charset="0"/>
              </a:rPr>
            </a:br>
            <a:r>
              <a:rPr lang="en-US" sz="1600" b="1">
                <a:latin typeface="Courier New" pitchFamily="49" charset="0"/>
                <a:cs typeface="Courier New" pitchFamily="49" charset="0"/>
              </a:rPr>
              <a:t>      add this process to S-&gt;list; </a:t>
            </a:r>
          </a:p>
          <a:p>
            <a:pPr marL="0" indent="0">
              <a:buFont typeface="Monotype Sorts" pitchFamily="-84" charset="2"/>
              <a:buNone/>
            </a:pPr>
            <a:r>
              <a:rPr lang="en-US" sz="1600" b="1">
                <a:latin typeface="Courier New" pitchFamily="49" charset="0"/>
                <a:cs typeface="Courier New" pitchFamily="49" charset="0"/>
              </a:rPr>
              <a:t>      block(); </a:t>
            </a:r>
          </a:p>
          <a:p>
            <a:pPr marL="0" indent="0">
              <a:buFont typeface="Monotype Sorts" pitchFamily="-84" charset="2"/>
              <a:buNone/>
            </a:pPr>
            <a:r>
              <a:rPr lang="en-US" sz="1600" b="1">
                <a:latin typeface="Courier New" pitchFamily="49" charset="0"/>
                <a:cs typeface="Courier New" pitchFamily="49" charset="0"/>
              </a:rPr>
              <a:t>   } </a:t>
            </a:r>
          </a:p>
          <a:p>
            <a:pPr marL="0" indent="0">
              <a:buFont typeface="Monotype Sorts" pitchFamily="-84" charset="2"/>
              <a:buNone/>
            </a:pPr>
            <a:r>
              <a:rPr lang="en-US" sz="1600" b="1">
                <a:latin typeface="Courier New" pitchFamily="49" charset="0"/>
                <a:cs typeface="Courier New" pitchFamily="49" charset="0"/>
              </a:rPr>
              <a:t>}</a:t>
            </a:r>
          </a:p>
          <a:p>
            <a:pPr marL="0" indent="0">
              <a:buFont typeface="Monotype Sorts" pitchFamily="-84" charset="2"/>
              <a:buNone/>
            </a:pPr>
            <a:endParaRPr lang="en-US" sz="1600" b="1">
              <a:latin typeface="Courier New" pitchFamily="49" charset="0"/>
              <a:cs typeface="Courier New" pitchFamily="49" charset="0"/>
            </a:endParaRPr>
          </a:p>
          <a:p>
            <a:pPr marL="0" indent="0">
              <a:buFont typeface="Monotype Sorts" pitchFamily="-84" charset="2"/>
              <a:buNone/>
            </a:pPr>
            <a:r>
              <a:rPr lang="en-US" sz="1600" b="1">
                <a:latin typeface="Courier New" pitchFamily="49" charset="0"/>
                <a:cs typeface="Courier New" pitchFamily="49" charset="0"/>
              </a:rPr>
              <a:t>signal(semaphore *S) { </a:t>
            </a:r>
          </a:p>
          <a:p>
            <a:pPr marL="0" indent="0">
              <a:buFont typeface="Monotype Sorts" pitchFamily="-84" charset="2"/>
              <a:buNone/>
            </a:pPr>
            <a:r>
              <a:rPr lang="en-US" sz="1600" b="1">
                <a:latin typeface="Courier New" pitchFamily="49" charset="0"/>
                <a:cs typeface="Courier New" pitchFamily="49" charset="0"/>
              </a:rPr>
              <a:t>   S-&gt;value++; </a:t>
            </a:r>
          </a:p>
          <a:p>
            <a:pPr marL="0" indent="0">
              <a:buFont typeface="Monotype Sorts" pitchFamily="-84" charset="2"/>
              <a:buNone/>
            </a:pPr>
            <a:r>
              <a:rPr lang="en-US" sz="1600" b="1">
                <a:latin typeface="Courier New" pitchFamily="49" charset="0"/>
                <a:cs typeface="Courier New" pitchFamily="49" charset="0"/>
              </a:rPr>
              <a:t>   if (S-&gt;value &lt;= 0) {</a:t>
            </a:r>
            <a:br>
              <a:rPr lang="en-US" sz="1600" b="1">
                <a:latin typeface="Courier New" pitchFamily="49" charset="0"/>
                <a:cs typeface="Courier New" pitchFamily="49" charset="0"/>
              </a:rPr>
            </a:br>
            <a:r>
              <a:rPr lang="en-US" sz="1600" b="1">
                <a:latin typeface="Courier New" pitchFamily="49" charset="0"/>
                <a:cs typeface="Courier New" pitchFamily="49" charset="0"/>
              </a:rPr>
              <a:t>      remove a process P from S-&gt;list; </a:t>
            </a:r>
          </a:p>
          <a:p>
            <a:pPr marL="0" indent="0">
              <a:buFont typeface="Monotype Sorts" pitchFamily="-84" charset="2"/>
              <a:buNone/>
            </a:pPr>
            <a:r>
              <a:rPr lang="en-US" sz="1600" b="1">
                <a:latin typeface="Courier New" pitchFamily="49" charset="0"/>
                <a:cs typeface="Courier New" pitchFamily="49" charset="0"/>
              </a:rPr>
              <a:t>      wakeup(P); </a:t>
            </a:r>
          </a:p>
          <a:p>
            <a:pPr marL="0" indent="0">
              <a:buFont typeface="Monotype Sorts" pitchFamily="-84" charset="2"/>
              <a:buNone/>
            </a:pPr>
            <a:r>
              <a:rPr lang="en-US" sz="1600" b="1">
                <a:latin typeface="Courier New" pitchFamily="49" charset="0"/>
                <a:cs typeface="Courier New" pitchFamily="49" charset="0"/>
              </a:rPr>
              <a:t>   } </a:t>
            </a:r>
          </a:p>
          <a:p>
            <a:pPr marL="0" indent="0">
              <a:buFont typeface="Monotype Sorts" pitchFamily="-84" charset="2"/>
              <a:buNone/>
            </a:pPr>
            <a:r>
              <a:rPr lang="en-US" sz="1600" b="1">
                <a:latin typeface="Courier New" pitchFamily="49" charset="0"/>
                <a:cs typeface="Courier New" pitchFamily="49" charset="0"/>
              </a:rPr>
              <a:t>} </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969963" y="161925"/>
            <a:ext cx="7716837" cy="576263"/>
          </a:xfrm>
        </p:spPr>
        <p:txBody>
          <a:bodyPr>
            <a:normAutofit fontScale="90000"/>
          </a:bodyPr>
          <a:lstStyle/>
          <a:p>
            <a:pPr eaLnBrk="1" hangingPunct="1"/>
            <a:r>
              <a:rPr lang="en-US"/>
              <a:t>Deadlock and Starvation</a:t>
            </a:r>
          </a:p>
        </p:txBody>
      </p:sp>
      <p:sp>
        <p:nvSpPr>
          <p:cNvPr id="32771" name="Rectangle 3"/>
          <p:cNvSpPr>
            <a:spLocks noGrp="1" noChangeArrowheads="1"/>
          </p:cNvSpPr>
          <p:nvPr>
            <p:ph idx="1"/>
          </p:nvPr>
        </p:nvSpPr>
        <p:spPr>
          <a:xfrm>
            <a:off x="820738" y="1073150"/>
            <a:ext cx="7640637" cy="4906963"/>
          </a:xfrm>
        </p:spPr>
        <p:txBody>
          <a:bodyPr>
            <a:normAutofit fontScale="85000" lnSpcReduction="20000"/>
          </a:bodyPr>
          <a:lstStyle/>
          <a:p>
            <a:pPr>
              <a:lnSpc>
                <a:spcPct val="90000"/>
              </a:lnSpc>
              <a:tabLst>
                <a:tab pos="1882775" algn="ctr"/>
                <a:tab pos="4568825" algn="ctr"/>
              </a:tabLst>
            </a:pPr>
            <a:r>
              <a:rPr lang="en-US" b="1">
                <a:solidFill>
                  <a:srgbClr val="3366FF"/>
                </a:solidFill>
              </a:rPr>
              <a:t>Deadlock </a:t>
            </a:r>
            <a:r>
              <a:rPr lang="en-US"/>
              <a:t>– two or more processes are waiting indefinitely for an event that can be caused by only one of the waiting processes</a:t>
            </a:r>
          </a:p>
          <a:p>
            <a:pPr>
              <a:lnSpc>
                <a:spcPct val="90000"/>
              </a:lnSpc>
              <a:tabLst>
                <a:tab pos="1882775" algn="ctr"/>
                <a:tab pos="4568825" algn="ctr"/>
              </a:tabLst>
            </a:pPr>
            <a:r>
              <a:rPr lang="en-US">
                <a:solidFill>
                  <a:srgbClr val="000000"/>
                </a:solidFill>
              </a:rPr>
              <a:t>Let </a:t>
            </a:r>
            <a:r>
              <a:rPr lang="en-US" sz="2000" b="1" i="1">
                <a:solidFill>
                  <a:srgbClr val="000000"/>
                </a:solidFill>
                <a:latin typeface="Courier New" pitchFamily="49" charset="0"/>
                <a:cs typeface="Courier New" pitchFamily="49" charset="0"/>
              </a:rPr>
              <a:t>S</a:t>
            </a:r>
            <a:r>
              <a:rPr lang="en-US">
                <a:solidFill>
                  <a:srgbClr val="000000"/>
                </a:solidFill>
              </a:rPr>
              <a:t> and</a:t>
            </a:r>
            <a:r>
              <a:rPr lang="en-US" sz="1600" b="1">
                <a:solidFill>
                  <a:srgbClr val="000000"/>
                </a:solidFill>
                <a:latin typeface="Courier New" pitchFamily="49" charset="0"/>
                <a:cs typeface="Courier New" pitchFamily="49" charset="0"/>
              </a:rPr>
              <a:t> </a:t>
            </a:r>
            <a:r>
              <a:rPr lang="en-US" sz="2000" b="1" i="1">
                <a:solidFill>
                  <a:srgbClr val="000000"/>
                </a:solidFill>
                <a:latin typeface="Courier New" pitchFamily="49" charset="0"/>
                <a:cs typeface="Courier New" pitchFamily="49" charset="0"/>
              </a:rPr>
              <a:t>Q</a:t>
            </a:r>
            <a:r>
              <a:rPr lang="en-US" sz="1600" b="1">
                <a:solidFill>
                  <a:srgbClr val="000000"/>
                </a:solidFill>
                <a:latin typeface="Courier New" pitchFamily="49" charset="0"/>
                <a:cs typeface="Courier New" pitchFamily="49" charset="0"/>
              </a:rPr>
              <a:t> </a:t>
            </a:r>
            <a:r>
              <a:rPr lang="en-US">
                <a:solidFill>
                  <a:srgbClr val="000000"/>
                </a:solidFill>
              </a:rPr>
              <a:t>be </a:t>
            </a:r>
            <a:r>
              <a:rPr lang="en-US"/>
              <a:t>two semaphores initialized to 1</a:t>
            </a:r>
          </a:p>
          <a:p>
            <a:pPr>
              <a:lnSpc>
                <a:spcPct val="90000"/>
              </a:lnSpc>
              <a:buFont typeface="Monotype Sorts" pitchFamily="-84" charset="2"/>
              <a:buNone/>
              <a:tabLst>
                <a:tab pos="1882775" algn="ctr"/>
                <a:tab pos="4568825" algn="ctr"/>
              </a:tabLst>
            </a:pPr>
            <a:r>
              <a:rPr lang="en-US" i="1">
                <a:solidFill>
                  <a:srgbClr val="000000"/>
                </a:solidFill>
              </a:rPr>
              <a:t>		        P</a:t>
            </a:r>
            <a:r>
              <a:rPr lang="en-US" baseline="-25000">
                <a:solidFill>
                  <a:srgbClr val="000000"/>
                </a:solidFill>
              </a:rPr>
              <a:t>0</a:t>
            </a:r>
            <a:r>
              <a:rPr lang="en-US">
                <a:solidFill>
                  <a:srgbClr val="000000"/>
                </a:solidFill>
              </a:rPr>
              <a:t>	                            </a:t>
            </a:r>
            <a:r>
              <a:rPr lang="en-US" i="1">
                <a:solidFill>
                  <a:srgbClr val="000000"/>
                </a:solidFill>
              </a:rPr>
              <a:t>P</a:t>
            </a:r>
            <a:r>
              <a:rPr lang="en-US" baseline="-25000">
                <a:solidFill>
                  <a:srgbClr val="000000"/>
                </a:solidFill>
              </a:rPr>
              <a:t>1</a:t>
            </a:r>
          </a:p>
          <a:p>
            <a:pPr>
              <a:lnSpc>
                <a:spcPct val="90000"/>
              </a:lnSpc>
              <a:buFont typeface="Monotype Sorts" pitchFamily="-84" charset="2"/>
              <a:buNone/>
              <a:tabLst>
                <a:tab pos="1882775" algn="ctr"/>
                <a:tab pos="4568825" algn="ctr"/>
              </a:tabLst>
            </a:pPr>
            <a:r>
              <a:rPr lang="en-US" b="1">
                <a:solidFill>
                  <a:srgbClr val="000000"/>
                </a:solidFill>
                <a:latin typeface="Courier New" pitchFamily="49" charset="0"/>
                <a:cs typeface="Courier New" pitchFamily="49" charset="0"/>
              </a:rPr>
              <a:t>	          </a:t>
            </a:r>
            <a:r>
              <a:rPr lang="en-US" sz="1600" b="1">
                <a:solidFill>
                  <a:srgbClr val="000000"/>
                </a:solidFill>
                <a:latin typeface="Courier New" pitchFamily="49" charset="0"/>
                <a:cs typeface="Courier New" pitchFamily="49" charset="0"/>
              </a:rPr>
              <a:t>wait(S); 	              wait(Q);</a:t>
            </a:r>
          </a:p>
          <a:p>
            <a:pPr>
              <a:lnSpc>
                <a:spcPct val="90000"/>
              </a:lnSpc>
              <a:buFont typeface="Monotype Sorts" pitchFamily="-84" charset="2"/>
              <a:buNone/>
              <a:tabLst>
                <a:tab pos="1882775" algn="ctr"/>
                <a:tab pos="4568825" algn="ctr"/>
              </a:tabLst>
            </a:pPr>
            <a:r>
              <a:rPr lang="en-US" sz="1600" b="1">
                <a:solidFill>
                  <a:srgbClr val="000000"/>
                </a:solidFill>
                <a:latin typeface="Courier New" pitchFamily="49" charset="0"/>
                <a:cs typeface="Courier New" pitchFamily="49" charset="0"/>
              </a:rPr>
              <a:t>	           wait(Q); 	              wait(S);</a:t>
            </a:r>
          </a:p>
          <a:p>
            <a:pPr>
              <a:lnSpc>
                <a:spcPct val="90000"/>
              </a:lnSpc>
              <a:buFont typeface="Monotype Sorts" pitchFamily="-84" charset="2"/>
              <a:buNone/>
              <a:tabLst>
                <a:tab pos="1882775" algn="ctr"/>
                <a:tab pos="4568825" algn="ctr"/>
              </a:tabLst>
            </a:pPr>
            <a:r>
              <a:rPr lang="en-US" sz="1600" b="1">
                <a:solidFill>
                  <a:srgbClr val="000000"/>
                </a:solidFill>
                <a:latin typeface="Courier New" pitchFamily="49" charset="0"/>
                <a:cs typeface="Courier New" pitchFamily="49" charset="0"/>
              </a:rPr>
              <a:t>		 ...		     ...</a:t>
            </a:r>
          </a:p>
          <a:p>
            <a:pPr>
              <a:lnSpc>
                <a:spcPct val="90000"/>
              </a:lnSpc>
              <a:buFont typeface="Monotype Sorts" pitchFamily="-84" charset="2"/>
              <a:buNone/>
              <a:tabLst>
                <a:tab pos="1882775" algn="ctr"/>
                <a:tab pos="4568825" algn="ctr"/>
              </a:tabLst>
            </a:pPr>
            <a:r>
              <a:rPr lang="en-US" sz="1600" b="1">
                <a:solidFill>
                  <a:srgbClr val="000000"/>
                </a:solidFill>
                <a:latin typeface="Courier New" pitchFamily="49" charset="0"/>
                <a:cs typeface="Courier New" pitchFamily="49" charset="0"/>
              </a:rPr>
              <a:t>	           signal(S);                 signal(Q);</a:t>
            </a:r>
          </a:p>
          <a:p>
            <a:pPr>
              <a:lnSpc>
                <a:spcPct val="90000"/>
              </a:lnSpc>
              <a:buFont typeface="Monotype Sorts" pitchFamily="-84" charset="2"/>
              <a:buNone/>
              <a:tabLst>
                <a:tab pos="1882775" algn="ctr"/>
                <a:tab pos="4568825" algn="ctr"/>
              </a:tabLst>
            </a:pPr>
            <a:r>
              <a:rPr lang="en-US" sz="1600" b="1">
                <a:solidFill>
                  <a:srgbClr val="000000"/>
                </a:solidFill>
                <a:latin typeface="Courier New" pitchFamily="49" charset="0"/>
                <a:cs typeface="Courier New" pitchFamily="49" charset="0"/>
              </a:rPr>
              <a:t>              signal(Q);                 signal(S);</a:t>
            </a:r>
          </a:p>
          <a:p>
            <a:pPr>
              <a:lnSpc>
                <a:spcPct val="90000"/>
              </a:lnSpc>
              <a:buFont typeface="Monotype Sorts" pitchFamily="-84" charset="2"/>
              <a:buNone/>
              <a:tabLst>
                <a:tab pos="1882775" algn="ctr"/>
                <a:tab pos="4568825" algn="ctr"/>
              </a:tabLst>
            </a:pPr>
            <a:endParaRPr lang="en-US" sz="1600" b="1">
              <a:solidFill>
                <a:srgbClr val="000000"/>
              </a:solidFill>
              <a:latin typeface="Courier New" pitchFamily="49" charset="0"/>
              <a:cs typeface="Courier New" pitchFamily="49" charset="0"/>
            </a:endParaRPr>
          </a:p>
          <a:p>
            <a:pPr>
              <a:lnSpc>
                <a:spcPct val="90000"/>
              </a:lnSpc>
              <a:tabLst>
                <a:tab pos="1882775" algn="ctr"/>
                <a:tab pos="4568825" algn="ctr"/>
              </a:tabLst>
            </a:pPr>
            <a:r>
              <a:rPr lang="en-US" b="1">
                <a:solidFill>
                  <a:srgbClr val="3366FF"/>
                </a:solidFill>
                <a:sym typeface="MT Extra" pitchFamily="18" charset="2"/>
              </a:rPr>
              <a:t>Starvation</a:t>
            </a:r>
            <a:r>
              <a:rPr lang="en-US">
                <a:solidFill>
                  <a:srgbClr val="3366FF"/>
                </a:solidFill>
                <a:sym typeface="MT Extra" pitchFamily="18" charset="2"/>
              </a:rPr>
              <a:t> </a:t>
            </a:r>
            <a:r>
              <a:rPr lang="en-US"/>
              <a:t>– </a:t>
            </a:r>
            <a:r>
              <a:rPr lang="en-US" b="1">
                <a:solidFill>
                  <a:srgbClr val="3366FF"/>
                </a:solidFill>
              </a:rPr>
              <a:t>indefinite blocking  </a:t>
            </a:r>
          </a:p>
          <a:p>
            <a:pPr lvl="1">
              <a:lnSpc>
                <a:spcPct val="90000"/>
              </a:lnSpc>
              <a:tabLst>
                <a:tab pos="1882775" algn="ctr"/>
                <a:tab pos="4568825" algn="ctr"/>
              </a:tabLst>
            </a:pPr>
            <a:r>
              <a:rPr lang="en-US" sz="1600"/>
              <a:t>A process may never be removed from the semaphore queue in which it is suspended</a:t>
            </a:r>
          </a:p>
          <a:p>
            <a:pPr>
              <a:lnSpc>
                <a:spcPct val="90000"/>
              </a:lnSpc>
              <a:tabLst>
                <a:tab pos="1882775" algn="ctr"/>
                <a:tab pos="4568825" algn="ctr"/>
              </a:tabLst>
            </a:pPr>
            <a:r>
              <a:rPr lang="en-US" b="1">
                <a:solidFill>
                  <a:srgbClr val="3366FF"/>
                </a:solidFill>
              </a:rPr>
              <a:t>Priority Inversion</a:t>
            </a:r>
            <a:r>
              <a:rPr lang="en-US">
                <a:solidFill>
                  <a:srgbClr val="3366FF"/>
                </a:solidFill>
              </a:rPr>
              <a:t> </a:t>
            </a:r>
            <a:r>
              <a:rPr lang="en-US"/>
              <a:t>– Scheduling problem when lower-priority process holds a lock needed by higher-priority process</a:t>
            </a:r>
          </a:p>
          <a:p>
            <a:pPr lvl="1">
              <a:lnSpc>
                <a:spcPct val="90000"/>
              </a:lnSpc>
              <a:tabLst>
                <a:tab pos="1882775" algn="ctr"/>
                <a:tab pos="4568825" algn="ctr"/>
              </a:tabLst>
            </a:pPr>
            <a:r>
              <a:rPr lang="en-US" sz="1600"/>
              <a:t>Solved via </a:t>
            </a:r>
            <a:r>
              <a:rPr lang="en-US" sz="1600" b="1">
                <a:solidFill>
                  <a:srgbClr val="3366FF"/>
                </a:solidFill>
              </a:rPr>
              <a:t>priority-inheritance protocol</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146175" y="185738"/>
            <a:ext cx="8077200" cy="609600"/>
          </a:xfrm>
        </p:spPr>
        <p:txBody>
          <a:bodyPr>
            <a:normAutofit fontScale="90000"/>
          </a:bodyPr>
          <a:lstStyle/>
          <a:p>
            <a:pPr eaLnBrk="1" hangingPunct="1"/>
            <a:r>
              <a:rPr lang="en-US"/>
              <a:t>Classical Problems of Synchronization</a:t>
            </a:r>
          </a:p>
        </p:txBody>
      </p:sp>
      <p:sp>
        <p:nvSpPr>
          <p:cNvPr id="33795" name="Rectangle 3"/>
          <p:cNvSpPr>
            <a:spLocks noGrp="1" noChangeArrowheads="1"/>
          </p:cNvSpPr>
          <p:nvPr>
            <p:ph idx="1"/>
          </p:nvPr>
        </p:nvSpPr>
        <p:spPr>
          <a:xfrm>
            <a:off x="806450" y="1233488"/>
            <a:ext cx="7524750" cy="4530725"/>
          </a:xfrm>
        </p:spPr>
        <p:txBody>
          <a:bodyPr/>
          <a:lstStyle/>
          <a:p>
            <a:r>
              <a:rPr lang="en-US"/>
              <a:t>Classical problems used to test newly-proposed synchronization schemes</a:t>
            </a:r>
          </a:p>
          <a:p>
            <a:pPr lvl="1"/>
            <a:r>
              <a:rPr lang="en-US"/>
              <a:t>Bounded-Buffer Problem</a:t>
            </a:r>
          </a:p>
          <a:p>
            <a:pPr lvl="1"/>
            <a:r>
              <a:rPr lang="en-US"/>
              <a:t>Readers and Writers Problem</a:t>
            </a:r>
          </a:p>
          <a:p>
            <a:pPr lvl="1"/>
            <a:r>
              <a:rPr lang="en-US"/>
              <a:t>Dining-Philosophers Problem</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279525" y="277813"/>
            <a:ext cx="7407275" cy="576262"/>
          </a:xfrm>
        </p:spPr>
        <p:txBody>
          <a:bodyPr>
            <a:normAutofit fontScale="90000"/>
          </a:bodyPr>
          <a:lstStyle/>
          <a:p>
            <a:pPr eaLnBrk="1" hangingPunct="1"/>
            <a:r>
              <a:rPr lang="en-US"/>
              <a:t>Bounded-Buffer Problem</a:t>
            </a:r>
          </a:p>
        </p:txBody>
      </p:sp>
      <p:sp>
        <p:nvSpPr>
          <p:cNvPr id="34819" name="Rectangle 3"/>
          <p:cNvSpPr>
            <a:spLocks noGrp="1" noChangeArrowheads="1"/>
          </p:cNvSpPr>
          <p:nvPr>
            <p:ph idx="1"/>
          </p:nvPr>
        </p:nvSpPr>
        <p:spPr>
          <a:xfrm>
            <a:off x="914400" y="1293813"/>
            <a:ext cx="7210425" cy="3725862"/>
          </a:xfrm>
        </p:spPr>
        <p:txBody>
          <a:bodyPr/>
          <a:lstStyle/>
          <a:p>
            <a:r>
              <a:rPr lang="en-US" sz="2000" b="1" i="1"/>
              <a:t>n</a:t>
            </a:r>
            <a:r>
              <a:rPr lang="en-US"/>
              <a:t> buffers, each can hold one item</a:t>
            </a:r>
          </a:p>
          <a:p>
            <a:r>
              <a:rPr lang="en-US"/>
              <a:t>Semaphore </a:t>
            </a:r>
            <a:r>
              <a:rPr lang="en-US" sz="2000" b="1">
                <a:solidFill>
                  <a:srgbClr val="000000"/>
                </a:solidFill>
                <a:latin typeface="Courier New" pitchFamily="49" charset="0"/>
                <a:cs typeface="Courier New" pitchFamily="49" charset="0"/>
              </a:rPr>
              <a:t>mutex</a:t>
            </a:r>
            <a:r>
              <a:rPr lang="en-US">
                <a:solidFill>
                  <a:srgbClr val="000000"/>
                </a:solidFill>
              </a:rPr>
              <a:t> i</a:t>
            </a:r>
            <a:r>
              <a:rPr lang="en-US"/>
              <a:t>nitialized to the value 1</a:t>
            </a:r>
          </a:p>
          <a:p>
            <a:r>
              <a:rPr lang="en-US">
                <a:solidFill>
                  <a:srgbClr val="000000"/>
                </a:solidFill>
              </a:rPr>
              <a:t>Semaphore </a:t>
            </a:r>
            <a:r>
              <a:rPr lang="en-US" sz="2000" b="1">
                <a:solidFill>
                  <a:srgbClr val="000000"/>
                </a:solidFill>
                <a:latin typeface="Courier New" pitchFamily="49" charset="0"/>
                <a:cs typeface="Courier New" pitchFamily="49" charset="0"/>
              </a:rPr>
              <a:t>full</a:t>
            </a:r>
            <a:r>
              <a:rPr lang="en-US">
                <a:solidFill>
                  <a:srgbClr val="000000"/>
                </a:solidFill>
              </a:rPr>
              <a:t> initialized </a:t>
            </a:r>
            <a:r>
              <a:rPr lang="en-US"/>
              <a:t>to the value 0</a:t>
            </a:r>
          </a:p>
          <a:p>
            <a:r>
              <a:rPr lang="en-US"/>
              <a:t>Semaphore </a:t>
            </a:r>
            <a:r>
              <a:rPr lang="en-US" sz="2000" b="1">
                <a:solidFill>
                  <a:srgbClr val="000000"/>
                </a:solidFill>
                <a:latin typeface="Courier New" pitchFamily="49" charset="0"/>
                <a:cs typeface="Courier New" pitchFamily="49" charset="0"/>
              </a:rPr>
              <a:t>empty</a:t>
            </a:r>
            <a:r>
              <a:rPr lang="en-US" b="1">
                <a:solidFill>
                  <a:srgbClr val="000000"/>
                </a:solidFill>
                <a:latin typeface="Courier New" pitchFamily="49" charset="0"/>
                <a:cs typeface="Courier New" pitchFamily="49" charset="0"/>
              </a:rPr>
              <a:t> </a:t>
            </a:r>
            <a:r>
              <a:rPr lang="en-US">
                <a:solidFill>
                  <a:srgbClr val="000000"/>
                </a:solidFill>
              </a:rPr>
              <a:t>initialized </a:t>
            </a:r>
            <a:r>
              <a:rPr lang="en-US"/>
              <a:t>to the value n</a:t>
            </a:r>
          </a:p>
          <a:p>
            <a:endParaRPr lang="en-US"/>
          </a:p>
        </p:txBody>
      </p:sp>
      <p:sp>
        <p:nvSpPr>
          <p:cNvPr id="34820" name="Rectangle 5"/>
          <p:cNvSpPr>
            <a:spLocks noChangeArrowheads="1"/>
          </p:cNvSpPr>
          <p:nvPr/>
        </p:nvSpPr>
        <p:spPr bwMode="auto">
          <a:xfrm>
            <a:off x="2492375" y="3246438"/>
            <a:ext cx="184150" cy="369887"/>
          </a:xfrm>
          <a:prstGeom prst="rect">
            <a:avLst/>
          </a:prstGeom>
          <a:noFill/>
          <a:ln w="9525">
            <a:noFill/>
            <a:miter lim="800000"/>
            <a:headEnd/>
            <a:tailEnd/>
          </a:ln>
        </p:spPr>
        <p:txBody>
          <a:bodyPr wrap="none" lIns="91426" tIns="45714" rIns="91426" bIns="45714">
            <a:spAutoFit/>
          </a:bodyPr>
          <a:lstStyle/>
          <a:p>
            <a:endParaRPr kumimoji="1" lang="en-US">
              <a:latin typeface="Helvetica" pitchFamily="-84" charset="0"/>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11250" y="176213"/>
            <a:ext cx="7575550" cy="576262"/>
          </a:xfrm>
        </p:spPr>
        <p:txBody>
          <a:bodyPr>
            <a:normAutofit fontScale="90000"/>
          </a:bodyPr>
          <a:lstStyle/>
          <a:p>
            <a:pPr eaLnBrk="1" hangingPunct="1"/>
            <a:r>
              <a:rPr lang="en-US"/>
              <a:t>Bounded Buffer Problem (Cont.)</a:t>
            </a:r>
          </a:p>
        </p:txBody>
      </p:sp>
      <p:sp>
        <p:nvSpPr>
          <p:cNvPr id="35843" name="Rectangle 3"/>
          <p:cNvSpPr>
            <a:spLocks noGrp="1" noChangeArrowheads="1"/>
          </p:cNvSpPr>
          <p:nvPr>
            <p:ph idx="1"/>
          </p:nvPr>
        </p:nvSpPr>
        <p:spPr>
          <a:xfrm>
            <a:off x="914400" y="1279525"/>
            <a:ext cx="7848600" cy="4876800"/>
          </a:xfrm>
        </p:spPr>
        <p:txBody>
          <a:bodyPr/>
          <a:lstStyle/>
          <a:p>
            <a:r>
              <a:rPr lang="en-US" sz="1600"/>
              <a:t>The structure of the producer process</a:t>
            </a:r>
          </a:p>
          <a:p>
            <a:pPr>
              <a:buFont typeface="Monotype Sorts" pitchFamily="-84" charset="2"/>
              <a:buNone/>
            </a:pPr>
            <a:endParaRPr lang="en-US" sz="1400" b="1">
              <a:latin typeface="Courier New" pitchFamily="49" charset="0"/>
              <a:cs typeface="Courier New" pitchFamily="49" charset="0"/>
            </a:endParaRPr>
          </a:p>
          <a:p>
            <a:pPr>
              <a:buFont typeface="Monotype Sorts" pitchFamily="-84" charset="2"/>
              <a:buNone/>
            </a:pPr>
            <a:r>
              <a:rPr lang="en-US" sz="1400" b="1">
                <a:latin typeface="Courier New" pitchFamily="49" charset="0"/>
                <a:cs typeface="Courier New" pitchFamily="49" charset="0"/>
              </a:rPr>
              <a:t>     </a:t>
            </a:r>
            <a:r>
              <a:rPr lang="en-US" sz="1600" b="1">
                <a:latin typeface="Courier New" pitchFamily="49" charset="0"/>
                <a:cs typeface="Courier New" pitchFamily="49" charset="0"/>
              </a:rPr>
              <a:t>do {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produce an item in next_produced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wait(empty); </a:t>
            </a:r>
          </a:p>
          <a:p>
            <a:pPr>
              <a:buFont typeface="Monotype Sorts" pitchFamily="-84" charset="2"/>
              <a:buNone/>
            </a:pPr>
            <a:r>
              <a:rPr lang="en-US" sz="1600" b="1">
                <a:latin typeface="Courier New" pitchFamily="49" charset="0"/>
                <a:cs typeface="Courier New" pitchFamily="49" charset="0"/>
              </a:rPr>
              <a:t>        wait(mutex);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add next produced to the buffer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signal(full);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3"/>
          <p:cNvSpPr>
            <a:spLocks noGrp="1"/>
          </p:cNvSpPr>
          <p:nvPr>
            <p:ph type="title"/>
          </p:nvPr>
        </p:nvSpPr>
        <p:spPr>
          <a:xfrm>
            <a:off x="1287463" y="277813"/>
            <a:ext cx="7399337" cy="576262"/>
          </a:xfrm>
        </p:spPr>
        <p:txBody>
          <a:bodyPr/>
          <a:lstStyle/>
          <a:p>
            <a:r>
              <a:rPr lang="en-US" sz="2800"/>
              <a:t>Storage Definitions and Notation Review</a:t>
            </a:r>
          </a:p>
        </p:txBody>
      </p:sp>
      <p:sp>
        <p:nvSpPr>
          <p:cNvPr id="19459" name="Rectangle 5"/>
          <p:cNvSpPr>
            <a:spLocks noChangeArrowheads="1"/>
          </p:cNvSpPr>
          <p:nvPr/>
        </p:nvSpPr>
        <p:spPr bwMode="auto">
          <a:xfrm>
            <a:off x="747713" y="1177925"/>
            <a:ext cx="7440612" cy="5191125"/>
          </a:xfrm>
          <a:prstGeom prst="rect">
            <a:avLst/>
          </a:prstGeom>
          <a:solidFill>
            <a:srgbClr val="CCFFFF"/>
          </a:solidFill>
          <a:ln w="9525">
            <a:noFill/>
            <a:miter lim="800000"/>
            <a:headEnd/>
            <a:tailEnd/>
          </a:ln>
        </p:spPr>
        <p:txBody>
          <a:bodyPr>
            <a:spAutoFit/>
          </a:bodyPr>
          <a:lstStyle/>
          <a:p>
            <a:r>
              <a:rPr lang="en-US" sz="1400"/>
              <a:t>The basic unit of computer storage is the </a:t>
            </a:r>
            <a:r>
              <a:rPr lang="en-US" sz="1400" b="1"/>
              <a:t>bit</a:t>
            </a:r>
            <a:r>
              <a:rPr lang="en-US" sz="1400"/>
              <a:t>. A bit can contain one of two values, 0 and 1. All other storage in a computer is based on collections of bits. Given enough bits, it is amazing how many things a computer can represent: numbers, letters, images, movies, sounds, documents, and programs, to name a few. A </a:t>
            </a:r>
            <a:r>
              <a:rPr lang="en-US" sz="1400" b="1"/>
              <a:t>byte </a:t>
            </a:r>
            <a:r>
              <a:rPr lang="en-US" sz="1400"/>
              <a:t>is 8 bits, and on most computers it is the smallest convenient chunk of storage. For example, most computers don</a:t>
            </a:r>
            <a:r>
              <a:rPr lang="en-US" altLang="en-US" sz="1400"/>
              <a:t>’</a:t>
            </a:r>
            <a:r>
              <a:rPr lang="en-US" sz="1400"/>
              <a:t>t have an instruction to move a bit but do have one to move a byte. A less common term is </a:t>
            </a:r>
            <a:r>
              <a:rPr lang="en-US" sz="1400" b="1"/>
              <a:t>word</a:t>
            </a:r>
            <a:r>
              <a:rPr lang="en-US" sz="1400"/>
              <a:t>, which is a given computer architecture</a:t>
            </a:r>
            <a:r>
              <a:rPr lang="en-US" altLang="en-US" sz="1400"/>
              <a:t>’</a:t>
            </a:r>
            <a:r>
              <a:rPr lang="en-US" sz="1400"/>
              <a:t>s native unit of data. A word is made up of one or more bytes. For example, a computer that has 64-bit registers and 64-bit memory addressing typically has 64-bit (8-byte) words. A computer executes many operations in its native word size rather than a byte at a time.</a:t>
            </a:r>
          </a:p>
          <a:p>
            <a:endParaRPr lang="en-US" sz="1400" baseline="-25000"/>
          </a:p>
          <a:p>
            <a:r>
              <a:rPr lang="en-US" sz="1400"/>
              <a:t>Computer storage, along with most computer throughput, is generally measured and manipulated in bytes and collections of bytes. </a:t>
            </a:r>
          </a:p>
          <a:p>
            <a:r>
              <a:rPr lang="en-US" sz="1400"/>
              <a:t>A </a:t>
            </a:r>
            <a:r>
              <a:rPr lang="en-US" sz="1400" b="1"/>
              <a:t>kilobyte</a:t>
            </a:r>
            <a:r>
              <a:rPr lang="en-US" sz="1400"/>
              <a:t>, or </a:t>
            </a:r>
            <a:r>
              <a:rPr lang="en-US" sz="1400" b="1"/>
              <a:t>KB</a:t>
            </a:r>
            <a:r>
              <a:rPr lang="en-US" sz="1400"/>
              <a:t>, is 1,024 bytes</a:t>
            </a:r>
          </a:p>
          <a:p>
            <a:r>
              <a:rPr lang="en-US" sz="1400"/>
              <a:t>a </a:t>
            </a:r>
            <a:r>
              <a:rPr lang="en-US" sz="1400" b="1"/>
              <a:t>megabyte</a:t>
            </a:r>
            <a:r>
              <a:rPr lang="en-US" sz="1400"/>
              <a:t>, or </a:t>
            </a:r>
            <a:r>
              <a:rPr lang="en-US" sz="1400" b="1"/>
              <a:t>MB</a:t>
            </a:r>
            <a:r>
              <a:rPr lang="en-US" sz="1400"/>
              <a:t>, is 1,024</a:t>
            </a:r>
            <a:r>
              <a:rPr lang="en-US" sz="1400" baseline="30000"/>
              <a:t>2</a:t>
            </a:r>
            <a:r>
              <a:rPr lang="en-US" sz="1400"/>
              <a:t> bytes</a:t>
            </a:r>
          </a:p>
          <a:p>
            <a:r>
              <a:rPr lang="en-US" sz="1400"/>
              <a:t>a </a:t>
            </a:r>
            <a:r>
              <a:rPr lang="en-US" sz="1400" b="1"/>
              <a:t>gigabyte</a:t>
            </a:r>
            <a:r>
              <a:rPr lang="en-US" sz="1400"/>
              <a:t>, or </a:t>
            </a:r>
            <a:r>
              <a:rPr lang="en-US" sz="1400" b="1"/>
              <a:t>GB</a:t>
            </a:r>
            <a:r>
              <a:rPr lang="en-US" sz="1400"/>
              <a:t>, is 1,024</a:t>
            </a:r>
            <a:r>
              <a:rPr lang="en-US" sz="1400" baseline="30000"/>
              <a:t>3</a:t>
            </a:r>
            <a:r>
              <a:rPr lang="en-US" sz="1400"/>
              <a:t> bytes</a:t>
            </a:r>
          </a:p>
          <a:p>
            <a:r>
              <a:rPr lang="en-US" sz="1400"/>
              <a:t>a </a:t>
            </a:r>
            <a:r>
              <a:rPr lang="en-US" sz="1400" b="1"/>
              <a:t>terabyte</a:t>
            </a:r>
            <a:r>
              <a:rPr lang="en-US" sz="1400"/>
              <a:t>, or </a:t>
            </a:r>
            <a:r>
              <a:rPr lang="en-US" sz="1400" b="1"/>
              <a:t>TB</a:t>
            </a:r>
            <a:r>
              <a:rPr lang="en-US" sz="1400"/>
              <a:t>, is 1,024</a:t>
            </a:r>
            <a:r>
              <a:rPr lang="en-US" sz="1400" baseline="30000"/>
              <a:t>4 </a:t>
            </a:r>
            <a:r>
              <a:rPr lang="en-US" sz="1400"/>
              <a:t>bytes </a:t>
            </a:r>
          </a:p>
          <a:p>
            <a:r>
              <a:rPr lang="en-US" sz="1400"/>
              <a:t>a </a:t>
            </a:r>
            <a:r>
              <a:rPr lang="en-US" sz="1400" b="1"/>
              <a:t>petabyte</a:t>
            </a:r>
            <a:r>
              <a:rPr lang="en-US" sz="1400"/>
              <a:t>, or </a:t>
            </a:r>
            <a:r>
              <a:rPr lang="en-US" sz="1400" b="1"/>
              <a:t>PB</a:t>
            </a:r>
            <a:r>
              <a:rPr lang="en-US" sz="1400"/>
              <a:t>, is 1,024</a:t>
            </a:r>
            <a:r>
              <a:rPr lang="en-US" sz="1400" baseline="30000"/>
              <a:t>5</a:t>
            </a:r>
            <a:r>
              <a:rPr lang="en-US" sz="1400"/>
              <a:t> bytes</a:t>
            </a:r>
          </a:p>
          <a:p>
            <a:endParaRPr lang="en-US" sz="1400"/>
          </a:p>
          <a:p>
            <a:r>
              <a:rPr lang="en-US" sz="1400"/>
              <a:t>Computer manufacturers often round off these numbers and say that a megabyte is 1 million bytes and a gigabyte is 1 billion bytes. Networking measurements are an exception to this general rule; they are given in bits (because networks move data a bit at a time).</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306513" y="176213"/>
            <a:ext cx="7156450" cy="576262"/>
          </a:xfrm>
        </p:spPr>
        <p:txBody>
          <a:bodyPr>
            <a:normAutofit fontScale="90000"/>
          </a:bodyPr>
          <a:lstStyle/>
          <a:p>
            <a:pPr eaLnBrk="1" hangingPunct="1"/>
            <a:r>
              <a:rPr lang="en-US"/>
              <a:t>Bounded Buffer Problem (Cont.)</a:t>
            </a:r>
          </a:p>
        </p:txBody>
      </p:sp>
      <p:sp>
        <p:nvSpPr>
          <p:cNvPr id="31747" name="Rectangle 3"/>
          <p:cNvSpPr>
            <a:spLocks noGrp="1" noChangeArrowheads="1"/>
          </p:cNvSpPr>
          <p:nvPr>
            <p:ph idx="1"/>
          </p:nvPr>
        </p:nvSpPr>
        <p:spPr>
          <a:xfrm>
            <a:off x="839788" y="1152525"/>
            <a:ext cx="7848600" cy="4876800"/>
          </a:xfrm>
        </p:spPr>
        <p:txBody>
          <a:bodyPr/>
          <a:lstStyle/>
          <a:p>
            <a:pPr marL="342866" indent="-342866">
              <a:buFont typeface="Monotype Sorts" charset="0"/>
              <a:buChar char="n"/>
              <a:defRPr/>
            </a:pPr>
            <a:r>
              <a:rPr lang="en-US" sz="1600" dirty="0">
                <a:ea typeface="ＭＳ Ｐゴシック" charset="0"/>
                <a:cs typeface="ＭＳ Ｐゴシック" charset="0"/>
              </a:rPr>
              <a:t>The structure of the consumer process</a:t>
            </a:r>
          </a:p>
          <a:p>
            <a:pPr marL="342866" indent="-342866">
              <a:buFont typeface="Monotype Sorts" charset="0"/>
              <a:buChar char="n"/>
              <a:defRPr/>
            </a:pPr>
            <a:endParaRPr lang="en-US" sz="1600" dirty="0">
              <a:ea typeface="ＭＳ Ｐゴシック" charset="0"/>
              <a:cs typeface="ＭＳ Ｐゴシック" charset="0"/>
            </a:endParaRPr>
          </a:p>
          <a:p>
            <a:pPr marL="0" indent="0">
              <a:buFont typeface="Monotype Sorts" pitchFamily="-84" charset="2"/>
              <a:buNone/>
              <a:defRPr/>
            </a:pPr>
            <a:r>
              <a:rPr lang="en-US" sz="1400" b="1" dirty="0">
                <a:latin typeface="Courier New"/>
                <a:ea typeface="ＭＳ Ｐゴシック" pitchFamily="-84" charset="-128"/>
                <a:cs typeface="Courier New"/>
              </a:rPr>
              <a:t>     </a:t>
            </a:r>
            <a:r>
              <a:rPr lang="en-US" sz="1600" b="1" dirty="0">
                <a:latin typeface="Courier New"/>
                <a:ea typeface="ＭＳ Ｐゴシック" pitchFamily="-84" charset="-128"/>
                <a:cs typeface="Courier New"/>
              </a:rPr>
              <a:t>Do { </a:t>
            </a:r>
          </a:p>
          <a:p>
            <a:pPr marL="0" indent="0">
              <a:buFont typeface="Monotype Sorts" pitchFamily="-84" charset="2"/>
              <a:buNone/>
              <a:defRPr/>
            </a:pPr>
            <a:r>
              <a:rPr lang="en-US" sz="1600" b="1" dirty="0">
                <a:latin typeface="Courier New"/>
                <a:ea typeface="ＭＳ Ｐゴシック" pitchFamily="-84" charset="-128"/>
                <a:cs typeface="Courier New"/>
              </a:rPr>
              <a:t>        wait(full); </a:t>
            </a:r>
          </a:p>
          <a:p>
            <a:pPr marL="0" indent="0">
              <a:buFont typeface="Monotype Sorts" pitchFamily="-84" charset="2"/>
              <a:buNone/>
              <a:defRPr/>
            </a:pPr>
            <a:r>
              <a:rPr lang="en-US" sz="1600" b="1" dirty="0">
                <a:latin typeface="Courier New"/>
                <a:ea typeface="ＭＳ Ｐゴシック" pitchFamily="-84" charset="-128"/>
                <a:cs typeface="Courier New"/>
              </a:rPr>
              <a:t>        wait(</a:t>
            </a:r>
            <a:r>
              <a:rPr lang="en-US" sz="1600" b="1" dirty="0" err="1">
                <a:latin typeface="Courier New"/>
                <a:ea typeface="ＭＳ Ｐゴシック" pitchFamily="-84" charset="-128"/>
                <a:cs typeface="Courier New"/>
              </a:rPr>
              <a:t>mutex</a:t>
            </a:r>
            <a:r>
              <a:rPr lang="en-US" sz="1600" b="1" dirty="0">
                <a:latin typeface="Courier New"/>
                <a:ea typeface="ＭＳ Ｐゴシック" pitchFamily="-84" charset="-128"/>
                <a:cs typeface="Courier New"/>
              </a:rPr>
              <a:t>);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remove an item from buffer to </a:t>
            </a:r>
            <a:r>
              <a:rPr lang="en-US" sz="1600" b="1" dirty="0" err="1">
                <a:latin typeface="Courier New"/>
                <a:ea typeface="ＭＳ Ｐゴシック" pitchFamily="-84" charset="-128"/>
                <a:cs typeface="Courier New"/>
              </a:rPr>
              <a:t>next_consumed</a:t>
            </a:r>
            <a:r>
              <a:rPr lang="en-US" sz="1600" b="1" dirty="0">
                <a:latin typeface="Courier New"/>
                <a:ea typeface="ＭＳ Ｐゴシック" pitchFamily="-84" charset="-128"/>
                <a:cs typeface="Courier New"/>
              </a:rPr>
              <a:t> */ </a:t>
            </a:r>
          </a:p>
          <a:p>
            <a:pPr marL="0" indent="0">
              <a:buFont typeface="Monotype Sorts" pitchFamily="-84" charset="2"/>
              <a:buNone/>
              <a:defRPr/>
            </a:pPr>
            <a:r>
              <a:rPr lang="en-US" sz="1600" b="1" dirty="0">
                <a:latin typeface="Courier New"/>
                <a:ea typeface="ＭＳ Ｐゴシック" pitchFamily="-84" charset="-128"/>
                <a:cs typeface="Courier New"/>
              </a:rPr>
              <a:t>           ... </a:t>
            </a:r>
          </a:p>
          <a:p>
            <a:pPr marL="0" indent="0">
              <a:buFont typeface="Monotype Sorts" pitchFamily="-84" charset="2"/>
              <a:buNone/>
              <a:defRPr/>
            </a:pPr>
            <a:r>
              <a:rPr lang="en-US" sz="1600" b="1" dirty="0">
                <a:latin typeface="Courier New"/>
                <a:ea typeface="ＭＳ Ｐゴシック" pitchFamily="-84" charset="-128"/>
                <a:cs typeface="Courier New"/>
              </a:rPr>
              <a:t>        signal(</a:t>
            </a:r>
            <a:r>
              <a:rPr lang="en-US" sz="1600" b="1" dirty="0" err="1">
                <a:latin typeface="Courier New"/>
                <a:ea typeface="ＭＳ Ｐゴシック" pitchFamily="-84" charset="-128"/>
                <a:cs typeface="Courier New"/>
              </a:rPr>
              <a:t>mutex</a:t>
            </a:r>
            <a:r>
              <a:rPr lang="en-US" sz="1600" b="1" dirty="0">
                <a:latin typeface="Courier New"/>
                <a:ea typeface="ＭＳ Ｐゴシック" pitchFamily="-84" charset="-128"/>
                <a:cs typeface="Courier New"/>
              </a:rPr>
              <a:t>); </a:t>
            </a:r>
          </a:p>
          <a:p>
            <a:pPr marL="0" indent="0">
              <a:buFont typeface="Monotype Sorts" pitchFamily="-84" charset="2"/>
              <a:buNone/>
              <a:defRPr/>
            </a:pPr>
            <a:r>
              <a:rPr lang="en-US" sz="1600" b="1" dirty="0">
                <a:latin typeface="Courier New"/>
                <a:ea typeface="ＭＳ Ｐゴシック" pitchFamily="-84" charset="-128"/>
                <a:cs typeface="Courier New"/>
              </a:rPr>
              <a:t>        signal(empty);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consume the item in next consumed */ </a:t>
            </a:r>
          </a:p>
          <a:p>
            <a:pPr marL="0" indent="0">
              <a:buFont typeface="Monotype Sorts" pitchFamily="-84" charset="2"/>
              <a:buNone/>
              <a:defRPr/>
            </a:pPr>
            <a:r>
              <a:rPr lang="en-US" sz="1600" b="1" dirty="0">
                <a:latin typeface="Courier New"/>
                <a:ea typeface="ＭＳ Ｐゴシック" pitchFamily="-84" charset="-128"/>
                <a:cs typeface="Courier New"/>
              </a:rPr>
              <a:t>           ...</a:t>
            </a:r>
            <a:br>
              <a:rPr lang="en-US" sz="1600" b="1" dirty="0">
                <a:latin typeface="Courier New"/>
                <a:ea typeface="ＭＳ Ｐゴシック" pitchFamily="-84" charset="-128"/>
                <a:cs typeface="Courier New"/>
              </a:rPr>
            </a:br>
            <a:r>
              <a:rPr lang="en-US" sz="1600" b="1" dirty="0">
                <a:latin typeface="Courier New"/>
                <a:ea typeface="ＭＳ Ｐゴシック" pitchFamily="-84" charset="-128"/>
                <a:cs typeface="Courier New"/>
              </a:rPr>
              <a:t>     } while (true); </a:t>
            </a:r>
          </a:p>
          <a:p>
            <a:pPr marL="342866" indent="-342866">
              <a:buFont typeface="Monotype Sorts" pitchFamily="-84" charset="2"/>
              <a:buNone/>
              <a:defRPr/>
            </a:pPr>
            <a:endParaRPr lang="en-US" sz="1600" dirty="0">
              <a:ea typeface="ＭＳ Ｐゴシック" charset="0"/>
              <a:cs typeface="ＭＳ Ｐゴシック"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1120775" y="146050"/>
            <a:ext cx="7566025" cy="576263"/>
          </a:xfrm>
        </p:spPr>
        <p:txBody>
          <a:bodyPr>
            <a:normAutofit fontScale="90000"/>
          </a:bodyPr>
          <a:lstStyle/>
          <a:p>
            <a:pPr eaLnBrk="1" hangingPunct="1"/>
            <a:r>
              <a:rPr lang="en-US"/>
              <a:t>Readers-Writers Problem</a:t>
            </a:r>
          </a:p>
        </p:txBody>
      </p:sp>
      <p:sp>
        <p:nvSpPr>
          <p:cNvPr id="37891" name="Rectangle 3"/>
          <p:cNvSpPr>
            <a:spLocks noGrp="1" noChangeArrowheads="1"/>
          </p:cNvSpPr>
          <p:nvPr>
            <p:ph idx="1"/>
          </p:nvPr>
        </p:nvSpPr>
        <p:spPr>
          <a:xfrm>
            <a:off x="860425" y="1111250"/>
            <a:ext cx="7866063" cy="5005388"/>
          </a:xfrm>
        </p:spPr>
        <p:txBody>
          <a:bodyPr>
            <a:normAutofit fontScale="70000" lnSpcReduction="20000"/>
          </a:bodyPr>
          <a:lstStyle/>
          <a:p>
            <a:r>
              <a:rPr lang="en-US"/>
              <a:t>A data set is shared among a number of concurrent processes</a:t>
            </a:r>
          </a:p>
          <a:p>
            <a:pPr lvl="1"/>
            <a:r>
              <a:rPr lang="en-US"/>
              <a:t>Readers – only read the data set; they do </a:t>
            </a:r>
            <a:r>
              <a:rPr lang="en-US" b="1" i="1"/>
              <a:t>not</a:t>
            </a:r>
            <a:r>
              <a:rPr lang="en-US" b="1"/>
              <a:t> </a:t>
            </a:r>
            <a:r>
              <a:rPr lang="en-US"/>
              <a:t>perform any updates</a:t>
            </a:r>
          </a:p>
          <a:p>
            <a:pPr lvl="1"/>
            <a:r>
              <a:rPr lang="en-US"/>
              <a:t>Writers   – can both read and write</a:t>
            </a:r>
          </a:p>
          <a:p>
            <a:r>
              <a:rPr lang="en-US"/>
              <a:t>Problem – allow multiple readers to read at the same time</a:t>
            </a:r>
          </a:p>
          <a:p>
            <a:pPr lvl="1"/>
            <a:r>
              <a:rPr lang="en-US"/>
              <a:t>Only one single writer can access the shared data at the same time</a:t>
            </a:r>
          </a:p>
          <a:p>
            <a:r>
              <a:rPr lang="en-US"/>
              <a:t>Several variations of how readers and writers are considered  – all involve some form of priorities</a:t>
            </a:r>
          </a:p>
          <a:p>
            <a:r>
              <a:rPr lang="en-US"/>
              <a:t>Shared Data</a:t>
            </a:r>
          </a:p>
          <a:p>
            <a:pPr lvl="1"/>
            <a:r>
              <a:rPr lang="en-US"/>
              <a:t>Data set</a:t>
            </a:r>
          </a:p>
          <a:p>
            <a:pPr lvl="1"/>
            <a:r>
              <a:rPr lang="en-US"/>
              <a:t>Semaphore</a:t>
            </a:r>
            <a:r>
              <a:rPr lang="en-US" b="1">
                <a:solidFill>
                  <a:srgbClr val="000000"/>
                </a:solidFill>
                <a:latin typeface="Courier New" pitchFamily="49" charset="0"/>
              </a:rPr>
              <a:t> </a:t>
            </a:r>
            <a:r>
              <a:rPr lang="en-US" sz="2000" b="1">
                <a:solidFill>
                  <a:srgbClr val="000000"/>
                </a:solidFill>
                <a:latin typeface="Courier New" pitchFamily="49" charset="0"/>
              </a:rPr>
              <a:t>rw_mutex</a:t>
            </a:r>
            <a:r>
              <a:rPr lang="en-US" b="1">
                <a:solidFill>
                  <a:srgbClr val="000000"/>
                </a:solidFill>
                <a:latin typeface="Courier New" pitchFamily="49" charset="0"/>
              </a:rPr>
              <a:t> </a:t>
            </a:r>
            <a:r>
              <a:rPr lang="en-US"/>
              <a:t>initialized to 1</a:t>
            </a:r>
          </a:p>
          <a:p>
            <a:pPr lvl="1"/>
            <a:r>
              <a:rPr lang="en-US"/>
              <a:t>Semaphore </a:t>
            </a:r>
            <a:r>
              <a:rPr lang="en-US" sz="2000" b="1">
                <a:solidFill>
                  <a:srgbClr val="000000"/>
                </a:solidFill>
                <a:latin typeface="Courier New" pitchFamily="49" charset="0"/>
              </a:rPr>
              <a:t>mutex</a:t>
            </a:r>
            <a:r>
              <a:rPr lang="en-US" b="1">
                <a:solidFill>
                  <a:srgbClr val="000000"/>
                </a:solidFill>
                <a:latin typeface="Courier New" pitchFamily="49" charset="0"/>
              </a:rPr>
              <a:t> </a:t>
            </a:r>
            <a:r>
              <a:rPr lang="en-US"/>
              <a:t>initialized to 1</a:t>
            </a:r>
          </a:p>
          <a:p>
            <a:pPr lvl="1"/>
            <a:r>
              <a:rPr lang="en-US"/>
              <a:t>Integer </a:t>
            </a:r>
            <a:r>
              <a:rPr lang="en-US" sz="2000" b="1">
                <a:solidFill>
                  <a:srgbClr val="000000"/>
                </a:solidFill>
                <a:latin typeface="Courier New" pitchFamily="49" charset="0"/>
              </a:rPr>
              <a:t>read_count</a:t>
            </a:r>
            <a:r>
              <a:rPr lang="en-US"/>
              <a:t> initialized to 0</a:t>
            </a:r>
          </a:p>
          <a:p>
            <a:pPr lvl="1"/>
            <a:endParaRPr 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25525" y="190500"/>
            <a:ext cx="7661275" cy="576263"/>
          </a:xfrm>
        </p:spPr>
        <p:txBody>
          <a:bodyPr>
            <a:normAutofit fontScale="90000"/>
          </a:bodyPr>
          <a:lstStyle/>
          <a:p>
            <a:pPr eaLnBrk="1" hangingPunct="1"/>
            <a:r>
              <a:rPr lang="en-US"/>
              <a:t>Readers-Writers Problem (Cont.)</a:t>
            </a:r>
          </a:p>
        </p:txBody>
      </p:sp>
      <p:sp>
        <p:nvSpPr>
          <p:cNvPr id="38915" name="Rectangle 3"/>
          <p:cNvSpPr>
            <a:spLocks noGrp="1" noChangeArrowheads="1"/>
          </p:cNvSpPr>
          <p:nvPr>
            <p:ph idx="1"/>
          </p:nvPr>
        </p:nvSpPr>
        <p:spPr>
          <a:xfrm>
            <a:off x="827088" y="1279525"/>
            <a:ext cx="7848600" cy="4876800"/>
          </a:xfrm>
        </p:spPr>
        <p:txBody>
          <a:bodyPr/>
          <a:lstStyle/>
          <a:p>
            <a:r>
              <a:rPr lang="en-US" sz="1600"/>
              <a:t>The structure of a writer process</a:t>
            </a:r>
          </a:p>
          <a:p>
            <a:pPr>
              <a:buFont typeface="Monotype Sorts" pitchFamily="-84" charset="2"/>
              <a:buNone/>
            </a:pPr>
            <a:r>
              <a:rPr lang="en-US" sz="1600">
                <a:solidFill>
                  <a:srgbClr val="0000FF"/>
                </a:solidFill>
              </a:rPr>
              <a:t>        </a:t>
            </a:r>
          </a:p>
          <a:p>
            <a:pPr>
              <a:buFont typeface="Monotype Sorts" pitchFamily="-84" charset="2"/>
              <a:buNone/>
            </a:pPr>
            <a:r>
              <a:rPr lang="en-US" sz="1600" b="1">
                <a:latin typeface="Courier New" pitchFamily="49" charset="0"/>
                <a:cs typeface="Courier New" pitchFamily="49" charset="0"/>
              </a:rPr>
              <a:t>       do {</a:t>
            </a:r>
            <a:br>
              <a:rPr lang="en-US" sz="1600" b="1">
                <a:latin typeface="Courier New" pitchFamily="49" charset="0"/>
                <a:cs typeface="Courier New" pitchFamily="49" charset="0"/>
              </a:rPr>
            </a:br>
            <a:r>
              <a:rPr lang="en-US" sz="1600" b="1">
                <a:latin typeface="Courier New" pitchFamily="49" charset="0"/>
                <a:cs typeface="Courier New" pitchFamily="49" charset="0"/>
              </a:rPr>
              <a:t>          wait(rw_mutex);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writing is performed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signal(rw_mutex);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a:p>
            <a:pPr>
              <a:buFont typeface="Monotype Sorts" pitchFamily="-84" charset="2"/>
              <a:buNone/>
            </a:pPr>
            <a:endParaRPr lang="en-US">
              <a:solidFill>
                <a:srgbClr val="0000FF"/>
              </a:solidFill>
            </a:endParaRPr>
          </a:p>
          <a:p>
            <a:pPr>
              <a:buFont typeface="Monotype Sorts" pitchFamily="-84" charset="2"/>
              <a:buNone/>
            </a:pPr>
            <a:endParaRPr lang="en-US">
              <a:solidFill>
                <a:srgbClr val="0000FF"/>
              </a:solidFill>
            </a:endParaRPr>
          </a:p>
          <a:p>
            <a:pPr>
              <a:buFont typeface="Monotype Sorts" pitchFamily="-84" charset="2"/>
              <a:buNone/>
            </a:pPr>
            <a:r>
              <a:rPr lang="en-US">
                <a:solidFill>
                  <a:srgbClr val="0000FF"/>
                </a:solidFill>
              </a:rPr>
              <a:t>       </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35050" y="190500"/>
            <a:ext cx="7651750" cy="576263"/>
          </a:xfrm>
        </p:spPr>
        <p:txBody>
          <a:bodyPr>
            <a:normAutofit fontScale="90000"/>
          </a:bodyPr>
          <a:lstStyle/>
          <a:p>
            <a:pPr eaLnBrk="1" hangingPunct="1"/>
            <a:r>
              <a:rPr lang="en-US"/>
              <a:t>Readers-Writers Problem (Cont.)</a:t>
            </a:r>
          </a:p>
        </p:txBody>
      </p:sp>
      <p:sp>
        <p:nvSpPr>
          <p:cNvPr id="39939" name="Rectangle 3"/>
          <p:cNvSpPr>
            <a:spLocks noGrp="1" noChangeArrowheads="1"/>
          </p:cNvSpPr>
          <p:nvPr>
            <p:ph idx="1"/>
          </p:nvPr>
        </p:nvSpPr>
        <p:spPr>
          <a:xfrm>
            <a:off x="841375" y="1076325"/>
            <a:ext cx="7747000" cy="5065713"/>
          </a:xfrm>
        </p:spPr>
        <p:txBody>
          <a:bodyPr>
            <a:normAutofit lnSpcReduction="10000"/>
          </a:bodyPr>
          <a:lstStyle/>
          <a:p>
            <a:pPr>
              <a:lnSpc>
                <a:spcPct val="80000"/>
              </a:lnSpc>
            </a:pPr>
            <a:r>
              <a:rPr lang="en-US"/>
              <a:t>The structure of a reader process</a:t>
            </a:r>
            <a:endParaRPr lang="en-US" sz="1600">
              <a:solidFill>
                <a:srgbClr val="0000FF"/>
              </a:solidFill>
            </a:endParaRPr>
          </a:p>
          <a:p>
            <a:pPr>
              <a:buFont typeface="Monotype Sorts" pitchFamily="-84" charset="2"/>
              <a:buNone/>
            </a:pPr>
            <a:r>
              <a:rPr lang="en-US" sz="1600" b="1">
                <a:latin typeface="Courier New" pitchFamily="49" charset="0"/>
                <a:cs typeface="Courier New" pitchFamily="49" charset="0"/>
              </a:rPr>
              <a:t>       do {</a:t>
            </a:r>
            <a:br>
              <a:rPr lang="en-US" sz="1600" b="1">
                <a:latin typeface="Courier New" pitchFamily="49" charset="0"/>
                <a:cs typeface="Courier New" pitchFamily="49" charset="0"/>
              </a:rPr>
            </a:br>
            <a:r>
              <a:rPr lang="en-US" sz="1600" b="1">
                <a:latin typeface="Courier New" pitchFamily="49" charset="0"/>
                <a:cs typeface="Courier New" pitchFamily="49" charset="0"/>
              </a:rPr>
              <a:t>           wait(mutex);</a:t>
            </a:r>
            <a:br>
              <a:rPr lang="en-US" sz="1600" b="1">
                <a:latin typeface="Courier New" pitchFamily="49" charset="0"/>
                <a:cs typeface="Courier New" pitchFamily="49" charset="0"/>
              </a:rPr>
            </a:br>
            <a:r>
              <a:rPr lang="en-US" sz="1600" b="1">
                <a:latin typeface="Courier New" pitchFamily="49" charset="0"/>
                <a:cs typeface="Courier New" pitchFamily="49" charset="0"/>
              </a:rPr>
              <a:t>           read_count++;</a:t>
            </a:r>
            <a:br>
              <a:rPr lang="en-US" sz="1600" b="1">
                <a:latin typeface="Courier New" pitchFamily="49" charset="0"/>
                <a:cs typeface="Courier New" pitchFamily="49" charset="0"/>
              </a:rPr>
            </a:br>
            <a:r>
              <a:rPr lang="en-US" sz="1600" b="1">
                <a:latin typeface="Courier New" pitchFamily="49" charset="0"/>
                <a:cs typeface="Courier New" pitchFamily="49" charset="0"/>
              </a:rPr>
              <a:t>           if (read_count == 1) </a:t>
            </a:r>
          </a:p>
          <a:p>
            <a:pPr>
              <a:buFont typeface="Monotype Sorts" pitchFamily="-84" charset="2"/>
              <a:buNone/>
            </a:pPr>
            <a:r>
              <a:rPr lang="en-US" sz="1600" b="1">
                <a:latin typeface="Courier New" pitchFamily="49" charset="0"/>
                <a:cs typeface="Courier New" pitchFamily="49" charset="0"/>
              </a:rPr>
              <a:t>              wait(rw_mutex);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a:t>
            </a:r>
            <a:br>
              <a:rPr lang="en-US" sz="1600" b="1">
                <a:latin typeface="Courier New" pitchFamily="49" charset="0"/>
                <a:cs typeface="Courier New" pitchFamily="49" charset="0"/>
              </a:rPr>
            </a:br>
            <a:r>
              <a:rPr lang="en-US" sz="1600" b="1">
                <a:latin typeface="Courier New" pitchFamily="49" charset="0"/>
                <a:cs typeface="Courier New" pitchFamily="49" charset="0"/>
              </a:rPr>
              <a:t>           /* reading is performed */ </a:t>
            </a:r>
          </a:p>
          <a:p>
            <a:pPr>
              <a:buFont typeface="Monotype Sorts" pitchFamily="-84" charset="2"/>
              <a:buNone/>
            </a:pPr>
            <a:r>
              <a:rPr lang="en-US" sz="1600" b="1">
                <a:latin typeface="Courier New" pitchFamily="49" charset="0"/>
                <a:cs typeface="Courier New" pitchFamily="49" charset="0"/>
              </a:rPr>
              <a:t>               ... </a:t>
            </a:r>
          </a:p>
          <a:p>
            <a:pPr>
              <a:buFont typeface="Monotype Sorts" pitchFamily="-84" charset="2"/>
              <a:buNone/>
            </a:pPr>
            <a:r>
              <a:rPr lang="en-US" sz="1600" b="1">
                <a:latin typeface="Courier New" pitchFamily="49" charset="0"/>
                <a:cs typeface="Courier New" pitchFamily="49" charset="0"/>
              </a:rPr>
              <a:t>           wait(mutex);</a:t>
            </a:r>
            <a:br>
              <a:rPr lang="en-US" sz="1600" b="1">
                <a:latin typeface="Courier New" pitchFamily="49" charset="0"/>
                <a:cs typeface="Courier New" pitchFamily="49" charset="0"/>
              </a:rPr>
            </a:br>
            <a:r>
              <a:rPr lang="en-US" sz="1600" b="1">
                <a:latin typeface="Courier New" pitchFamily="49" charset="0"/>
                <a:cs typeface="Courier New" pitchFamily="49" charset="0"/>
              </a:rPr>
              <a:t>           read count--;</a:t>
            </a:r>
            <a:br>
              <a:rPr lang="en-US" sz="1600" b="1">
                <a:latin typeface="Courier New" pitchFamily="49" charset="0"/>
                <a:cs typeface="Courier New" pitchFamily="49" charset="0"/>
              </a:rPr>
            </a:br>
            <a:r>
              <a:rPr lang="en-US" sz="1600" b="1">
                <a:latin typeface="Courier New" pitchFamily="49" charset="0"/>
                <a:cs typeface="Courier New" pitchFamily="49" charset="0"/>
              </a:rPr>
              <a:t>           if (read_count == 0) </a:t>
            </a:r>
          </a:p>
          <a:p>
            <a:pPr>
              <a:buFont typeface="Monotype Sorts" pitchFamily="-84" charset="2"/>
              <a:buNone/>
            </a:pPr>
            <a:r>
              <a:rPr lang="en-US" sz="1600" b="1">
                <a:latin typeface="Courier New" pitchFamily="49" charset="0"/>
                <a:cs typeface="Courier New" pitchFamily="49" charset="0"/>
              </a:rPr>
              <a:t>           signal(rw_mutex); </a:t>
            </a:r>
          </a:p>
          <a:p>
            <a:pPr>
              <a:buFont typeface="Monotype Sorts" pitchFamily="-84" charset="2"/>
              <a:buNone/>
            </a:pPr>
            <a:r>
              <a:rPr lang="en-US" sz="1600" b="1">
                <a:latin typeface="Courier New" pitchFamily="49" charset="0"/>
                <a:cs typeface="Courier New" pitchFamily="49" charset="0"/>
              </a:rPr>
              <a:t>           signal(mutex); </a:t>
            </a:r>
          </a:p>
          <a:p>
            <a:pPr>
              <a:buFont typeface="Monotype Sorts" pitchFamily="-84" charset="2"/>
              <a:buNone/>
            </a:pPr>
            <a:r>
              <a:rPr lang="en-US" sz="1600" b="1">
                <a:latin typeface="Courier New" pitchFamily="49" charset="0"/>
                <a:cs typeface="Courier New" pitchFamily="49" charset="0"/>
              </a:rPr>
              <a:t>       } while (true);</a:t>
            </a:r>
            <a:br>
              <a:rPr lang="en-US" sz="1400" b="1">
                <a:latin typeface="Courier New" pitchFamily="49" charset="0"/>
                <a:cs typeface="Courier New" pitchFamily="49" charset="0"/>
              </a:rPr>
            </a:br>
            <a:endParaRPr lang="en-US" sz="1400" b="1">
              <a:latin typeface="Courier New" pitchFamily="49" charset="0"/>
              <a:cs typeface="Courier New" pitchFamily="49" charset="0"/>
            </a:endParaRPr>
          </a:p>
          <a:p>
            <a:pPr>
              <a:lnSpc>
                <a:spcPct val="80000"/>
              </a:lnSpc>
              <a:buFont typeface="Monotype Sorts" pitchFamily="-84" charset="2"/>
              <a:buNone/>
            </a:pPr>
            <a:endParaRPr lang="en-US" sz="1600">
              <a:solidFill>
                <a:srgbClr val="0000FF"/>
              </a:solidFill>
            </a:endParaRPr>
          </a:p>
          <a:p>
            <a:pPr>
              <a:lnSpc>
                <a:spcPct val="80000"/>
              </a:lnSpc>
              <a:buFont typeface="Monotype Sorts" pitchFamily="-84" charset="2"/>
              <a:buNone/>
            </a:pPr>
            <a:endParaRPr lang="en-US" sz="1600">
              <a:solidFill>
                <a:srgbClr val="0000FF"/>
              </a:solidFill>
            </a:endParaRPr>
          </a:p>
          <a:p>
            <a:pPr>
              <a:lnSpc>
                <a:spcPct val="80000"/>
              </a:lnSpc>
              <a:buFont typeface="Monotype Sorts" pitchFamily="-84" charset="2"/>
              <a:buNone/>
            </a:pPr>
            <a:r>
              <a:rPr lang="en-US" sz="1600">
                <a:solidFill>
                  <a:srgbClr val="0000FF"/>
                </a:solidFill>
              </a:rPr>
              <a:t>       </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255713" y="147638"/>
            <a:ext cx="7677150" cy="576262"/>
          </a:xfrm>
        </p:spPr>
        <p:txBody>
          <a:bodyPr>
            <a:normAutofit fontScale="90000"/>
          </a:bodyPr>
          <a:lstStyle/>
          <a:p>
            <a:r>
              <a:rPr lang="en-US"/>
              <a:t>Readers-Writers Problem Variations</a:t>
            </a:r>
          </a:p>
        </p:txBody>
      </p:sp>
      <p:sp>
        <p:nvSpPr>
          <p:cNvPr id="40963" name="Content Placeholder 2"/>
          <p:cNvSpPr>
            <a:spLocks noGrp="1"/>
          </p:cNvSpPr>
          <p:nvPr>
            <p:ph idx="1"/>
          </p:nvPr>
        </p:nvSpPr>
        <p:spPr>
          <a:xfrm>
            <a:off x="879475" y="1146175"/>
            <a:ext cx="6359525" cy="4530725"/>
          </a:xfrm>
        </p:spPr>
        <p:txBody>
          <a:bodyPr>
            <a:normAutofit fontScale="92500" lnSpcReduction="10000"/>
          </a:bodyPr>
          <a:lstStyle/>
          <a:p>
            <a:r>
              <a:rPr lang="en-US" b="1" i="1"/>
              <a:t>First</a:t>
            </a:r>
            <a:r>
              <a:rPr lang="en-US" i="1"/>
              <a:t>  </a:t>
            </a:r>
            <a:r>
              <a:rPr lang="en-US"/>
              <a:t>variation – no reader kept waiting unless writer has permission to use shared object</a:t>
            </a:r>
          </a:p>
          <a:p>
            <a:r>
              <a:rPr lang="en-US" b="1" i="1"/>
              <a:t>Second</a:t>
            </a:r>
            <a:r>
              <a:rPr lang="en-US" i="1"/>
              <a:t> </a:t>
            </a:r>
            <a:r>
              <a:rPr lang="en-US"/>
              <a:t>variation – once writer is ready, it performs the write ASAP</a:t>
            </a:r>
          </a:p>
          <a:p>
            <a:r>
              <a:rPr lang="en-US"/>
              <a:t>Both may have starvation leading to even more variations</a:t>
            </a:r>
          </a:p>
          <a:p>
            <a:r>
              <a:rPr lang="en-US"/>
              <a:t>Problem is solved on some systems by kernel providing reader-writer locks</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1016000" y="147638"/>
            <a:ext cx="7670800" cy="576262"/>
          </a:xfrm>
        </p:spPr>
        <p:txBody>
          <a:bodyPr>
            <a:normAutofit fontScale="90000"/>
          </a:bodyPr>
          <a:lstStyle/>
          <a:p>
            <a:pPr eaLnBrk="1" hangingPunct="1"/>
            <a:r>
              <a:rPr lang="en-US"/>
              <a:t>Dining-Philosophers Problem</a:t>
            </a:r>
          </a:p>
        </p:txBody>
      </p:sp>
      <p:sp>
        <p:nvSpPr>
          <p:cNvPr id="41987" name="Rectangle 3"/>
          <p:cNvSpPr>
            <a:spLocks noGrp="1" noChangeArrowheads="1"/>
          </p:cNvSpPr>
          <p:nvPr>
            <p:ph idx="1"/>
          </p:nvPr>
        </p:nvSpPr>
        <p:spPr>
          <a:xfrm>
            <a:off x="928688" y="3403600"/>
            <a:ext cx="6908800" cy="2765425"/>
          </a:xfrm>
        </p:spPr>
        <p:txBody>
          <a:bodyPr/>
          <a:lstStyle/>
          <a:p>
            <a:pPr>
              <a:tabLst>
                <a:tab pos="1365250" algn="l"/>
                <a:tab pos="1538288" algn="l"/>
              </a:tabLst>
            </a:pPr>
            <a:r>
              <a:rPr lang="en-US" sz="1600"/>
              <a:t>Philosophers spend their lives alternating thinking and eating</a:t>
            </a:r>
          </a:p>
          <a:p>
            <a:pPr>
              <a:tabLst>
                <a:tab pos="1365250" algn="l"/>
                <a:tab pos="1538288" algn="l"/>
              </a:tabLst>
            </a:pPr>
            <a:r>
              <a:rPr lang="en-US" sz="1600"/>
              <a:t>Don</a:t>
            </a:r>
            <a:r>
              <a:rPr lang="en-US" altLang="en-US" sz="1600"/>
              <a:t>’</a:t>
            </a:r>
            <a:r>
              <a:rPr lang="en-US" altLang="ja-JP" sz="1600"/>
              <a:t>t interact with their neighbors, occasionally try to pick up 2 chopsticks (one at a time) to eat from bowl</a:t>
            </a:r>
          </a:p>
          <a:p>
            <a:pPr lvl="1">
              <a:tabLst>
                <a:tab pos="1365250" algn="l"/>
                <a:tab pos="1538288" algn="l"/>
              </a:tabLst>
            </a:pPr>
            <a:r>
              <a:rPr lang="en-US" sz="1600"/>
              <a:t>Need both to eat, then release both when done</a:t>
            </a:r>
          </a:p>
          <a:p>
            <a:pPr>
              <a:tabLst>
                <a:tab pos="1365250" algn="l"/>
                <a:tab pos="1538288" algn="l"/>
              </a:tabLst>
            </a:pPr>
            <a:r>
              <a:rPr lang="en-US" sz="1600"/>
              <a:t>In the case of 5 philosophers</a:t>
            </a:r>
          </a:p>
          <a:p>
            <a:pPr lvl="1">
              <a:tabLst>
                <a:tab pos="1365250" algn="l"/>
                <a:tab pos="1538288" algn="l"/>
              </a:tabLst>
            </a:pPr>
            <a:r>
              <a:rPr lang="en-US" sz="1600"/>
              <a:t>Shared data </a:t>
            </a:r>
          </a:p>
          <a:p>
            <a:pPr lvl="2">
              <a:tabLst>
                <a:tab pos="1365250" algn="l"/>
                <a:tab pos="1538288" algn="l"/>
              </a:tabLst>
            </a:pPr>
            <a:r>
              <a:rPr lang="en-US" sz="1600"/>
              <a:t>Bowl of rice (data set)</a:t>
            </a:r>
          </a:p>
          <a:p>
            <a:pPr lvl="2">
              <a:tabLst>
                <a:tab pos="1365250" algn="l"/>
                <a:tab pos="1538288" algn="l"/>
              </a:tabLst>
            </a:pPr>
            <a:r>
              <a:rPr lang="en-US" sz="1600"/>
              <a:t>Semaphore </a:t>
            </a:r>
            <a:r>
              <a:rPr lang="en-US" sz="1600">
                <a:solidFill>
                  <a:srgbClr val="FF0000"/>
                </a:solidFill>
              </a:rPr>
              <a:t>chopstick [5]</a:t>
            </a:r>
            <a:r>
              <a:rPr lang="en-US" sz="1600"/>
              <a:t> initialized to 1</a:t>
            </a:r>
          </a:p>
        </p:txBody>
      </p:sp>
      <p:pic>
        <p:nvPicPr>
          <p:cNvPr id="41988" name="Picture 5" descr="6"/>
          <p:cNvPicPr>
            <a:picLocks noChangeAspect="1" noChangeArrowheads="1"/>
          </p:cNvPicPr>
          <p:nvPr/>
        </p:nvPicPr>
        <p:blipFill>
          <a:blip r:embed="rId3"/>
          <a:srcRect/>
          <a:stretch>
            <a:fillRect/>
          </a:stretch>
        </p:blipFill>
        <p:spPr bwMode="auto">
          <a:xfrm>
            <a:off x="3395663" y="1079500"/>
            <a:ext cx="2208212" cy="212090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038225" y="161925"/>
            <a:ext cx="7866063" cy="576263"/>
          </a:xfrm>
        </p:spPr>
        <p:txBody>
          <a:bodyPr/>
          <a:lstStyle/>
          <a:p>
            <a:pPr eaLnBrk="1" hangingPunct="1"/>
            <a:r>
              <a:rPr lang="en-US" sz="3000"/>
              <a:t>  Dining-Philosophers Problem Algorithm</a:t>
            </a:r>
          </a:p>
        </p:txBody>
      </p:sp>
      <p:sp>
        <p:nvSpPr>
          <p:cNvPr id="43011" name="Rectangle 3"/>
          <p:cNvSpPr>
            <a:spLocks noGrp="1" noChangeArrowheads="1"/>
          </p:cNvSpPr>
          <p:nvPr>
            <p:ph idx="1"/>
          </p:nvPr>
        </p:nvSpPr>
        <p:spPr>
          <a:xfrm>
            <a:off x="827088" y="1119188"/>
            <a:ext cx="7107237" cy="4784725"/>
          </a:xfrm>
        </p:spPr>
        <p:txBody>
          <a:bodyPr>
            <a:normAutofit lnSpcReduction="10000"/>
          </a:bodyPr>
          <a:lstStyle/>
          <a:p>
            <a:pPr marL="376238" indent="-376238">
              <a:lnSpc>
                <a:spcPct val="90000"/>
              </a:lnSpc>
              <a:tabLst>
                <a:tab pos="1709738" algn="l"/>
                <a:tab pos="2001838" algn="l"/>
                <a:tab pos="2227263" algn="l"/>
                <a:tab pos="2454275" algn="l"/>
              </a:tabLst>
            </a:pPr>
            <a:r>
              <a:rPr lang="en-US"/>
              <a:t>The structure of Philosopher</a:t>
            </a:r>
            <a:r>
              <a:rPr lang="en-US" i="1">
                <a:solidFill>
                  <a:srgbClr val="0000FF"/>
                </a:solidFill>
              </a:rPr>
              <a:t> i</a:t>
            </a:r>
            <a:r>
              <a:rPr lang="en-US"/>
              <a:t>:</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do {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wait (chopstick[i]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wait (chopStick[ (i + 1) % 5]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  eat</a:t>
            </a:r>
          </a:p>
          <a:p>
            <a:pPr marL="1195388" lvl="2" indent="-338138">
              <a:lnSpc>
                <a:spcPct val="90000"/>
              </a:lnSpc>
              <a:buFont typeface="Webdings" pitchFamily="18" charset="2"/>
              <a:buNone/>
              <a:tabLst>
                <a:tab pos="1709738" algn="l"/>
                <a:tab pos="2001838" algn="l"/>
                <a:tab pos="2227263" algn="l"/>
                <a:tab pos="2454275" algn="l"/>
              </a:tabLst>
            </a:pPr>
            <a:endParaRPr lang="en-US" sz="1600" b="1">
              <a:solidFill>
                <a:srgbClr val="000000"/>
              </a:solidFill>
              <a:latin typeface="Courier New" pitchFamily="49" charset="0"/>
            </a:endParaRP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signal (chopstick[i]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signal (chopstick[ (i + 1) % 5]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a:t>
            </a: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  think</a:t>
            </a:r>
          </a:p>
          <a:p>
            <a:pPr marL="1195388" lvl="2" indent="-338138">
              <a:lnSpc>
                <a:spcPct val="90000"/>
              </a:lnSpc>
              <a:buFont typeface="Webdings" pitchFamily="18" charset="2"/>
              <a:buNone/>
              <a:tabLst>
                <a:tab pos="1709738" algn="l"/>
                <a:tab pos="2001838" algn="l"/>
                <a:tab pos="2227263" algn="l"/>
                <a:tab pos="2454275" algn="l"/>
              </a:tabLst>
            </a:pPr>
            <a:endParaRPr lang="en-US" b="1">
              <a:solidFill>
                <a:srgbClr val="000000"/>
              </a:solidFill>
              <a:latin typeface="Courier New" pitchFamily="49" charset="0"/>
            </a:endParaRPr>
          </a:p>
          <a:p>
            <a:pPr marL="1195388" lvl="2" indent="-338138">
              <a:lnSpc>
                <a:spcPct val="90000"/>
              </a:lnSpc>
              <a:buFont typeface="Webdings" pitchFamily="18" charset="2"/>
              <a:buNone/>
              <a:tabLst>
                <a:tab pos="1709738" algn="l"/>
                <a:tab pos="2001838" algn="l"/>
                <a:tab pos="2227263" algn="l"/>
                <a:tab pos="2454275" algn="l"/>
              </a:tabLst>
            </a:pPr>
            <a:r>
              <a:rPr lang="en-US" sz="1600" b="1">
                <a:solidFill>
                  <a:srgbClr val="000000"/>
                </a:solidFill>
                <a:latin typeface="Courier New" pitchFamily="49" charset="0"/>
              </a:rPr>
              <a:t>} while (TRUE);</a:t>
            </a:r>
            <a:endParaRPr lang="en-US" sz="1600">
              <a:solidFill>
                <a:srgbClr val="0000FF"/>
              </a:solidFill>
            </a:endParaRPr>
          </a:p>
          <a:p>
            <a:pPr marL="376238" indent="-376238">
              <a:lnSpc>
                <a:spcPct val="90000"/>
              </a:lnSpc>
              <a:tabLst>
                <a:tab pos="1709738" algn="l"/>
                <a:tab pos="2001838" algn="l"/>
                <a:tab pos="2227263" algn="l"/>
                <a:tab pos="2454275" algn="l"/>
              </a:tabLst>
            </a:pPr>
            <a:r>
              <a:rPr lang="en-US"/>
              <a:t>  What is the problem with this algorithm?</a:t>
            </a:r>
          </a:p>
          <a:p>
            <a:pPr marL="1195388" lvl="2" indent="-338138">
              <a:lnSpc>
                <a:spcPct val="90000"/>
              </a:lnSpc>
              <a:buFont typeface="Webdings" pitchFamily="18" charset="2"/>
              <a:buNone/>
              <a:tabLst>
                <a:tab pos="1709738" algn="l"/>
                <a:tab pos="2001838" algn="l"/>
                <a:tab pos="2227263" algn="l"/>
                <a:tab pos="2454275" algn="l"/>
              </a:tabLst>
            </a:pPr>
            <a:endParaRPr lang="en-US">
              <a:solidFill>
                <a:srgbClr val="0000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25525" y="142875"/>
            <a:ext cx="8002588" cy="576263"/>
          </a:xfrm>
        </p:spPr>
        <p:txBody>
          <a:bodyPr/>
          <a:lstStyle/>
          <a:p>
            <a:pPr eaLnBrk="1" hangingPunct="1"/>
            <a:r>
              <a:rPr lang="en-US" sz="2400"/>
              <a:t>Dining-Philosophers Problem Algorithm (Cont.)</a:t>
            </a:r>
          </a:p>
        </p:txBody>
      </p:sp>
      <p:sp>
        <p:nvSpPr>
          <p:cNvPr id="44035" name="Rectangle 3"/>
          <p:cNvSpPr>
            <a:spLocks noGrp="1" noChangeArrowheads="1"/>
          </p:cNvSpPr>
          <p:nvPr>
            <p:ph idx="1"/>
          </p:nvPr>
        </p:nvSpPr>
        <p:spPr>
          <a:xfrm>
            <a:off x="885825" y="1223963"/>
            <a:ext cx="6442075" cy="4860925"/>
          </a:xfrm>
        </p:spPr>
        <p:txBody>
          <a:bodyPr>
            <a:normAutofit fontScale="92500" lnSpcReduction="10000"/>
          </a:bodyPr>
          <a:lstStyle/>
          <a:p>
            <a:r>
              <a:rPr lang="en-US"/>
              <a:t>Deadlock handling</a:t>
            </a:r>
          </a:p>
          <a:p>
            <a:pPr lvl="1"/>
            <a:r>
              <a:rPr lang="en-US"/>
              <a:t> Allow at most 4 philosophers to be sitting simultaneously at  the table.</a:t>
            </a:r>
          </a:p>
          <a:p>
            <a:pPr lvl="1"/>
            <a:r>
              <a:rPr lang="en-US"/>
              <a:t> Allow a philosopher to pick up  the forks only if both are available (picking must be done in a critical section.</a:t>
            </a:r>
          </a:p>
          <a:p>
            <a:pPr lvl="1"/>
            <a:r>
              <a:rPr lang="en-US"/>
              <a:t> Use an asymmetric solution  -- an odd-numbered  philosopher picks  up first the left chopstick and then the right chopstick. Even-numbered  philosopher picks  up first the right chopstick and then the left chopstick. </a:t>
            </a:r>
          </a:p>
          <a:p>
            <a:pPr lvl="1"/>
            <a:endParaRPr lang="en-US"/>
          </a:p>
          <a:p>
            <a:pPr>
              <a:buFont typeface="Monotype Sorts" pitchFamily="-84" charset="2"/>
              <a:buNone/>
            </a:pPr>
            <a:endParaRPr lang="en-US"/>
          </a:p>
          <a:p>
            <a:endParaRPr lang="en-US"/>
          </a:p>
          <a:p>
            <a:endParaRPr lang="en-US"/>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23925" y="190500"/>
            <a:ext cx="7762875" cy="576263"/>
          </a:xfrm>
        </p:spPr>
        <p:txBody>
          <a:bodyPr>
            <a:normAutofit fontScale="90000"/>
          </a:bodyPr>
          <a:lstStyle/>
          <a:p>
            <a:pPr eaLnBrk="1" hangingPunct="1"/>
            <a:r>
              <a:rPr lang="en-US"/>
              <a:t>Problems with Semaphores</a:t>
            </a:r>
          </a:p>
        </p:txBody>
      </p:sp>
      <p:sp>
        <p:nvSpPr>
          <p:cNvPr id="45059" name="Rectangle 3"/>
          <p:cNvSpPr>
            <a:spLocks noGrp="1" noChangeArrowheads="1"/>
          </p:cNvSpPr>
          <p:nvPr>
            <p:ph idx="1"/>
          </p:nvPr>
        </p:nvSpPr>
        <p:spPr>
          <a:xfrm>
            <a:off x="827088" y="1282700"/>
            <a:ext cx="6959600" cy="4860925"/>
          </a:xfrm>
        </p:spPr>
        <p:txBody>
          <a:bodyPr>
            <a:normAutofit fontScale="92500"/>
          </a:bodyPr>
          <a:lstStyle/>
          <a:p>
            <a:r>
              <a:rPr lang="en-US"/>
              <a:t> Incorrect use of semaphore operations:</a:t>
            </a:r>
            <a:br>
              <a:rPr lang="en-US"/>
            </a:br>
            <a:endParaRPr lang="en-US"/>
          </a:p>
          <a:p>
            <a:pPr lvl="1"/>
            <a:r>
              <a:rPr lang="en-US"/>
              <a:t> signal (mutex)  ….  wait (mutex)</a:t>
            </a:r>
            <a:br>
              <a:rPr lang="en-US"/>
            </a:br>
            <a:endParaRPr lang="en-US"/>
          </a:p>
          <a:p>
            <a:pPr lvl="1"/>
            <a:r>
              <a:rPr lang="en-US"/>
              <a:t> wait (mutex)  …  wait (mutex)</a:t>
            </a:r>
          </a:p>
          <a:p>
            <a:pPr lvl="1"/>
            <a:endParaRPr lang="en-US"/>
          </a:p>
          <a:p>
            <a:pPr lvl="1"/>
            <a:r>
              <a:rPr lang="en-US"/>
              <a:t> Omitting  of wait (mutex) or signal (mutex) (or both)</a:t>
            </a:r>
          </a:p>
          <a:p>
            <a:pPr lvl="1"/>
            <a:endParaRPr lang="en-US"/>
          </a:p>
          <a:p>
            <a:r>
              <a:rPr lang="en-US"/>
              <a:t>Deadlock and starvation are possible.</a:t>
            </a:r>
          </a:p>
          <a:p>
            <a:endParaRPr lang="en-US"/>
          </a:p>
          <a:p>
            <a:endParaRPr lang="en-US"/>
          </a:p>
          <a:p>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t>Monitors</a:t>
            </a:r>
          </a:p>
        </p:txBody>
      </p:sp>
      <p:sp>
        <p:nvSpPr>
          <p:cNvPr id="46083" name="Rectangle 3"/>
          <p:cNvSpPr>
            <a:spLocks noGrp="1" noChangeArrowheads="1"/>
          </p:cNvSpPr>
          <p:nvPr>
            <p:ph idx="1"/>
          </p:nvPr>
        </p:nvSpPr>
        <p:spPr>
          <a:xfrm>
            <a:off x="855663" y="1209675"/>
            <a:ext cx="7243762" cy="4860925"/>
          </a:xfrm>
        </p:spPr>
        <p:txBody>
          <a:bodyPr/>
          <a:lstStyle/>
          <a:p>
            <a:pPr>
              <a:lnSpc>
                <a:spcPct val="80000"/>
              </a:lnSpc>
            </a:pPr>
            <a:r>
              <a:rPr lang="en-US" sz="1600"/>
              <a:t>A high-level abstraction that provides a convenient and effective mechanism for process synchronization</a:t>
            </a:r>
          </a:p>
          <a:p>
            <a:pPr>
              <a:lnSpc>
                <a:spcPct val="80000"/>
              </a:lnSpc>
            </a:pPr>
            <a:r>
              <a:rPr lang="en-US" sz="1600" i="1"/>
              <a:t>Abstract data type</a:t>
            </a:r>
            <a:r>
              <a:rPr lang="en-US" sz="1600"/>
              <a:t>, internal variables only accessible by code within the procedure</a:t>
            </a:r>
          </a:p>
          <a:p>
            <a:pPr>
              <a:lnSpc>
                <a:spcPct val="80000"/>
              </a:lnSpc>
            </a:pPr>
            <a:r>
              <a:rPr lang="en-US" sz="1600"/>
              <a:t>Only one process may be active within the monitor at a time</a:t>
            </a:r>
          </a:p>
          <a:p>
            <a:pPr>
              <a:lnSpc>
                <a:spcPct val="80000"/>
              </a:lnSpc>
            </a:pPr>
            <a:r>
              <a:rPr lang="en-US" sz="1600"/>
              <a:t>But not powerful enough to model some synchronization schemes</a:t>
            </a:r>
          </a:p>
          <a:p>
            <a:pPr lvl="2">
              <a:lnSpc>
                <a:spcPct val="80000"/>
              </a:lnSpc>
              <a:buFont typeface="Webdings" pitchFamily="18" charset="2"/>
              <a:buNone/>
            </a:pPr>
            <a:endParaRPr lang="en-US" sz="1400">
              <a:solidFill>
                <a:srgbClr val="0000FF"/>
              </a:solidFill>
            </a:endParaRPr>
          </a:p>
          <a:p>
            <a:pPr lvl="2">
              <a:lnSpc>
                <a:spcPct val="80000"/>
              </a:lnSpc>
              <a:buFont typeface="Webdings" pitchFamily="18" charset="2"/>
              <a:buNone/>
            </a:pPr>
            <a:r>
              <a:rPr lang="en-US" sz="1600" b="1">
                <a:solidFill>
                  <a:srgbClr val="000000"/>
                </a:solidFill>
                <a:latin typeface="Courier New" pitchFamily="49" charset="0"/>
              </a:rPr>
              <a:t>monitor monitor-name</a:t>
            </a:r>
          </a:p>
          <a:p>
            <a:pPr lvl="2">
              <a:lnSpc>
                <a:spcPct val="80000"/>
              </a:lnSpc>
              <a:buFont typeface="Webdings" pitchFamily="18" charset="2"/>
              <a:buNone/>
            </a:pPr>
            <a:r>
              <a:rPr lang="en-US" sz="1600" b="1">
                <a:solidFill>
                  <a:srgbClr val="000000"/>
                </a:solidFill>
                <a:latin typeface="Courier New" pitchFamily="49" charset="0"/>
              </a:rPr>
              <a:t>{</a:t>
            </a:r>
          </a:p>
          <a:p>
            <a:pPr lvl="2">
              <a:lnSpc>
                <a:spcPct val="80000"/>
              </a:lnSpc>
              <a:buFont typeface="Webdings" pitchFamily="18" charset="2"/>
              <a:buNone/>
            </a:pPr>
            <a:r>
              <a:rPr lang="en-US" sz="1600" b="1">
                <a:solidFill>
                  <a:srgbClr val="000000"/>
                </a:solidFill>
                <a:latin typeface="Courier New" pitchFamily="49" charset="0"/>
              </a:rPr>
              <a:t>	// shared variable declarations</a:t>
            </a:r>
          </a:p>
          <a:p>
            <a:pPr lvl="2">
              <a:lnSpc>
                <a:spcPct val="80000"/>
              </a:lnSpc>
              <a:buFont typeface="Webdings" pitchFamily="18" charset="2"/>
              <a:buNone/>
            </a:pPr>
            <a:r>
              <a:rPr lang="en-US" sz="1600" b="1">
                <a:solidFill>
                  <a:srgbClr val="000000"/>
                </a:solidFill>
                <a:latin typeface="Courier New" pitchFamily="49" charset="0"/>
              </a:rPr>
              <a:t>	procedure P1 (…) { …. }</a:t>
            </a:r>
          </a:p>
          <a:p>
            <a:pPr lvl="2">
              <a:lnSpc>
                <a:spcPct val="80000"/>
              </a:lnSpc>
              <a:buFont typeface="Webdings" pitchFamily="18" charset="2"/>
              <a:buNone/>
            </a:pPr>
            <a:endParaRPr lang="en-US" sz="1600" b="1">
              <a:solidFill>
                <a:srgbClr val="000000"/>
              </a:solidFill>
              <a:latin typeface="Courier New" pitchFamily="49" charset="0"/>
            </a:endParaRPr>
          </a:p>
          <a:p>
            <a:pPr lvl="2">
              <a:lnSpc>
                <a:spcPct val="80000"/>
              </a:lnSpc>
              <a:buFont typeface="Webdings" pitchFamily="18" charset="2"/>
              <a:buNone/>
            </a:pPr>
            <a:r>
              <a:rPr lang="en-US" sz="1600" b="1">
                <a:solidFill>
                  <a:srgbClr val="000000"/>
                </a:solidFill>
                <a:latin typeface="Courier New" pitchFamily="49" charset="0"/>
              </a:rPr>
              <a:t>	procedure Pn (…) {……}</a:t>
            </a:r>
          </a:p>
          <a:p>
            <a:pPr lvl="2">
              <a:lnSpc>
                <a:spcPct val="80000"/>
              </a:lnSpc>
              <a:buFont typeface="Webdings" pitchFamily="18" charset="2"/>
              <a:buNone/>
            </a:pPr>
            <a:endParaRPr lang="en-US" sz="1600" b="1">
              <a:solidFill>
                <a:srgbClr val="000000"/>
              </a:solidFill>
              <a:latin typeface="Courier New" pitchFamily="49" charset="0"/>
            </a:endParaRPr>
          </a:p>
          <a:p>
            <a:pPr lvl="2">
              <a:lnSpc>
                <a:spcPct val="80000"/>
              </a:lnSpc>
              <a:buFont typeface="Webdings" pitchFamily="18" charset="2"/>
              <a:buNone/>
            </a:pPr>
            <a:r>
              <a:rPr lang="en-US" sz="1600" b="1">
                <a:solidFill>
                  <a:srgbClr val="000000"/>
                </a:solidFill>
                <a:latin typeface="Courier New" pitchFamily="49" charset="0"/>
              </a:rPr>
              <a:t>    Initialization code (…) { … }</a:t>
            </a:r>
          </a:p>
          <a:p>
            <a:pPr lvl="2">
              <a:lnSpc>
                <a:spcPct val="80000"/>
              </a:lnSpc>
              <a:buFont typeface="Webdings" pitchFamily="18" charset="2"/>
              <a:buNone/>
            </a:pPr>
            <a:r>
              <a:rPr lang="en-US" sz="1600" b="1">
                <a:solidFill>
                  <a:srgbClr val="000000"/>
                </a:solidFill>
                <a:latin typeface="Courier New" pitchFamily="49" charset="0"/>
              </a:rPr>
              <a:t>	}</a:t>
            </a:r>
          </a:p>
          <a:p>
            <a:pPr lvl="2">
              <a:lnSpc>
                <a:spcPct val="80000"/>
              </a:lnSpc>
              <a:buFont typeface="Webdings" pitchFamily="18" charset="2"/>
              <a:buNone/>
            </a:pPr>
            <a:r>
              <a:rPr lang="en-US" sz="1600" b="1">
                <a:solidFill>
                  <a:srgbClr val="000000"/>
                </a:solidFill>
                <a:latin typeface="Courier New" pitchFamily="49"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457200" y="198438"/>
            <a:ext cx="8229600" cy="576262"/>
          </a:xfrm>
        </p:spPr>
        <p:txBody>
          <a:bodyPr>
            <a:normAutofit fontScale="90000"/>
          </a:bodyPr>
          <a:lstStyle/>
          <a:p>
            <a:pPr eaLnBrk="1" hangingPunct="1"/>
            <a:r>
              <a:rPr lang="en-US"/>
              <a:t>Storage Structure</a:t>
            </a:r>
          </a:p>
        </p:txBody>
      </p:sp>
      <p:sp>
        <p:nvSpPr>
          <p:cNvPr id="20483" name="Rectangle 3"/>
          <p:cNvSpPr>
            <a:spLocks noGrp="1" noChangeArrowheads="1"/>
          </p:cNvSpPr>
          <p:nvPr>
            <p:ph type="body" idx="4294967295"/>
          </p:nvPr>
        </p:nvSpPr>
        <p:spPr>
          <a:xfrm>
            <a:off x="806450" y="1138238"/>
            <a:ext cx="7612063" cy="4805362"/>
          </a:xfrm>
        </p:spPr>
        <p:txBody>
          <a:bodyPr>
            <a:normAutofit fontScale="85000" lnSpcReduction="10000"/>
          </a:bodyPr>
          <a:lstStyle/>
          <a:p>
            <a:r>
              <a:rPr lang="en-US"/>
              <a:t>Main memory – only large storage media that the CPU can access directly</a:t>
            </a:r>
          </a:p>
          <a:p>
            <a:pPr lvl="1"/>
            <a:r>
              <a:rPr lang="en-US" sz="1600" b="1">
                <a:solidFill>
                  <a:srgbClr val="3366FF"/>
                </a:solidFill>
              </a:rPr>
              <a:t>Random</a:t>
            </a:r>
            <a:r>
              <a:rPr lang="en-US" sz="1600">
                <a:solidFill>
                  <a:srgbClr val="0000FF"/>
                </a:solidFill>
              </a:rPr>
              <a:t> </a:t>
            </a:r>
            <a:r>
              <a:rPr lang="en-US" sz="1600" b="1">
                <a:solidFill>
                  <a:srgbClr val="3366FF"/>
                </a:solidFill>
              </a:rPr>
              <a:t>access</a:t>
            </a:r>
          </a:p>
          <a:p>
            <a:pPr lvl="1"/>
            <a:r>
              <a:rPr lang="en-US" sz="1600"/>
              <a:t>Typically </a:t>
            </a:r>
            <a:r>
              <a:rPr lang="en-US" sz="1600" b="1">
                <a:solidFill>
                  <a:srgbClr val="3366FF"/>
                </a:solidFill>
              </a:rPr>
              <a:t>volatile</a:t>
            </a:r>
          </a:p>
          <a:p>
            <a:r>
              <a:rPr lang="en-US"/>
              <a:t>Secondary storage – extension of main memory that provides large </a:t>
            </a:r>
            <a:r>
              <a:rPr lang="en-US" b="1">
                <a:solidFill>
                  <a:srgbClr val="3366FF"/>
                </a:solidFill>
              </a:rPr>
              <a:t>nonvolatile</a:t>
            </a:r>
            <a:r>
              <a:rPr lang="en-US">
                <a:solidFill>
                  <a:srgbClr val="0000FF"/>
                </a:solidFill>
              </a:rPr>
              <a:t> </a:t>
            </a:r>
            <a:r>
              <a:rPr lang="en-US"/>
              <a:t>storage capacity</a:t>
            </a:r>
          </a:p>
          <a:p>
            <a:r>
              <a:rPr lang="en-US"/>
              <a:t>Hard disks – rigid metal or glass platters covered with magnetic recording material </a:t>
            </a:r>
          </a:p>
          <a:p>
            <a:pPr lvl="1"/>
            <a:r>
              <a:rPr lang="en-US" sz="1600"/>
              <a:t>Disk surface is logically divided into </a:t>
            </a:r>
            <a:r>
              <a:rPr lang="en-US" sz="1600" b="1">
                <a:solidFill>
                  <a:srgbClr val="3366FF"/>
                </a:solidFill>
              </a:rPr>
              <a:t>tracks</a:t>
            </a:r>
            <a:r>
              <a:rPr lang="en-US" sz="1600"/>
              <a:t>, which are subdivided into </a:t>
            </a:r>
            <a:r>
              <a:rPr lang="en-US" sz="1600" b="1">
                <a:solidFill>
                  <a:srgbClr val="3366FF"/>
                </a:solidFill>
              </a:rPr>
              <a:t>sectors</a:t>
            </a:r>
          </a:p>
          <a:p>
            <a:pPr lvl="1"/>
            <a:r>
              <a:rPr lang="en-US" sz="1600"/>
              <a:t>The </a:t>
            </a:r>
            <a:r>
              <a:rPr lang="en-US" sz="1600" b="1">
                <a:solidFill>
                  <a:srgbClr val="3366FF"/>
                </a:solidFill>
              </a:rPr>
              <a:t>disk controller </a:t>
            </a:r>
            <a:r>
              <a:rPr lang="en-US" sz="1600"/>
              <a:t>determines the logical interaction between the device and the computer </a:t>
            </a:r>
          </a:p>
          <a:p>
            <a:r>
              <a:rPr lang="en-US" b="1">
                <a:solidFill>
                  <a:srgbClr val="3366FF"/>
                </a:solidFill>
              </a:rPr>
              <a:t>Solid-state disks </a:t>
            </a:r>
            <a:r>
              <a:rPr lang="en-US"/>
              <a:t>– faster than hard disks, nonvolatile</a:t>
            </a:r>
          </a:p>
          <a:p>
            <a:pPr lvl="1"/>
            <a:r>
              <a:rPr lang="en-US" sz="1600"/>
              <a:t>Various technologies</a:t>
            </a:r>
          </a:p>
          <a:p>
            <a:pPr lvl="1"/>
            <a:r>
              <a:rPr lang="en-US" sz="1600"/>
              <a:t>Becoming more popular</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1222375" y="176213"/>
            <a:ext cx="7464425" cy="576262"/>
          </a:xfrm>
        </p:spPr>
        <p:txBody>
          <a:bodyPr>
            <a:normAutofit fontScale="90000"/>
          </a:bodyPr>
          <a:lstStyle/>
          <a:p>
            <a:pPr eaLnBrk="1" hangingPunct="1"/>
            <a:r>
              <a:rPr lang="en-US"/>
              <a:t>Schematic view of a Monitor</a:t>
            </a:r>
          </a:p>
        </p:txBody>
      </p:sp>
      <p:pic>
        <p:nvPicPr>
          <p:cNvPr id="47107" name="Picture 4" descr="6"/>
          <p:cNvPicPr>
            <a:picLocks noChangeAspect="1" noChangeArrowheads="1"/>
          </p:cNvPicPr>
          <p:nvPr/>
        </p:nvPicPr>
        <p:blipFill>
          <a:blip r:embed="rId3"/>
          <a:srcRect/>
          <a:stretch>
            <a:fillRect/>
          </a:stretch>
        </p:blipFill>
        <p:spPr bwMode="auto">
          <a:xfrm>
            <a:off x="2466975" y="1185863"/>
            <a:ext cx="4926013" cy="4683125"/>
          </a:xfrm>
          <a:prstGeom prst="rect">
            <a:avLst/>
          </a:prstGeom>
          <a:noFill/>
          <a:ln w="9525">
            <a:noFill/>
            <a:miter lim="800000"/>
            <a:headEnd/>
            <a:tailEnd/>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title"/>
          </p:nvPr>
        </p:nvSpPr>
        <p:spPr>
          <a:xfrm>
            <a:off x="1027113" y="161925"/>
            <a:ext cx="7659687" cy="576263"/>
          </a:xfrm>
        </p:spPr>
        <p:txBody>
          <a:bodyPr>
            <a:normAutofit fontScale="90000"/>
          </a:bodyPr>
          <a:lstStyle/>
          <a:p>
            <a:pPr eaLnBrk="1" hangingPunct="1"/>
            <a:r>
              <a:rPr lang="en-US"/>
              <a:t>Condition Variables</a:t>
            </a:r>
          </a:p>
        </p:txBody>
      </p:sp>
      <p:sp>
        <p:nvSpPr>
          <p:cNvPr id="48131" name="Rectangle 5"/>
          <p:cNvSpPr>
            <a:spLocks noGrp="1" noChangeArrowheads="1"/>
          </p:cNvSpPr>
          <p:nvPr>
            <p:ph idx="1"/>
          </p:nvPr>
        </p:nvSpPr>
        <p:spPr>
          <a:xfrm>
            <a:off x="827088" y="1150938"/>
            <a:ext cx="7272337" cy="4394200"/>
          </a:xfrm>
        </p:spPr>
        <p:txBody>
          <a:bodyPr/>
          <a:lstStyle/>
          <a:p>
            <a:r>
              <a:rPr lang="en-US" sz="2000" b="1">
                <a:solidFill>
                  <a:srgbClr val="000000"/>
                </a:solidFill>
                <a:latin typeface="Courier New" pitchFamily="49" charset="0"/>
                <a:cs typeface="Courier New" pitchFamily="49" charset="0"/>
              </a:rPr>
              <a:t>condition</a:t>
            </a:r>
            <a:r>
              <a:rPr lang="en-US" b="1">
                <a:solidFill>
                  <a:srgbClr val="000000"/>
                </a:solidFill>
                <a:latin typeface="Courier New" pitchFamily="49" charset="0"/>
                <a:cs typeface="Courier New" pitchFamily="49" charset="0"/>
              </a:rPr>
              <a:t> </a:t>
            </a:r>
            <a:r>
              <a:rPr lang="en-US" sz="2000" b="1">
                <a:solidFill>
                  <a:srgbClr val="000000"/>
                </a:solidFill>
                <a:latin typeface="Courier New" pitchFamily="49" charset="0"/>
                <a:cs typeface="Courier New" pitchFamily="49" charset="0"/>
              </a:rPr>
              <a:t>x, y</a:t>
            </a:r>
            <a:r>
              <a:rPr lang="en-US" b="1">
                <a:solidFill>
                  <a:srgbClr val="000000"/>
                </a:solidFill>
                <a:latin typeface="Courier New" pitchFamily="49" charset="0"/>
                <a:cs typeface="Courier New" pitchFamily="49" charset="0"/>
              </a:rPr>
              <a:t>;</a:t>
            </a:r>
            <a:endParaRPr lang="en-US">
              <a:solidFill>
                <a:srgbClr val="0000FF"/>
              </a:solidFill>
            </a:endParaRPr>
          </a:p>
          <a:p>
            <a:r>
              <a:rPr lang="en-US"/>
              <a:t>Two operations are allowed on a condition variable:</a:t>
            </a:r>
          </a:p>
          <a:p>
            <a:pPr lvl="1"/>
            <a:r>
              <a:rPr lang="en-US" sz="2000" b="1">
                <a:solidFill>
                  <a:srgbClr val="000000"/>
                </a:solidFill>
                <a:latin typeface="Courier New" pitchFamily="49" charset="0"/>
              </a:rPr>
              <a:t>x.wait() </a:t>
            </a:r>
            <a:r>
              <a:rPr lang="en-US"/>
              <a:t>–  a process that invokes the operation is suspended until </a:t>
            </a:r>
            <a:r>
              <a:rPr lang="en-US" sz="2000" b="1">
                <a:solidFill>
                  <a:srgbClr val="000000"/>
                </a:solidFill>
                <a:latin typeface="Courier New" pitchFamily="49" charset="0"/>
              </a:rPr>
              <a:t>x.signal() </a:t>
            </a:r>
          </a:p>
          <a:p>
            <a:pPr lvl="1"/>
            <a:r>
              <a:rPr lang="en-US" sz="2000" b="1">
                <a:solidFill>
                  <a:srgbClr val="000000"/>
                </a:solidFill>
                <a:latin typeface="Courier New" pitchFamily="49" charset="0"/>
              </a:rPr>
              <a:t>x.signal() </a:t>
            </a:r>
            <a:r>
              <a:rPr lang="en-US"/>
              <a:t>–</a:t>
            </a:r>
            <a:r>
              <a:rPr lang="en-US">
                <a:solidFill>
                  <a:srgbClr val="0000FF"/>
                </a:solidFill>
              </a:rPr>
              <a:t> </a:t>
            </a:r>
            <a:r>
              <a:rPr lang="en-US"/>
              <a:t>resumes one of processes</a:t>
            </a:r>
            <a:r>
              <a:rPr lang="en-US">
                <a:solidFill>
                  <a:srgbClr val="0000FF"/>
                </a:solidFill>
              </a:rPr>
              <a:t> </a:t>
            </a:r>
            <a:r>
              <a:rPr lang="en-US"/>
              <a:t>(if any)</a:t>
            </a:r>
            <a:r>
              <a:rPr lang="en-US">
                <a:solidFill>
                  <a:srgbClr val="0000FF"/>
                </a:solidFill>
              </a:rPr>
              <a:t> </a:t>
            </a:r>
            <a:r>
              <a:rPr lang="en-US"/>
              <a:t>that</a:t>
            </a:r>
            <a:r>
              <a:rPr lang="en-US">
                <a:solidFill>
                  <a:srgbClr val="0000FF"/>
                </a:solidFill>
              </a:rPr>
              <a:t> </a:t>
            </a:r>
            <a:r>
              <a:rPr lang="en-US"/>
              <a:t> invoked</a:t>
            </a:r>
            <a:r>
              <a:rPr lang="en-US">
                <a:solidFill>
                  <a:srgbClr val="0000FF"/>
                </a:solidFill>
              </a:rPr>
              <a:t> </a:t>
            </a:r>
            <a:r>
              <a:rPr lang="en-US" sz="2000" b="1">
                <a:solidFill>
                  <a:srgbClr val="000000"/>
                </a:solidFill>
                <a:latin typeface="Courier New" pitchFamily="49" charset="0"/>
              </a:rPr>
              <a:t>x.wait()</a:t>
            </a:r>
          </a:p>
          <a:p>
            <a:pPr lvl="2"/>
            <a:r>
              <a:rPr lang="en-US"/>
              <a:t>If no </a:t>
            </a:r>
            <a:r>
              <a:rPr lang="en-US" sz="2000" b="1">
                <a:solidFill>
                  <a:srgbClr val="000000"/>
                </a:solidFill>
                <a:latin typeface="Courier New" pitchFamily="49" charset="0"/>
              </a:rPr>
              <a:t>x.wait()</a:t>
            </a:r>
            <a:r>
              <a:rPr lang="en-US" sz="2000">
                <a:solidFill>
                  <a:srgbClr val="0000FF"/>
                </a:solidFill>
              </a:rPr>
              <a:t> </a:t>
            </a:r>
            <a:r>
              <a:rPr lang="en-US"/>
              <a:t>on the variable, then it has no effect on the variable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82650" y="176213"/>
            <a:ext cx="7847013" cy="576262"/>
          </a:xfrm>
        </p:spPr>
        <p:txBody>
          <a:bodyPr>
            <a:normAutofit fontScale="90000"/>
          </a:bodyPr>
          <a:lstStyle/>
          <a:p>
            <a:pPr eaLnBrk="1" hangingPunct="1"/>
            <a:r>
              <a:rPr lang="en-US"/>
              <a:t> Monitor with Condition Variables</a:t>
            </a:r>
          </a:p>
        </p:txBody>
      </p:sp>
      <p:pic>
        <p:nvPicPr>
          <p:cNvPr id="49155" name="Picture 4" descr="6"/>
          <p:cNvPicPr>
            <a:picLocks noChangeAspect="1" noChangeArrowheads="1"/>
          </p:cNvPicPr>
          <p:nvPr/>
        </p:nvPicPr>
        <p:blipFill>
          <a:blip r:embed="rId3"/>
          <a:srcRect/>
          <a:stretch>
            <a:fillRect/>
          </a:stretch>
        </p:blipFill>
        <p:spPr bwMode="auto">
          <a:xfrm>
            <a:off x="1654175" y="1323975"/>
            <a:ext cx="6291263" cy="4348163"/>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Grp="1" noChangeArrowheads="1"/>
          </p:cNvSpPr>
          <p:nvPr>
            <p:ph type="title"/>
          </p:nvPr>
        </p:nvSpPr>
        <p:spPr>
          <a:xfrm>
            <a:off x="1027113" y="204788"/>
            <a:ext cx="7659687" cy="576262"/>
          </a:xfrm>
        </p:spPr>
        <p:txBody>
          <a:bodyPr>
            <a:normAutofit fontScale="90000"/>
          </a:bodyPr>
          <a:lstStyle/>
          <a:p>
            <a:pPr eaLnBrk="1" hangingPunct="1"/>
            <a:r>
              <a:rPr lang="en-US"/>
              <a:t>Condition Variables Choices</a:t>
            </a:r>
          </a:p>
        </p:txBody>
      </p:sp>
      <p:sp>
        <p:nvSpPr>
          <p:cNvPr id="50179" name="Rectangle 5"/>
          <p:cNvSpPr>
            <a:spLocks noGrp="1" noChangeArrowheads="1"/>
          </p:cNvSpPr>
          <p:nvPr>
            <p:ph idx="1"/>
          </p:nvPr>
        </p:nvSpPr>
        <p:spPr>
          <a:xfrm>
            <a:off x="869950" y="1179513"/>
            <a:ext cx="7824788" cy="4713287"/>
          </a:xfrm>
        </p:spPr>
        <p:txBody>
          <a:bodyPr>
            <a:normAutofit fontScale="77500" lnSpcReduction="20000"/>
          </a:bodyPr>
          <a:lstStyle/>
          <a:p>
            <a:r>
              <a:rPr lang="en-US" dirty="0"/>
              <a:t>If process P invokes </a:t>
            </a:r>
            <a:r>
              <a:rPr lang="en-US" sz="2000" b="1" dirty="0" err="1">
                <a:solidFill>
                  <a:srgbClr val="000000"/>
                </a:solidFill>
                <a:latin typeface="Courier New" pitchFamily="49" charset="0"/>
                <a:cs typeface="Courier New" pitchFamily="49" charset="0"/>
              </a:rPr>
              <a:t>x.signal</a:t>
            </a:r>
            <a:r>
              <a:rPr lang="en-US" sz="2000" b="1" dirty="0">
                <a:solidFill>
                  <a:srgbClr val="000000"/>
                </a:solidFill>
                <a:latin typeface="Courier New" pitchFamily="49" charset="0"/>
                <a:cs typeface="Courier New" pitchFamily="49" charset="0"/>
              </a:rPr>
              <a:t>(),</a:t>
            </a:r>
            <a:r>
              <a:rPr lang="en-US" sz="2000" dirty="0">
                <a:cs typeface="Courier New" pitchFamily="49" charset="0"/>
              </a:rPr>
              <a:t> </a:t>
            </a:r>
            <a:r>
              <a:rPr lang="en-US" dirty="0"/>
              <a:t>and</a:t>
            </a:r>
            <a:r>
              <a:rPr lang="en-US" sz="2000" dirty="0">
                <a:cs typeface="Courier New" pitchFamily="49" charset="0"/>
              </a:rPr>
              <a:t> </a:t>
            </a:r>
            <a:r>
              <a:rPr lang="en-US" dirty="0"/>
              <a:t>process Q is suspended in </a:t>
            </a:r>
            <a:r>
              <a:rPr lang="en-US" sz="2000" b="1" dirty="0" err="1">
                <a:solidFill>
                  <a:srgbClr val="000000"/>
                </a:solidFill>
                <a:latin typeface="Courier New" pitchFamily="49" charset="0"/>
                <a:cs typeface="Courier New" pitchFamily="49" charset="0"/>
              </a:rPr>
              <a:t>x.wait</a:t>
            </a:r>
            <a:r>
              <a:rPr lang="en-US" sz="2000" b="1" dirty="0">
                <a:solidFill>
                  <a:srgbClr val="000000"/>
                </a:solidFill>
                <a:latin typeface="Courier New" pitchFamily="49" charset="0"/>
                <a:cs typeface="Courier New" pitchFamily="49" charset="0"/>
              </a:rPr>
              <a:t>()</a:t>
            </a:r>
            <a:r>
              <a:rPr lang="en-US" dirty="0"/>
              <a:t>, what should happen next?</a:t>
            </a:r>
          </a:p>
          <a:p>
            <a:pPr lvl="1"/>
            <a:r>
              <a:rPr lang="en-US" dirty="0"/>
              <a:t>Both Q and P cannot execute in </a:t>
            </a:r>
            <a:r>
              <a:rPr lang="en-US" dirty="0" err="1"/>
              <a:t>paralel</a:t>
            </a:r>
            <a:r>
              <a:rPr lang="en-US" dirty="0"/>
              <a:t>. If Q is resumed, then P must wait</a:t>
            </a:r>
          </a:p>
          <a:p>
            <a:r>
              <a:rPr lang="en-US" dirty="0"/>
              <a:t>Options include</a:t>
            </a:r>
          </a:p>
          <a:p>
            <a:pPr lvl="1"/>
            <a:r>
              <a:rPr lang="en-US" b="1" dirty="0"/>
              <a:t>Signal and wait </a:t>
            </a:r>
            <a:r>
              <a:rPr lang="en-US" dirty="0"/>
              <a:t>– P waits until Q either leaves the monitor or it waits for another condition</a:t>
            </a:r>
          </a:p>
          <a:p>
            <a:pPr lvl="1"/>
            <a:r>
              <a:rPr lang="en-US" b="1" dirty="0"/>
              <a:t>Signal and continue </a:t>
            </a:r>
            <a:r>
              <a:rPr lang="en-US" dirty="0"/>
              <a:t>– Q waits until P either leaves the monitor or it  waits for another condition</a:t>
            </a:r>
          </a:p>
          <a:p>
            <a:pPr lvl="1"/>
            <a:r>
              <a:rPr lang="en-US" dirty="0"/>
              <a:t>Both have pros and cons – language implementer can decide</a:t>
            </a:r>
          </a:p>
          <a:p>
            <a:pPr lvl="1"/>
            <a:r>
              <a:rPr lang="en-US" dirty="0"/>
              <a:t>Monitors implemented in Concurrent Pascal compromise</a:t>
            </a:r>
          </a:p>
          <a:p>
            <a:pPr lvl="2"/>
            <a:r>
              <a:rPr lang="en-US" dirty="0"/>
              <a:t>P executing </a:t>
            </a:r>
            <a:r>
              <a:rPr lang="en-US" sz="2000" dirty="0"/>
              <a:t>signal</a:t>
            </a:r>
            <a:r>
              <a:rPr lang="en-US" dirty="0"/>
              <a:t> immediately leaves the monitor, Q is resumed</a:t>
            </a:r>
          </a:p>
          <a:p>
            <a:pPr lvl="1"/>
            <a:r>
              <a:rPr lang="en-US" dirty="0"/>
              <a:t>Implemented in other languages including Mesa, C#, Java</a:t>
            </a:r>
          </a:p>
          <a:p>
            <a:endParaRPr 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44563" y="90488"/>
            <a:ext cx="8077200" cy="609600"/>
          </a:xfrm>
        </p:spPr>
        <p:txBody>
          <a:bodyPr/>
          <a:lstStyle/>
          <a:p>
            <a:pPr eaLnBrk="1" hangingPunct="1"/>
            <a:r>
              <a:rPr lang="en-US" sz="2800"/>
              <a:t>Monitor Solution to Dining Philosophers</a:t>
            </a:r>
          </a:p>
        </p:txBody>
      </p:sp>
      <p:sp>
        <p:nvSpPr>
          <p:cNvPr id="51203" name="Rectangle 3"/>
          <p:cNvSpPr>
            <a:spLocks noGrp="1" noChangeArrowheads="1"/>
          </p:cNvSpPr>
          <p:nvPr>
            <p:ph idx="1"/>
          </p:nvPr>
        </p:nvSpPr>
        <p:spPr>
          <a:xfrm>
            <a:off x="1146175" y="979488"/>
            <a:ext cx="7345363" cy="5384800"/>
          </a:xfrm>
        </p:spPr>
        <p:txBody>
          <a:bodyPr/>
          <a:lstStyle/>
          <a:p>
            <a:pPr>
              <a:lnSpc>
                <a:spcPct val="80000"/>
              </a:lnSpc>
              <a:buFont typeface="Monotype Sorts" pitchFamily="-84" charset="2"/>
              <a:buNone/>
            </a:pPr>
            <a:r>
              <a:rPr lang="en-US" sz="1600">
                <a:solidFill>
                  <a:srgbClr val="000000"/>
                </a:solidFill>
                <a:latin typeface="Courier New" pitchFamily="49" charset="0"/>
                <a:cs typeface="Courier New" pitchFamily="49" charset="0"/>
              </a:rPr>
              <a:t>monitor DiningPhilosophers</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enum { THINKING; HUNGRY, EATING) state [5]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condition self [5];</a:t>
            </a:r>
          </a:p>
          <a:p>
            <a:pPr>
              <a:lnSpc>
                <a:spcPct val="80000"/>
              </a:lnSpc>
              <a:buFont typeface="Monotype Sorts" pitchFamily="-84" charset="2"/>
              <a:buNone/>
            </a:pPr>
            <a:endParaRPr lang="en-US" sz="1600">
              <a:solidFill>
                <a:srgbClr val="000000"/>
              </a:solidFill>
              <a:latin typeface="Courier New" pitchFamily="49" charset="0"/>
              <a:cs typeface="Courier New" pitchFamily="49" charset="0"/>
            </a:endParaRP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void pickup (int i)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HUNGRY;</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test(i);</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if (state[i] != EATING) self[i].wait;</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void putdown (int i)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THINKING;</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 test left and right neighbors</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test((i + 4) % 5);</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test((i + 1) % 5);</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a:t>
            </a:r>
          </a:p>
          <a:p>
            <a:pPr>
              <a:lnSpc>
                <a:spcPct val="80000"/>
              </a:lnSpc>
              <a:buFont typeface="Monotype Sorts" pitchFamily="-84" charset="2"/>
              <a:buNone/>
            </a:pPr>
            <a:r>
              <a:rPr lang="en-US" sz="1600">
                <a:solidFill>
                  <a:srgbClr val="0000FF"/>
                </a:solidFill>
              </a:rPr>
              <a:t>	</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281113" y="123825"/>
            <a:ext cx="7916862" cy="638175"/>
          </a:xfrm>
        </p:spPr>
        <p:txBody>
          <a:bodyPr>
            <a:normAutofit fontScale="90000"/>
          </a:bodyPr>
          <a:lstStyle/>
          <a:p>
            <a:pPr eaLnBrk="1" hangingPunct="1"/>
            <a:r>
              <a:rPr lang="en-US"/>
              <a:t>Solution to Dining Philosophers (Cont.)</a:t>
            </a:r>
          </a:p>
        </p:txBody>
      </p:sp>
      <p:sp>
        <p:nvSpPr>
          <p:cNvPr id="52227" name="Rectangle 3"/>
          <p:cNvSpPr>
            <a:spLocks noGrp="1" noChangeArrowheads="1"/>
          </p:cNvSpPr>
          <p:nvPr>
            <p:ph idx="1"/>
          </p:nvPr>
        </p:nvSpPr>
        <p:spPr>
          <a:xfrm>
            <a:off x="1160463" y="944563"/>
            <a:ext cx="6908800" cy="5268912"/>
          </a:xfrm>
        </p:spPr>
        <p:txBody>
          <a:bodyPr/>
          <a:lstStyle/>
          <a:p>
            <a:pPr>
              <a:lnSpc>
                <a:spcPct val="80000"/>
              </a:lnSpc>
              <a:buFont typeface="Monotype Sorts" pitchFamily="-84" charset="2"/>
              <a:buNone/>
            </a:pPr>
            <a:endParaRPr lang="en-US" sz="1600">
              <a:solidFill>
                <a:srgbClr val="000000"/>
              </a:solidFill>
              <a:latin typeface="Courier New" pitchFamily="49" charset="0"/>
              <a:cs typeface="Courier New" pitchFamily="49" charset="0"/>
            </a:endParaRP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void test (int i)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if ((state[(i + 4) % 5] != EATING) &amp;&amp;</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HUNGRY) &amp;&amp;</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+ 1) % 5] != EATING) )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EATING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self[i].signal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a:t>
            </a:r>
          </a:p>
          <a:p>
            <a:pPr>
              <a:lnSpc>
                <a:spcPct val="80000"/>
              </a:lnSpc>
              <a:buFont typeface="Monotype Sorts" pitchFamily="-84" charset="2"/>
              <a:buNone/>
            </a:pPr>
            <a:endParaRPr lang="en-US" sz="1600">
              <a:solidFill>
                <a:srgbClr val="000000"/>
              </a:solidFill>
              <a:latin typeface="Courier New" pitchFamily="49" charset="0"/>
              <a:cs typeface="Courier New" pitchFamily="49" charset="0"/>
            </a:endParaRP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initialization_code() {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for (int i = 0; i &lt; 5; i++)</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state[i] = THINKING;</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	     }</a:t>
            </a:r>
          </a:p>
          <a:p>
            <a:pPr>
              <a:lnSpc>
                <a:spcPct val="80000"/>
              </a:lnSpc>
              <a:buFont typeface="Monotype Sorts" pitchFamily="-84" charset="2"/>
              <a:buNone/>
            </a:pPr>
            <a:r>
              <a:rPr lang="en-US" sz="1600">
                <a:solidFill>
                  <a:srgbClr val="000000"/>
                </a:solidFill>
                <a:latin typeface="Courier New" pitchFamily="49" charset="0"/>
                <a:cs typeface="Courier New" pitchFamily="49" charset="0"/>
              </a:rPr>
              <a: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idx="1"/>
          </p:nvPr>
        </p:nvSpPr>
        <p:spPr>
          <a:xfrm>
            <a:off x="914400" y="1090613"/>
            <a:ext cx="7445375" cy="5268912"/>
          </a:xfrm>
        </p:spPr>
        <p:txBody>
          <a:bodyPr>
            <a:normAutofit fontScale="85000" lnSpcReduction="10000"/>
          </a:bodyPr>
          <a:lstStyle/>
          <a:p>
            <a:pPr>
              <a:lnSpc>
                <a:spcPct val="80000"/>
              </a:lnSpc>
              <a:buFont typeface="Monotype Sorts" pitchFamily="-84" charset="2"/>
              <a:buNone/>
            </a:pPr>
            <a:endParaRPr lang="en-US" sz="1600">
              <a:solidFill>
                <a:srgbClr val="0000FF"/>
              </a:solidFill>
            </a:endParaRPr>
          </a:p>
          <a:p>
            <a:pPr>
              <a:lnSpc>
                <a:spcPct val="80000"/>
              </a:lnSpc>
            </a:pPr>
            <a:r>
              <a:rPr lang="en-US"/>
              <a:t>Each philosopher </a:t>
            </a:r>
            <a:r>
              <a:rPr lang="en-US" i="1"/>
              <a:t>i </a:t>
            </a:r>
            <a:r>
              <a:rPr lang="en-US"/>
              <a:t>invokes the</a:t>
            </a:r>
            <a:r>
              <a:rPr lang="en-US" i="1"/>
              <a:t> </a:t>
            </a:r>
            <a:r>
              <a:rPr lang="en-US"/>
              <a:t>operations </a:t>
            </a:r>
            <a:r>
              <a:rPr lang="en-US" sz="2000" b="1">
                <a:solidFill>
                  <a:srgbClr val="000000"/>
                </a:solidFill>
                <a:latin typeface="Courier New" pitchFamily="49" charset="0"/>
                <a:cs typeface="Courier New" pitchFamily="49" charset="0"/>
              </a:rPr>
              <a:t>pickup()</a:t>
            </a:r>
            <a:r>
              <a:rPr lang="en-US" sz="2000" i="1"/>
              <a:t> </a:t>
            </a:r>
            <a:r>
              <a:rPr lang="en-US"/>
              <a:t>and </a:t>
            </a:r>
            <a:r>
              <a:rPr lang="en-US" sz="2000" b="1">
                <a:solidFill>
                  <a:srgbClr val="000000"/>
                </a:solidFill>
                <a:latin typeface="Courier New" pitchFamily="49" charset="0"/>
                <a:cs typeface="Courier New" pitchFamily="49" charset="0"/>
              </a:rPr>
              <a:t>putdown()</a:t>
            </a:r>
            <a:r>
              <a:rPr lang="en-US" sz="2000"/>
              <a:t> </a:t>
            </a:r>
            <a:r>
              <a:rPr lang="en-US"/>
              <a:t>in the following sequence:</a:t>
            </a:r>
          </a:p>
          <a:p>
            <a:pPr>
              <a:lnSpc>
                <a:spcPct val="80000"/>
              </a:lnSpc>
              <a:buFont typeface="Monotype Sorts" pitchFamily="-84" charset="2"/>
              <a:buNone/>
            </a:pPr>
            <a:endParaRPr lang="en-US" b="1">
              <a:solidFill>
                <a:srgbClr val="000000"/>
              </a:solidFill>
              <a:latin typeface="Courier New" pitchFamily="49" charset="0"/>
              <a:cs typeface="Courier New" pitchFamily="49" charset="0"/>
            </a:endParaRPr>
          </a:p>
          <a:p>
            <a:pPr>
              <a:lnSpc>
                <a:spcPct val="80000"/>
              </a:lnSpc>
              <a:buFont typeface="Monotype Sorts" pitchFamily="-84" charset="2"/>
              <a:buNone/>
            </a:pPr>
            <a:r>
              <a:rPr lang="en-US" b="1">
                <a:solidFill>
                  <a:srgbClr val="000000"/>
                </a:solidFill>
                <a:latin typeface="Courier New" pitchFamily="49" charset="0"/>
                <a:cs typeface="Courier New" pitchFamily="49" charset="0"/>
              </a:rPr>
              <a:t>              </a:t>
            </a:r>
            <a:r>
              <a:rPr lang="en-US" sz="2000" b="1">
                <a:solidFill>
                  <a:srgbClr val="000000"/>
                </a:solidFill>
                <a:latin typeface="Courier New" pitchFamily="49" charset="0"/>
                <a:cs typeface="Courier New" pitchFamily="49" charset="0"/>
              </a:rPr>
              <a:t>DiningPhilosophers.pickup(i)</a:t>
            </a:r>
            <a:r>
              <a:rPr lang="en-US" b="1">
                <a:solidFill>
                  <a:srgbClr val="000000"/>
                </a:solidFill>
                <a:latin typeface="Courier New" pitchFamily="49" charset="0"/>
                <a:cs typeface="Courier New" pitchFamily="49" charset="0"/>
              </a:rPr>
              <a:t>;</a:t>
            </a:r>
          </a:p>
          <a:p>
            <a:pPr>
              <a:lnSpc>
                <a:spcPct val="80000"/>
              </a:lnSpc>
              <a:buFont typeface="Monotype Sorts" pitchFamily="-84" charset="2"/>
              <a:buNone/>
            </a:pPr>
            <a:endParaRPr lang="en-US" b="1">
              <a:solidFill>
                <a:srgbClr val="000000"/>
              </a:solidFill>
              <a:latin typeface="Courier New" pitchFamily="49" charset="0"/>
              <a:cs typeface="Courier New" pitchFamily="49" charset="0"/>
            </a:endParaRPr>
          </a:p>
          <a:p>
            <a:pPr>
              <a:lnSpc>
                <a:spcPct val="80000"/>
              </a:lnSpc>
              <a:buFont typeface="Monotype Sorts" pitchFamily="-84" charset="2"/>
              <a:buNone/>
            </a:pPr>
            <a:r>
              <a:rPr lang="en-US" b="1">
                <a:solidFill>
                  <a:srgbClr val="000000"/>
                </a:solidFill>
                <a:latin typeface="Courier New" pitchFamily="49" charset="0"/>
                <a:cs typeface="Courier New" pitchFamily="49" charset="0"/>
              </a:rPr>
              <a:t>                   EAT</a:t>
            </a:r>
          </a:p>
          <a:p>
            <a:pPr>
              <a:lnSpc>
                <a:spcPct val="80000"/>
              </a:lnSpc>
              <a:buFont typeface="Monotype Sorts" pitchFamily="-84" charset="2"/>
              <a:buNone/>
            </a:pPr>
            <a:endParaRPr lang="en-US" b="1">
              <a:solidFill>
                <a:srgbClr val="000000"/>
              </a:solidFill>
              <a:latin typeface="Courier New" pitchFamily="49" charset="0"/>
              <a:cs typeface="Courier New" pitchFamily="49" charset="0"/>
            </a:endParaRPr>
          </a:p>
          <a:p>
            <a:pPr>
              <a:lnSpc>
                <a:spcPct val="80000"/>
              </a:lnSpc>
              <a:buFont typeface="Monotype Sorts" pitchFamily="-84" charset="2"/>
              <a:buNone/>
            </a:pPr>
            <a:r>
              <a:rPr lang="en-US" b="1">
                <a:solidFill>
                  <a:srgbClr val="000000"/>
                </a:solidFill>
                <a:latin typeface="Courier New" pitchFamily="49" charset="0"/>
                <a:cs typeface="Courier New" pitchFamily="49" charset="0"/>
              </a:rPr>
              <a:t>              </a:t>
            </a:r>
            <a:r>
              <a:rPr lang="en-US" sz="2000" b="1">
                <a:solidFill>
                  <a:srgbClr val="000000"/>
                </a:solidFill>
                <a:latin typeface="Courier New" pitchFamily="49" charset="0"/>
                <a:cs typeface="Courier New" pitchFamily="49" charset="0"/>
              </a:rPr>
              <a:t>DiningPhilosophers.putdown(i)</a:t>
            </a:r>
            <a:r>
              <a:rPr lang="en-US" b="1">
                <a:solidFill>
                  <a:srgbClr val="000000"/>
                </a:solidFill>
                <a:latin typeface="Courier New" pitchFamily="49" charset="0"/>
                <a:cs typeface="Courier New" pitchFamily="49" charset="0"/>
              </a:rPr>
              <a:t>;</a:t>
            </a:r>
          </a:p>
          <a:p>
            <a:pPr>
              <a:lnSpc>
                <a:spcPct val="80000"/>
              </a:lnSpc>
              <a:buFont typeface="Monotype Sorts" pitchFamily="-84" charset="2"/>
              <a:buNone/>
            </a:pPr>
            <a:endParaRPr lang="en-US">
              <a:solidFill>
                <a:srgbClr val="0000FF"/>
              </a:solidFill>
            </a:endParaRPr>
          </a:p>
          <a:p>
            <a:pPr>
              <a:lnSpc>
                <a:spcPct val="80000"/>
              </a:lnSpc>
            </a:pPr>
            <a:r>
              <a:rPr lang="en-US"/>
              <a:t>No deadlock, but starvation is possible</a:t>
            </a:r>
          </a:p>
          <a:p>
            <a:pPr>
              <a:lnSpc>
                <a:spcPct val="80000"/>
              </a:lnSpc>
              <a:buFont typeface="Monotype Sorts" pitchFamily="-84" charset="2"/>
              <a:buNone/>
            </a:pPr>
            <a:endParaRPr lang="en-US">
              <a:solidFill>
                <a:srgbClr val="0000FF"/>
              </a:solidFill>
            </a:endParaRPr>
          </a:p>
          <a:p>
            <a:pPr>
              <a:lnSpc>
                <a:spcPct val="80000"/>
              </a:lnSpc>
              <a:buFont typeface="Monotype Sorts" pitchFamily="-84" charset="2"/>
              <a:buNone/>
            </a:pPr>
            <a:endParaRPr lang="en-US">
              <a:solidFill>
                <a:srgbClr val="0000FF"/>
              </a:solidFill>
            </a:endParaRPr>
          </a:p>
          <a:p>
            <a:pPr>
              <a:lnSpc>
                <a:spcPct val="80000"/>
              </a:lnSpc>
              <a:buFont typeface="Monotype Sorts" pitchFamily="-84" charset="2"/>
              <a:buNone/>
            </a:pPr>
            <a:r>
              <a:rPr lang="en-US" i="1">
                <a:solidFill>
                  <a:srgbClr val="0000FF"/>
                </a:solidFill>
              </a:rPr>
              <a:t>       </a:t>
            </a:r>
          </a:p>
        </p:txBody>
      </p:sp>
      <p:sp>
        <p:nvSpPr>
          <p:cNvPr id="53251" name="Rectangle 2"/>
          <p:cNvSpPr>
            <a:spLocks noChangeArrowheads="1"/>
          </p:cNvSpPr>
          <p:nvPr/>
        </p:nvSpPr>
        <p:spPr bwMode="auto">
          <a:xfrm>
            <a:off x="1238250" y="95250"/>
            <a:ext cx="7916863" cy="638175"/>
          </a:xfrm>
          <a:prstGeom prst="rect">
            <a:avLst/>
          </a:prstGeom>
          <a:noFill/>
          <a:ln w="9525">
            <a:noFill/>
            <a:miter lim="800000"/>
            <a:headEnd/>
            <a:tailEnd/>
          </a:ln>
        </p:spPr>
        <p:txBody>
          <a:bodyPr lIns="91426" tIns="45714" rIns="91426" bIns="45714" anchor="b"/>
          <a:lstStyle/>
          <a:p>
            <a:pPr algn="ctr" eaLnBrk="1" hangingPunct="1"/>
            <a:r>
              <a:rPr lang="en-US" sz="3200" b="1">
                <a:solidFill>
                  <a:srgbClr val="006699"/>
                </a:solidFill>
                <a:latin typeface="Arial" pitchFamily="34" charset="0"/>
              </a:rPr>
              <a:t>Solution to Dining Philosophers (Cont.)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284288" y="-111125"/>
            <a:ext cx="7715250" cy="844550"/>
          </a:xfrm>
        </p:spPr>
        <p:txBody>
          <a:bodyPr/>
          <a:lstStyle/>
          <a:p>
            <a:pPr eaLnBrk="1" hangingPunct="1"/>
            <a:r>
              <a:rPr lang="en-US" sz="2800"/>
              <a:t>Monitor Implementation Using Semaphores</a:t>
            </a:r>
          </a:p>
        </p:txBody>
      </p:sp>
      <p:sp>
        <p:nvSpPr>
          <p:cNvPr id="54275" name="Rectangle 3"/>
          <p:cNvSpPr>
            <a:spLocks noGrp="1" noChangeArrowheads="1"/>
          </p:cNvSpPr>
          <p:nvPr>
            <p:ph idx="1"/>
          </p:nvPr>
        </p:nvSpPr>
        <p:spPr>
          <a:xfrm>
            <a:off x="1052513" y="1133475"/>
            <a:ext cx="7043737" cy="4719638"/>
          </a:xfrm>
        </p:spPr>
        <p:txBody>
          <a:bodyPr>
            <a:normAutofit fontScale="70000" lnSpcReduction="20000"/>
          </a:bodyPr>
          <a:lstStyle/>
          <a:p>
            <a:pPr>
              <a:lnSpc>
                <a:spcPct val="80000"/>
              </a:lnSpc>
              <a:tabLst>
                <a:tab pos="1887538" algn="l"/>
                <a:tab pos="2335213" algn="l"/>
                <a:tab pos="2506663" algn="l"/>
              </a:tabLst>
            </a:pPr>
            <a:r>
              <a:rPr lang="en-US"/>
              <a:t>Variables </a:t>
            </a:r>
          </a:p>
          <a:p>
            <a:pPr>
              <a:lnSpc>
                <a:spcPct val="80000"/>
              </a:lnSpc>
              <a:buFont typeface="Monotype Sorts" pitchFamily="-84" charset="2"/>
              <a:buNone/>
              <a:tabLst>
                <a:tab pos="1887538" algn="l"/>
                <a:tab pos="2335213" algn="l"/>
                <a:tab pos="2506663" algn="l"/>
              </a:tabLst>
            </a:pPr>
            <a:endParaRPr lang="en-US"/>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semaphore mutex;  // (initially  = 1)</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semaphore next;   // (initially  = 0)</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int next_count = 0;</a:t>
            </a:r>
            <a:br>
              <a:rPr lang="en-US" b="1">
                <a:solidFill>
                  <a:srgbClr val="000000"/>
                </a:solidFill>
                <a:latin typeface="Courier New" pitchFamily="49" charset="0"/>
                <a:cs typeface="Courier New" pitchFamily="49" charset="0"/>
              </a:rPr>
            </a:br>
            <a:endParaRPr lang="en-US" b="1">
              <a:solidFill>
                <a:srgbClr val="000000"/>
              </a:solidFill>
              <a:latin typeface="Courier New" pitchFamily="49" charset="0"/>
              <a:cs typeface="Courier New" pitchFamily="49" charset="0"/>
            </a:endParaRPr>
          </a:p>
          <a:p>
            <a:pPr>
              <a:lnSpc>
                <a:spcPct val="80000"/>
              </a:lnSpc>
              <a:tabLst>
                <a:tab pos="1887538" algn="l"/>
                <a:tab pos="2335213" algn="l"/>
                <a:tab pos="2506663" algn="l"/>
              </a:tabLst>
            </a:pPr>
            <a:r>
              <a:rPr lang="en-US"/>
              <a:t>Each procedure </a:t>
            </a:r>
            <a:r>
              <a:rPr lang="en-US" b="1" i="1"/>
              <a:t>F</a:t>
            </a:r>
            <a:r>
              <a:rPr lang="en-US"/>
              <a:t>  will be replaced by</a:t>
            </a:r>
          </a:p>
          <a:p>
            <a:pPr>
              <a:lnSpc>
                <a:spcPct val="80000"/>
              </a:lnSpc>
              <a:tabLst>
                <a:tab pos="1887538" algn="l"/>
                <a:tab pos="2335213" algn="l"/>
                <a:tab pos="2506663" algn="l"/>
              </a:tabLst>
            </a:pPr>
            <a:endParaRPr lang="en-US" sz="1600"/>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wait(mutex);</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			 </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body of F;</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if (next_count &gt; 0)</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signal(next)</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else </a:t>
            </a:r>
          </a:p>
          <a:p>
            <a:pPr>
              <a:lnSpc>
                <a:spcPct val="80000"/>
              </a:lnSpc>
              <a:spcBef>
                <a:spcPct val="15000"/>
              </a:spcBef>
              <a:buFont typeface="Monotype Sorts" pitchFamily="-84" charset="2"/>
              <a:buNone/>
              <a:tabLst>
                <a:tab pos="1887538" algn="l"/>
                <a:tab pos="2335213" algn="l"/>
                <a:tab pos="2506663" algn="l"/>
              </a:tabLst>
            </a:pPr>
            <a:r>
              <a:rPr lang="en-US" b="1">
                <a:solidFill>
                  <a:srgbClr val="000000"/>
                </a:solidFill>
                <a:latin typeface="Courier New" pitchFamily="49" charset="0"/>
                <a:cs typeface="Courier New" pitchFamily="49" charset="0"/>
              </a:rPr>
              <a:t>				signal(mutex);</a:t>
            </a:r>
            <a:br>
              <a:rPr lang="en-US" b="1">
                <a:solidFill>
                  <a:srgbClr val="000000"/>
                </a:solidFill>
                <a:latin typeface="Courier New" pitchFamily="49" charset="0"/>
                <a:cs typeface="Courier New" pitchFamily="49" charset="0"/>
              </a:rPr>
            </a:br>
            <a:endParaRPr lang="en-US" b="1">
              <a:solidFill>
                <a:srgbClr val="000000"/>
              </a:solidFill>
              <a:latin typeface="Courier New" pitchFamily="49" charset="0"/>
              <a:cs typeface="Courier New" pitchFamily="49" charset="0"/>
            </a:endParaRPr>
          </a:p>
          <a:p>
            <a:pPr>
              <a:lnSpc>
                <a:spcPct val="80000"/>
              </a:lnSpc>
              <a:tabLst>
                <a:tab pos="1887538" algn="l"/>
                <a:tab pos="2335213" algn="l"/>
                <a:tab pos="2506663" algn="l"/>
              </a:tabLst>
            </a:pPr>
            <a:r>
              <a:rPr lang="en-US"/>
              <a:t>Mutual exclusion within a monitor is ensured</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089025" y="158750"/>
            <a:ext cx="8229600" cy="576263"/>
          </a:xfrm>
        </p:spPr>
        <p:txBody>
          <a:bodyPr/>
          <a:lstStyle/>
          <a:p>
            <a:pPr eaLnBrk="1" hangingPunct="1"/>
            <a:r>
              <a:rPr lang="en-US" sz="2600"/>
              <a:t>Monitor Implementation – Condition Variables</a:t>
            </a:r>
          </a:p>
        </p:txBody>
      </p:sp>
      <p:sp>
        <p:nvSpPr>
          <p:cNvPr id="55299" name="Rectangle 3"/>
          <p:cNvSpPr>
            <a:spLocks noGrp="1" noChangeArrowheads="1"/>
          </p:cNvSpPr>
          <p:nvPr>
            <p:ph idx="1"/>
          </p:nvPr>
        </p:nvSpPr>
        <p:spPr>
          <a:xfrm>
            <a:off x="893763" y="1190625"/>
            <a:ext cx="7843837" cy="4530725"/>
          </a:xfrm>
        </p:spPr>
        <p:txBody>
          <a:bodyPr>
            <a:normAutofit fontScale="70000" lnSpcReduction="20000"/>
          </a:bodyPr>
          <a:lstStyle/>
          <a:p>
            <a:pPr>
              <a:lnSpc>
                <a:spcPct val="90000"/>
              </a:lnSpc>
              <a:spcBef>
                <a:spcPct val="15000"/>
              </a:spcBef>
              <a:tabLst>
                <a:tab pos="1828800" algn="l"/>
                <a:tab pos="2217738" algn="l"/>
              </a:tabLst>
            </a:pPr>
            <a:r>
              <a:rPr lang="en-US"/>
              <a:t>For each condition variable </a:t>
            </a:r>
            <a:r>
              <a:rPr lang="en-US" b="1" i="1"/>
              <a:t>x</a:t>
            </a:r>
            <a:r>
              <a:rPr lang="en-US"/>
              <a:t>, we  have</a:t>
            </a:r>
            <a:r>
              <a:rPr lang="en-US" sz="1600"/>
              <a:t>:</a:t>
            </a:r>
          </a:p>
          <a:p>
            <a:pPr>
              <a:lnSpc>
                <a:spcPct val="90000"/>
              </a:lnSpc>
              <a:spcBef>
                <a:spcPct val="15000"/>
              </a:spcBef>
              <a:buFont typeface="Monotype Sorts" pitchFamily="-84" charset="2"/>
              <a:buNone/>
              <a:tabLst>
                <a:tab pos="1828800" algn="l"/>
                <a:tab pos="2217738" algn="l"/>
              </a:tabLst>
            </a:pPr>
            <a:endParaRPr lang="en-US" sz="1600"/>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semaphore x_sem; // (initially  = 0)</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int x_count = 0;</a:t>
            </a:r>
            <a:br>
              <a:rPr lang="en-US" b="1">
                <a:solidFill>
                  <a:srgbClr val="000000"/>
                </a:solidFill>
                <a:latin typeface="Courier New" pitchFamily="49" charset="0"/>
                <a:cs typeface="Courier New" pitchFamily="49" charset="0"/>
              </a:rPr>
            </a:br>
            <a:endParaRPr lang="en-US" b="1">
              <a:solidFill>
                <a:srgbClr val="000000"/>
              </a:solidFill>
              <a:latin typeface="Courier New" pitchFamily="49" charset="0"/>
              <a:cs typeface="Courier New" pitchFamily="49" charset="0"/>
            </a:endParaRPr>
          </a:p>
          <a:p>
            <a:pPr>
              <a:lnSpc>
                <a:spcPct val="90000"/>
              </a:lnSpc>
              <a:spcBef>
                <a:spcPct val="15000"/>
              </a:spcBef>
              <a:tabLst>
                <a:tab pos="1828800" algn="l"/>
                <a:tab pos="2217738" algn="l"/>
              </a:tabLst>
            </a:pPr>
            <a:r>
              <a:rPr lang="en-US"/>
              <a:t>The operation </a:t>
            </a:r>
            <a:r>
              <a:rPr lang="en-US">
                <a:solidFill>
                  <a:srgbClr val="0000FF"/>
                </a:solidFill>
              </a:rPr>
              <a:t>x.wait</a:t>
            </a:r>
            <a:r>
              <a:rPr lang="en-US" b="1"/>
              <a:t> </a:t>
            </a:r>
            <a:r>
              <a:rPr lang="en-US"/>
              <a:t>can be implemented as</a:t>
            </a:r>
            <a:r>
              <a:rPr lang="en-US" sz="1600"/>
              <a:t>:</a:t>
            </a:r>
          </a:p>
          <a:p>
            <a:pPr>
              <a:lnSpc>
                <a:spcPct val="90000"/>
              </a:lnSpc>
              <a:spcBef>
                <a:spcPct val="15000"/>
              </a:spcBef>
              <a:buFont typeface="Monotype Sorts" pitchFamily="-84" charset="2"/>
              <a:buNone/>
              <a:tabLst>
                <a:tab pos="1828800" algn="l"/>
                <a:tab pos="2217738" algn="l"/>
              </a:tabLst>
            </a:pPr>
            <a:r>
              <a:rPr lang="en-US" sz="1600"/>
              <a:t>		</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x_count++;</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if (next_count &gt; 0)</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signal(next);</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else</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signal(mutex);</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wait(x_sem);</a:t>
            </a:r>
          </a:p>
          <a:p>
            <a:pPr>
              <a:lnSpc>
                <a:spcPct val="90000"/>
              </a:lnSpc>
              <a:spcBef>
                <a:spcPct val="15000"/>
              </a:spcBef>
              <a:buFont typeface="Monotype Sorts" pitchFamily="-84" charset="2"/>
              <a:buNone/>
              <a:tabLst>
                <a:tab pos="1828800" algn="l"/>
                <a:tab pos="2217738" algn="l"/>
              </a:tabLst>
            </a:pPr>
            <a:r>
              <a:rPr lang="en-US" b="1">
                <a:solidFill>
                  <a:srgbClr val="000000"/>
                </a:solidFill>
                <a:latin typeface="Courier New" pitchFamily="49" charset="0"/>
                <a:cs typeface="Courier New" pitchFamily="49" charset="0"/>
              </a:rPr>
              <a:t>		x_count--;</a:t>
            </a:r>
          </a:p>
          <a:p>
            <a:pPr>
              <a:lnSpc>
                <a:spcPct val="90000"/>
              </a:lnSpc>
              <a:spcBef>
                <a:spcPct val="15000"/>
              </a:spcBef>
              <a:buFont typeface="Monotype Sorts" pitchFamily="-84" charset="2"/>
              <a:buNone/>
              <a:tabLst>
                <a:tab pos="1828800" algn="l"/>
                <a:tab pos="2217738" algn="l"/>
              </a:tabLst>
            </a:pPr>
            <a:r>
              <a:rPr lang="en-US" sz="1600" b="1"/>
              <a:t>		</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933450" y="146050"/>
            <a:ext cx="7753350" cy="576263"/>
          </a:xfrm>
        </p:spPr>
        <p:txBody>
          <a:bodyPr>
            <a:normAutofit fontScale="90000"/>
          </a:bodyPr>
          <a:lstStyle/>
          <a:p>
            <a:pPr eaLnBrk="1" hangingPunct="1"/>
            <a:r>
              <a:rPr lang="en-US"/>
              <a:t>Monitor Implementation (Cont.)</a:t>
            </a:r>
          </a:p>
        </p:txBody>
      </p:sp>
      <p:sp>
        <p:nvSpPr>
          <p:cNvPr id="56323" name="Rectangle 3"/>
          <p:cNvSpPr>
            <a:spLocks noGrp="1" noChangeArrowheads="1"/>
          </p:cNvSpPr>
          <p:nvPr>
            <p:ph idx="1"/>
          </p:nvPr>
        </p:nvSpPr>
        <p:spPr/>
        <p:txBody>
          <a:bodyPr>
            <a:normAutofit fontScale="92500" lnSpcReduction="20000"/>
          </a:bodyPr>
          <a:lstStyle/>
          <a:p>
            <a:pPr>
              <a:tabLst>
                <a:tab pos="1368425" algn="l"/>
                <a:tab pos="1712913" algn="l"/>
                <a:tab pos="2335213" algn="l"/>
              </a:tabLst>
            </a:pPr>
            <a:r>
              <a:rPr lang="en-US"/>
              <a:t>The operation </a:t>
            </a:r>
            <a:r>
              <a:rPr lang="en-US" b="1">
                <a:solidFill>
                  <a:srgbClr val="000000"/>
                </a:solidFill>
                <a:latin typeface="Courier New" pitchFamily="49" charset="0"/>
                <a:cs typeface="Courier New" pitchFamily="49" charset="0"/>
              </a:rPr>
              <a:t>x.signal </a:t>
            </a:r>
            <a:r>
              <a:rPr lang="en-US"/>
              <a:t>can be implemented as:</a:t>
            </a:r>
            <a:br>
              <a:rPr lang="en-US"/>
            </a:br>
            <a:endParaRPr lang="en-US"/>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if (x_count &gt; 0) {</a:t>
            </a:r>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next_count++;</a:t>
            </a:r>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signal(x_sem);</a:t>
            </a:r>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wait(next);</a:t>
            </a:r>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next_count--;</a:t>
            </a:r>
          </a:p>
          <a:p>
            <a:pPr>
              <a:spcBef>
                <a:spcPct val="15000"/>
              </a:spcBef>
              <a:buFont typeface="Monotype Sorts" pitchFamily="-84" charset="2"/>
              <a:buNone/>
              <a:tabLst>
                <a:tab pos="1368425" algn="l"/>
                <a:tab pos="1712913" algn="l"/>
                <a:tab pos="2335213" algn="l"/>
              </a:tabLst>
            </a:pPr>
            <a:r>
              <a:rPr lang="en-US" b="1">
                <a:solidFill>
                  <a:srgbClr val="000000"/>
                </a:solidFill>
                <a:latin typeface="Courier New" pitchFamily="49" charset="0"/>
                <a:cs typeface="Courier New" pitchFamily="49" charset="0"/>
              </a:rPr>
              <a:t>		}</a:t>
            </a:r>
          </a:p>
          <a:p>
            <a:pPr>
              <a:spcBef>
                <a:spcPct val="15000"/>
              </a:spcBef>
              <a:buFont typeface="Monotype Sorts" pitchFamily="-84" charset="2"/>
              <a:buNone/>
              <a:tabLst>
                <a:tab pos="1368425" algn="l"/>
                <a:tab pos="1712913" algn="l"/>
                <a:tab pos="2335213" algn="l"/>
              </a:tabLst>
            </a:pPr>
            <a:r>
              <a:rPr lang="en-US" b="1"/>
              <a:t>		</a:t>
            </a:r>
            <a:r>
              <a:rPr lang="en-US"/>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876300" y="182563"/>
            <a:ext cx="7810500" cy="576262"/>
          </a:xfrm>
        </p:spPr>
        <p:txBody>
          <a:bodyPr>
            <a:normAutofit fontScale="90000"/>
          </a:bodyPr>
          <a:lstStyle/>
          <a:p>
            <a:pPr eaLnBrk="1" hangingPunct="1"/>
            <a:r>
              <a:rPr lang="en-US"/>
              <a:t>Storage Hierarchy</a:t>
            </a:r>
          </a:p>
        </p:txBody>
      </p:sp>
      <p:sp>
        <p:nvSpPr>
          <p:cNvPr id="21507" name="Rectangle 3"/>
          <p:cNvSpPr>
            <a:spLocks noGrp="1" noChangeArrowheads="1"/>
          </p:cNvSpPr>
          <p:nvPr>
            <p:ph type="body" idx="4294967295"/>
          </p:nvPr>
        </p:nvSpPr>
        <p:spPr>
          <a:xfrm>
            <a:off x="806450" y="1233488"/>
            <a:ext cx="6492875" cy="4530725"/>
          </a:xfrm>
        </p:spPr>
        <p:txBody>
          <a:bodyPr>
            <a:normAutofit fontScale="85000" lnSpcReduction="10000"/>
          </a:bodyPr>
          <a:lstStyle/>
          <a:p>
            <a:r>
              <a:rPr lang="en-US"/>
              <a:t>Storage systems organized in hierarchy</a:t>
            </a:r>
          </a:p>
          <a:p>
            <a:pPr lvl="1"/>
            <a:r>
              <a:rPr lang="en-US"/>
              <a:t>Speed</a:t>
            </a:r>
          </a:p>
          <a:p>
            <a:pPr lvl="1"/>
            <a:r>
              <a:rPr lang="en-US"/>
              <a:t>Cost</a:t>
            </a:r>
          </a:p>
          <a:p>
            <a:pPr lvl="1"/>
            <a:r>
              <a:rPr lang="en-US"/>
              <a:t>Volatility</a:t>
            </a:r>
          </a:p>
          <a:p>
            <a:r>
              <a:rPr lang="en-US" b="1">
                <a:solidFill>
                  <a:srgbClr val="3366FF"/>
                </a:solidFill>
              </a:rPr>
              <a:t>Caching</a:t>
            </a:r>
            <a:r>
              <a:rPr lang="en-US"/>
              <a:t> – copying information into faster storage system; main memory can be viewed as a cache for secondary storage</a:t>
            </a:r>
          </a:p>
          <a:p>
            <a:r>
              <a:rPr lang="en-US" b="1">
                <a:solidFill>
                  <a:srgbClr val="3366FF"/>
                </a:solidFill>
              </a:rPr>
              <a:t>Device Driver </a:t>
            </a:r>
            <a:r>
              <a:rPr lang="en-US"/>
              <a:t>for each device controller to manage I/O</a:t>
            </a:r>
          </a:p>
          <a:p>
            <a:pPr lvl="1"/>
            <a:r>
              <a:rPr lang="en-US"/>
              <a:t>Provides uniform interface between controller and kernel</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006475" y="214313"/>
            <a:ext cx="7743825" cy="576262"/>
          </a:xfrm>
        </p:spPr>
        <p:txBody>
          <a:bodyPr>
            <a:normAutofit fontScale="90000"/>
          </a:bodyPr>
          <a:lstStyle/>
          <a:p>
            <a:pPr eaLnBrk="1" hangingPunct="1"/>
            <a:r>
              <a:rPr lang="en-US" altLang="en-US"/>
              <a:t>Chapter 8:  Memory Management</a:t>
            </a:r>
          </a:p>
        </p:txBody>
      </p:sp>
      <p:sp>
        <p:nvSpPr>
          <p:cNvPr id="4099" name="Rectangle 3"/>
          <p:cNvSpPr>
            <a:spLocks noGrp="1" noChangeArrowheads="1"/>
          </p:cNvSpPr>
          <p:nvPr>
            <p:ph type="body" idx="1"/>
          </p:nvPr>
        </p:nvSpPr>
        <p:spPr>
          <a:xfrm>
            <a:off x="876300" y="1174750"/>
            <a:ext cx="7351713" cy="4483100"/>
          </a:xfrm>
        </p:spPr>
        <p:txBody>
          <a:bodyPr>
            <a:normAutofit fontScale="92500" lnSpcReduction="10000"/>
          </a:bodyPr>
          <a:lstStyle/>
          <a:p>
            <a:r>
              <a:rPr lang="en-US" altLang="en-US"/>
              <a:t>Background</a:t>
            </a:r>
          </a:p>
          <a:p>
            <a:r>
              <a:rPr lang="en-US" altLang="en-US"/>
              <a:t>Swapping </a:t>
            </a:r>
          </a:p>
          <a:p>
            <a:r>
              <a:rPr lang="en-US" altLang="en-US"/>
              <a:t>Contiguous Memory Allocation</a:t>
            </a:r>
          </a:p>
          <a:p>
            <a:r>
              <a:rPr lang="en-US" altLang="en-US"/>
              <a:t>Segmentation</a:t>
            </a:r>
          </a:p>
          <a:p>
            <a:r>
              <a:rPr lang="en-US" altLang="en-US"/>
              <a:t>Paging</a:t>
            </a:r>
          </a:p>
          <a:p>
            <a:r>
              <a:rPr lang="en-US" altLang="en-US"/>
              <a:t>Structure of the Page Table</a:t>
            </a:r>
          </a:p>
          <a:p>
            <a:r>
              <a:rPr lang="en-US" altLang="en-US"/>
              <a:t>Example: The Intel 32 and 64-bit Architectures</a:t>
            </a:r>
          </a:p>
          <a:p>
            <a:r>
              <a:rPr lang="en-US" altLang="en-US"/>
              <a:t>Example: ARM Architecture</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25413"/>
            <a:ext cx="8229600" cy="576262"/>
          </a:xfrm>
        </p:spPr>
        <p:txBody>
          <a:bodyPr>
            <a:normAutofit fontScale="90000"/>
          </a:bodyPr>
          <a:lstStyle/>
          <a:p>
            <a:pPr eaLnBrk="1" hangingPunct="1"/>
            <a:r>
              <a:rPr lang="en-US" altLang="en-US"/>
              <a:t>Objectives</a:t>
            </a:r>
          </a:p>
        </p:txBody>
      </p:sp>
      <p:sp>
        <p:nvSpPr>
          <p:cNvPr id="5123" name="Rectangle 3"/>
          <p:cNvSpPr>
            <a:spLocks noGrp="1" noChangeArrowheads="1"/>
          </p:cNvSpPr>
          <p:nvPr>
            <p:ph type="body" idx="1"/>
          </p:nvPr>
        </p:nvSpPr>
        <p:spPr>
          <a:xfrm>
            <a:off x="890588" y="1171575"/>
            <a:ext cx="6627812" cy="4440238"/>
          </a:xfrm>
        </p:spPr>
        <p:txBody>
          <a:bodyPr>
            <a:normAutofit fontScale="92500" lnSpcReduction="10000"/>
          </a:bodyPr>
          <a:lstStyle/>
          <a:p>
            <a:r>
              <a:rPr lang="en-US" altLang="en-US"/>
              <a:t>To provide a detailed description of various ways of organizing memory hardware</a:t>
            </a:r>
          </a:p>
          <a:p>
            <a:r>
              <a:rPr lang="en-US" altLang="en-US"/>
              <a:t>To discuss various memory-management techniques, including paging and segmentation</a:t>
            </a:r>
          </a:p>
          <a:p>
            <a:r>
              <a:rPr lang="en-US" altLang="en-US"/>
              <a:t>To provide a detailed description of the Intel Pentium, which supports both pure segmentation and segmentation with paging</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026"/>
          <p:cNvSpPr>
            <a:spLocks noGrp="1" noChangeArrowheads="1"/>
          </p:cNvSpPr>
          <p:nvPr>
            <p:ph type="title"/>
          </p:nvPr>
        </p:nvSpPr>
        <p:spPr>
          <a:xfrm>
            <a:off x="1060450" y="163513"/>
            <a:ext cx="6764338" cy="576262"/>
          </a:xfrm>
        </p:spPr>
        <p:txBody>
          <a:bodyPr>
            <a:normAutofit fontScale="90000"/>
          </a:bodyPr>
          <a:lstStyle/>
          <a:p>
            <a:pPr eaLnBrk="1" hangingPunct="1"/>
            <a:r>
              <a:rPr lang="en-US" altLang="en-US"/>
              <a:t>Background</a:t>
            </a:r>
          </a:p>
        </p:txBody>
      </p:sp>
      <p:sp>
        <p:nvSpPr>
          <p:cNvPr id="6147" name="Rectangle 1027"/>
          <p:cNvSpPr>
            <a:spLocks noGrp="1" noChangeArrowheads="1"/>
          </p:cNvSpPr>
          <p:nvPr>
            <p:ph type="body" idx="1"/>
          </p:nvPr>
        </p:nvSpPr>
        <p:spPr>
          <a:xfrm>
            <a:off x="863600" y="1250950"/>
            <a:ext cx="6578600" cy="4483100"/>
          </a:xfrm>
        </p:spPr>
        <p:txBody>
          <a:bodyPr>
            <a:normAutofit fontScale="70000" lnSpcReduction="20000"/>
          </a:bodyPr>
          <a:lstStyle/>
          <a:p>
            <a:r>
              <a:rPr lang="en-US" altLang="en-US"/>
              <a:t>Program must be brought (from disk)  into memory and placed within a process for it to be run</a:t>
            </a:r>
            <a:endParaRPr lang="en-US" altLang="en-US" sz="800"/>
          </a:p>
          <a:p>
            <a:r>
              <a:rPr lang="en-US" altLang="en-US"/>
              <a:t>Main memory and registers are only storage CPU can access directly</a:t>
            </a:r>
          </a:p>
          <a:p>
            <a:r>
              <a:rPr lang="en-US" altLang="en-US"/>
              <a:t>Memory unit only sees a stream of addresses + read requests, or address + data and write requests</a:t>
            </a:r>
            <a:endParaRPr lang="en-US" altLang="en-US" sz="800"/>
          </a:p>
          <a:p>
            <a:r>
              <a:rPr lang="en-US" altLang="en-US"/>
              <a:t>Register access in one CPU clock (or less)</a:t>
            </a:r>
            <a:endParaRPr lang="en-US" altLang="en-US" sz="800"/>
          </a:p>
          <a:p>
            <a:r>
              <a:rPr lang="en-US" altLang="en-US"/>
              <a:t>Main memory can take many cycles, causing a </a:t>
            </a:r>
            <a:r>
              <a:rPr lang="en-US" altLang="en-US" b="1">
                <a:solidFill>
                  <a:srgbClr val="3366FF"/>
                </a:solidFill>
              </a:rPr>
              <a:t>stall</a:t>
            </a:r>
            <a:endParaRPr lang="en-US" altLang="en-US" sz="800"/>
          </a:p>
          <a:p>
            <a:r>
              <a:rPr lang="en-US" altLang="en-US" b="1">
                <a:solidFill>
                  <a:srgbClr val="3366FF"/>
                </a:solidFill>
              </a:rPr>
              <a:t>Cache</a:t>
            </a:r>
            <a:r>
              <a:rPr lang="en-US" altLang="en-US">
                <a:solidFill>
                  <a:srgbClr val="3366FF"/>
                </a:solidFill>
              </a:rPr>
              <a:t> </a:t>
            </a:r>
            <a:r>
              <a:rPr lang="en-US" altLang="en-US"/>
              <a:t>sits between main memory and CPU registers</a:t>
            </a:r>
            <a:endParaRPr lang="en-US" altLang="en-US" sz="800"/>
          </a:p>
          <a:p>
            <a:r>
              <a:rPr lang="en-US" altLang="en-US"/>
              <a:t>Protection of memory required to ensure correct operation</a:t>
            </a:r>
          </a:p>
          <a:p>
            <a:pPr>
              <a:buFont typeface="Monotype Sorts" pitchFamily="-84" charset="2"/>
              <a:buNone/>
            </a:pPr>
            <a:endParaRPr lang="en-US" altLang="en-US" b="1"/>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265238" y="112713"/>
            <a:ext cx="6559550" cy="576262"/>
          </a:xfrm>
        </p:spPr>
        <p:txBody>
          <a:bodyPr>
            <a:normAutofit fontScale="90000"/>
          </a:bodyPr>
          <a:lstStyle/>
          <a:p>
            <a:pPr eaLnBrk="1" hangingPunct="1"/>
            <a:r>
              <a:rPr lang="en-US" altLang="en-US"/>
              <a:t>Base and Limit Registers</a:t>
            </a:r>
          </a:p>
        </p:txBody>
      </p:sp>
      <p:sp>
        <p:nvSpPr>
          <p:cNvPr id="7171" name="Rectangle 3"/>
          <p:cNvSpPr>
            <a:spLocks noGrp="1" noChangeArrowheads="1"/>
          </p:cNvSpPr>
          <p:nvPr>
            <p:ph type="body" idx="1"/>
          </p:nvPr>
        </p:nvSpPr>
        <p:spPr>
          <a:xfrm>
            <a:off x="950913" y="995363"/>
            <a:ext cx="7351712" cy="4483100"/>
          </a:xfrm>
        </p:spPr>
        <p:txBody>
          <a:bodyPr/>
          <a:lstStyle/>
          <a:p>
            <a:r>
              <a:rPr lang="en-US" altLang="en-US"/>
              <a:t>A pair of </a:t>
            </a:r>
            <a:r>
              <a:rPr lang="en-US" altLang="en-US" b="1">
                <a:solidFill>
                  <a:srgbClr val="3366FF"/>
                </a:solidFill>
              </a:rPr>
              <a:t>base</a:t>
            </a:r>
            <a:r>
              <a:rPr lang="en-US" altLang="en-US">
                <a:solidFill>
                  <a:srgbClr val="3366FF"/>
                </a:solidFill>
              </a:rPr>
              <a:t> </a:t>
            </a:r>
            <a:r>
              <a:rPr lang="en-US" altLang="en-US"/>
              <a:t>and</a:t>
            </a:r>
            <a:r>
              <a:rPr lang="en-US" altLang="en-US" b="1">
                <a:solidFill>
                  <a:srgbClr val="FF0000"/>
                </a:solidFill>
              </a:rPr>
              <a:t> </a:t>
            </a:r>
            <a:r>
              <a:rPr lang="en-US" altLang="en-US" b="1">
                <a:solidFill>
                  <a:srgbClr val="3366FF"/>
                </a:solidFill>
              </a:rPr>
              <a:t>limit</a:t>
            </a:r>
            <a:r>
              <a:rPr lang="en-US" altLang="en-US">
                <a:solidFill>
                  <a:srgbClr val="3366FF"/>
                </a:solidFill>
              </a:rPr>
              <a:t> </a:t>
            </a:r>
            <a:r>
              <a:rPr lang="en-US" altLang="en-US" b="1">
                <a:solidFill>
                  <a:srgbClr val="3366FF"/>
                </a:solidFill>
              </a:rPr>
              <a:t>registers</a:t>
            </a:r>
            <a:r>
              <a:rPr lang="en-US" altLang="en-US"/>
              <a:t> define the logical address space</a:t>
            </a:r>
          </a:p>
          <a:p>
            <a:r>
              <a:rPr lang="en-US" altLang="en-US"/>
              <a:t>CPU must check every memory access generated in user mode to be sure it is between base and limit for that user</a:t>
            </a:r>
          </a:p>
        </p:txBody>
      </p:sp>
      <p:pic>
        <p:nvPicPr>
          <p:cNvPr id="7172" name="Picture 5"/>
          <p:cNvPicPr>
            <a:picLocks noChangeAspect="1" noChangeArrowheads="1"/>
          </p:cNvPicPr>
          <p:nvPr/>
        </p:nvPicPr>
        <p:blipFill>
          <a:blip r:embed="rId3"/>
          <a:srcRect/>
          <a:stretch>
            <a:fillRect/>
          </a:stretch>
        </p:blipFill>
        <p:spPr bwMode="auto">
          <a:xfrm>
            <a:off x="2786063" y="2128838"/>
            <a:ext cx="3273425" cy="3606800"/>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941388" y="153988"/>
            <a:ext cx="7745412" cy="576262"/>
          </a:xfrm>
        </p:spPr>
        <p:txBody>
          <a:bodyPr>
            <a:normAutofit fontScale="90000"/>
          </a:bodyPr>
          <a:lstStyle/>
          <a:p>
            <a:r>
              <a:rPr lang="en-US" altLang="en-US"/>
              <a:t>Hardware Address Protection</a:t>
            </a:r>
          </a:p>
        </p:txBody>
      </p:sp>
      <p:pic>
        <p:nvPicPr>
          <p:cNvPr id="8195" name="Content Placeholder 4" descr="8.02.pdf"/>
          <p:cNvPicPr>
            <a:picLocks noGrp="1" noChangeAspect="1"/>
          </p:cNvPicPr>
          <p:nvPr>
            <p:ph idx="1"/>
          </p:nvPr>
        </p:nvPicPr>
        <p:blipFill>
          <a:blip r:embed="rId2"/>
          <a:srcRect t="-12790" b="-12790"/>
          <a:stretch>
            <a:fillRect/>
          </a:stretch>
        </p:blipFill>
        <p:spPr>
          <a:xfrm>
            <a:off x="1576388" y="1212850"/>
            <a:ext cx="6324600" cy="3482975"/>
          </a:xfr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88913"/>
            <a:ext cx="8229600" cy="576262"/>
          </a:xfrm>
        </p:spPr>
        <p:txBody>
          <a:bodyPr>
            <a:normAutofit fontScale="90000"/>
          </a:bodyPr>
          <a:lstStyle/>
          <a:p>
            <a:r>
              <a:rPr lang="en-US" altLang="en-US"/>
              <a:t>Address Binding</a:t>
            </a:r>
          </a:p>
        </p:txBody>
      </p:sp>
      <p:sp>
        <p:nvSpPr>
          <p:cNvPr id="9219" name="Content Placeholder 2"/>
          <p:cNvSpPr>
            <a:spLocks noGrp="1"/>
          </p:cNvSpPr>
          <p:nvPr>
            <p:ph idx="1"/>
          </p:nvPr>
        </p:nvSpPr>
        <p:spPr>
          <a:xfrm>
            <a:off x="819150" y="1144588"/>
            <a:ext cx="7448550" cy="4926012"/>
          </a:xfrm>
        </p:spPr>
        <p:txBody>
          <a:bodyPr/>
          <a:lstStyle/>
          <a:p>
            <a:r>
              <a:rPr kumimoji="0" lang="en-US" altLang="en-US" sz="1600"/>
              <a:t>Programs on disk, ready to be brought into memory to execute form an </a:t>
            </a:r>
            <a:r>
              <a:rPr kumimoji="0" lang="en-US" altLang="en-US" sz="1600" b="1">
                <a:solidFill>
                  <a:srgbClr val="0000FF"/>
                </a:solidFill>
              </a:rPr>
              <a:t>input queue</a:t>
            </a:r>
          </a:p>
          <a:p>
            <a:pPr lvl="1"/>
            <a:r>
              <a:rPr kumimoji="0" lang="en-US" altLang="en-US" sz="1600"/>
              <a:t>Without support, must be loaded into address 0000</a:t>
            </a:r>
          </a:p>
          <a:p>
            <a:r>
              <a:rPr kumimoji="0" lang="en-US" altLang="en-US" sz="1600"/>
              <a:t>Inconvenient to have first user process physical address always at 0000 </a:t>
            </a:r>
          </a:p>
          <a:p>
            <a:pPr lvl="1"/>
            <a:r>
              <a:rPr kumimoji="0" lang="en-US" altLang="en-US" sz="1600"/>
              <a:t>How can it not be?</a:t>
            </a:r>
            <a:endParaRPr lang="en-US" altLang="en-US" sz="1600"/>
          </a:p>
          <a:p>
            <a:r>
              <a:rPr kumimoji="0" lang="en-US" altLang="en-US" sz="1600"/>
              <a:t>Further, addresses represented in different ways at different stages of a program</a:t>
            </a:r>
            <a:r>
              <a:rPr kumimoji="0" lang="ja-JP" altLang="en-US" sz="1600"/>
              <a:t>’</a:t>
            </a:r>
            <a:r>
              <a:rPr kumimoji="0" lang="en-US" altLang="ja-JP" sz="1600"/>
              <a:t>s life</a:t>
            </a:r>
          </a:p>
          <a:p>
            <a:pPr lvl="1"/>
            <a:r>
              <a:rPr kumimoji="0" lang="en-US" altLang="en-US" sz="1600"/>
              <a:t>Source code addresses usually symbolic</a:t>
            </a:r>
          </a:p>
          <a:p>
            <a:pPr lvl="1"/>
            <a:r>
              <a:rPr kumimoji="0" lang="en-US" altLang="en-US" sz="1600"/>
              <a:t>Compiled code addresses </a:t>
            </a:r>
            <a:r>
              <a:rPr kumimoji="0" lang="en-US" altLang="en-US" sz="1600" b="1">
                <a:solidFill>
                  <a:srgbClr val="0000FF"/>
                </a:solidFill>
              </a:rPr>
              <a:t>bind </a:t>
            </a:r>
            <a:r>
              <a:rPr kumimoji="0" lang="en-US" altLang="en-US" sz="1600"/>
              <a:t>to relocatable addresses</a:t>
            </a:r>
          </a:p>
          <a:p>
            <a:pPr lvl="2"/>
            <a:r>
              <a:rPr kumimoji="0" lang="en-US" altLang="en-US" sz="1600"/>
              <a:t>i.e. </a:t>
            </a:r>
            <a:r>
              <a:rPr kumimoji="0" lang="ja-JP" altLang="en-US" sz="1600"/>
              <a:t>“</a:t>
            </a:r>
            <a:r>
              <a:rPr kumimoji="0" lang="en-US" altLang="ja-JP" sz="1600"/>
              <a:t>14 bytes from beginning of this module</a:t>
            </a:r>
            <a:r>
              <a:rPr kumimoji="0" lang="ja-JP" altLang="en-US" sz="1600"/>
              <a:t>”</a:t>
            </a:r>
            <a:endParaRPr kumimoji="0" lang="en-US" altLang="ja-JP" sz="1600"/>
          </a:p>
          <a:p>
            <a:pPr lvl="1"/>
            <a:r>
              <a:rPr kumimoji="0" lang="en-US" altLang="en-US" sz="1600"/>
              <a:t>Linker or loader will bind relocatable addresses to absolute addresses</a:t>
            </a:r>
          </a:p>
          <a:p>
            <a:pPr lvl="2"/>
            <a:r>
              <a:rPr kumimoji="0" lang="en-US" altLang="en-US" sz="1600"/>
              <a:t>i.e. 74014</a:t>
            </a:r>
          </a:p>
          <a:p>
            <a:pPr lvl="1"/>
            <a:r>
              <a:rPr kumimoji="0" lang="en-US" altLang="en-US" sz="1600"/>
              <a:t>Each binding maps one address space to another</a:t>
            </a:r>
          </a:p>
          <a:p>
            <a:pPr>
              <a:buFont typeface="Monotype Sorts" pitchFamily="-84" charset="2"/>
              <a:buNone/>
            </a:pPr>
            <a:endParaRPr kumimoji="0" lang="en-US" altLang="en-US"/>
          </a:p>
          <a:p>
            <a:pPr lvl="1"/>
            <a:endParaRPr kumimoji="0" lang="en-US"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23950" y="290513"/>
            <a:ext cx="8134350" cy="457200"/>
          </a:xfrm>
        </p:spPr>
        <p:txBody>
          <a:bodyPr>
            <a:normAutofit fontScale="90000"/>
          </a:bodyPr>
          <a:lstStyle/>
          <a:p>
            <a:pPr eaLnBrk="1" hangingPunct="1"/>
            <a:r>
              <a:rPr lang="en-US" altLang="en-US" sz="2800"/>
              <a:t>Binding of Instructions and Data to Memory</a:t>
            </a:r>
          </a:p>
        </p:txBody>
      </p:sp>
      <p:sp>
        <p:nvSpPr>
          <p:cNvPr id="10243" name="Rectangle 3"/>
          <p:cNvSpPr>
            <a:spLocks noGrp="1" noChangeArrowheads="1"/>
          </p:cNvSpPr>
          <p:nvPr>
            <p:ph type="body" idx="1"/>
          </p:nvPr>
        </p:nvSpPr>
        <p:spPr>
          <a:xfrm>
            <a:off x="971550" y="809625"/>
            <a:ext cx="7131050" cy="4114800"/>
          </a:xfrm>
        </p:spPr>
        <p:txBody>
          <a:bodyPr>
            <a:normAutofit fontScale="70000" lnSpcReduction="20000"/>
          </a:bodyPr>
          <a:lstStyle/>
          <a:p>
            <a:pPr>
              <a:buFont typeface="Monotype Sorts" pitchFamily="-84" charset="2"/>
              <a:buNone/>
            </a:pPr>
            <a:endParaRPr lang="en-US" altLang="en-US"/>
          </a:p>
          <a:p>
            <a:r>
              <a:rPr kumimoji="0" lang="en-US" altLang="en-US"/>
              <a:t>Address binding of instructions and data to memory addresses can happen at three different stages</a:t>
            </a:r>
          </a:p>
          <a:p>
            <a:pPr lvl="1"/>
            <a:r>
              <a:rPr lang="en-US" altLang="en-US" b="1"/>
              <a:t>Compile time</a:t>
            </a:r>
            <a:r>
              <a:rPr lang="en-US" altLang="en-US"/>
              <a:t>:  If memory location known a priori, </a:t>
            </a:r>
            <a:r>
              <a:rPr lang="en-US" altLang="en-US" b="1">
                <a:solidFill>
                  <a:srgbClr val="3366FF"/>
                </a:solidFill>
              </a:rPr>
              <a:t>absolute code</a:t>
            </a:r>
            <a:r>
              <a:rPr lang="en-US" altLang="en-US">
                <a:solidFill>
                  <a:srgbClr val="3366FF"/>
                </a:solidFill>
              </a:rPr>
              <a:t> </a:t>
            </a:r>
            <a:r>
              <a:rPr lang="en-US" altLang="en-US"/>
              <a:t>can be generated; must recompile code if starting location changes</a:t>
            </a:r>
          </a:p>
          <a:p>
            <a:pPr lvl="1"/>
            <a:r>
              <a:rPr lang="en-US" altLang="en-US" b="1"/>
              <a:t>Load time</a:t>
            </a:r>
            <a:r>
              <a:rPr lang="en-US" altLang="en-US"/>
              <a:t>:  Must generate </a:t>
            </a:r>
            <a:r>
              <a:rPr lang="en-US" altLang="en-US" b="1">
                <a:solidFill>
                  <a:srgbClr val="3366FF"/>
                </a:solidFill>
              </a:rPr>
              <a:t>relocatable code</a:t>
            </a:r>
            <a:r>
              <a:rPr lang="en-US" altLang="en-US"/>
              <a:t> if memory location is not known at compile time</a:t>
            </a:r>
          </a:p>
          <a:p>
            <a:pPr lvl="1"/>
            <a:r>
              <a:rPr lang="en-US" altLang="en-US" b="1"/>
              <a:t>Execution time</a:t>
            </a:r>
            <a:r>
              <a:rPr lang="en-US" altLang="en-US"/>
              <a:t>:  Binding delayed until run time if the process can be moved during its execution from one memory segment to another</a:t>
            </a:r>
          </a:p>
          <a:p>
            <a:pPr lvl="2"/>
            <a:r>
              <a:rPr lang="en-US" altLang="en-US"/>
              <a:t>Need hardware support for address maps (e.g., base and limit</a:t>
            </a:r>
            <a:r>
              <a:rPr lang="en-US" altLang="en-US" i="1"/>
              <a:t> </a:t>
            </a:r>
            <a:r>
              <a:rPr lang="en-US" altLang="en-US"/>
              <a:t>registers)</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092200" y="100013"/>
            <a:ext cx="7956550" cy="576262"/>
          </a:xfrm>
        </p:spPr>
        <p:txBody>
          <a:bodyPr/>
          <a:lstStyle/>
          <a:p>
            <a:pPr eaLnBrk="1" hangingPunct="1"/>
            <a:r>
              <a:rPr lang="en-US" altLang="en-US" sz="2800"/>
              <a:t>Multistep Processing of a User Program </a:t>
            </a:r>
          </a:p>
        </p:txBody>
      </p:sp>
      <p:pic>
        <p:nvPicPr>
          <p:cNvPr id="11267" name="Picture 4" descr="8"/>
          <p:cNvPicPr>
            <a:picLocks noChangeAspect="1" noChangeArrowheads="1"/>
          </p:cNvPicPr>
          <p:nvPr/>
        </p:nvPicPr>
        <p:blipFill>
          <a:blip r:embed="rId3"/>
          <a:srcRect/>
          <a:stretch>
            <a:fillRect/>
          </a:stretch>
        </p:blipFill>
        <p:spPr bwMode="auto">
          <a:xfrm>
            <a:off x="3360738" y="1231900"/>
            <a:ext cx="2554287" cy="4740275"/>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76363" y="198438"/>
            <a:ext cx="7548562" cy="576262"/>
          </a:xfrm>
        </p:spPr>
        <p:txBody>
          <a:bodyPr>
            <a:normAutofit fontScale="90000"/>
          </a:bodyPr>
          <a:lstStyle/>
          <a:p>
            <a:pPr eaLnBrk="1" hangingPunct="1"/>
            <a:r>
              <a:rPr lang="en-US" altLang="en-US"/>
              <a:t>Logical vs. Physical Address Space</a:t>
            </a:r>
          </a:p>
        </p:txBody>
      </p:sp>
      <p:sp>
        <p:nvSpPr>
          <p:cNvPr id="12291" name="Rectangle 3"/>
          <p:cNvSpPr>
            <a:spLocks noGrp="1" noChangeArrowheads="1"/>
          </p:cNvSpPr>
          <p:nvPr>
            <p:ph type="body" idx="1"/>
          </p:nvPr>
        </p:nvSpPr>
        <p:spPr>
          <a:xfrm>
            <a:off x="873125" y="1236663"/>
            <a:ext cx="7127875" cy="4468812"/>
          </a:xfrm>
        </p:spPr>
        <p:txBody>
          <a:bodyPr>
            <a:normAutofit fontScale="70000" lnSpcReduction="20000"/>
          </a:bodyPr>
          <a:lstStyle/>
          <a:p>
            <a:r>
              <a:rPr lang="en-US" altLang="en-US"/>
              <a:t>The concept of a logical address space that is bound to a separate </a:t>
            </a:r>
            <a:r>
              <a:rPr lang="en-US" altLang="en-US" b="1">
                <a:solidFill>
                  <a:srgbClr val="3366FF"/>
                </a:solidFill>
              </a:rPr>
              <a:t>physical address space</a:t>
            </a:r>
            <a:r>
              <a:rPr lang="en-US" altLang="en-US">
                <a:solidFill>
                  <a:srgbClr val="3366FF"/>
                </a:solidFill>
              </a:rPr>
              <a:t> </a:t>
            </a:r>
            <a:r>
              <a:rPr lang="en-US" altLang="en-US"/>
              <a:t>is central to proper memory management</a:t>
            </a:r>
          </a:p>
          <a:p>
            <a:pPr lvl="1"/>
            <a:r>
              <a:rPr lang="en-US" altLang="en-US" b="1">
                <a:solidFill>
                  <a:srgbClr val="3366FF"/>
                </a:solidFill>
              </a:rPr>
              <a:t>Logical address</a:t>
            </a:r>
            <a:r>
              <a:rPr lang="en-US" altLang="en-US">
                <a:solidFill>
                  <a:srgbClr val="3366FF"/>
                </a:solidFill>
              </a:rPr>
              <a:t> </a:t>
            </a:r>
            <a:r>
              <a:rPr lang="en-US" altLang="en-US"/>
              <a:t>– generated by the CPU; also referred to as </a:t>
            </a:r>
            <a:r>
              <a:rPr lang="en-US" altLang="en-US" b="1">
                <a:solidFill>
                  <a:srgbClr val="3366FF"/>
                </a:solidFill>
              </a:rPr>
              <a:t>virtual address</a:t>
            </a:r>
          </a:p>
          <a:p>
            <a:pPr lvl="1"/>
            <a:r>
              <a:rPr lang="en-US" altLang="en-US" b="1">
                <a:solidFill>
                  <a:srgbClr val="3366FF"/>
                </a:solidFill>
              </a:rPr>
              <a:t>Physical address</a:t>
            </a:r>
            <a:r>
              <a:rPr lang="en-US" altLang="en-US">
                <a:solidFill>
                  <a:srgbClr val="3366FF"/>
                </a:solidFill>
              </a:rPr>
              <a:t> </a:t>
            </a:r>
            <a:r>
              <a:rPr lang="en-US" altLang="en-US"/>
              <a:t>– address seen by the memory unit</a:t>
            </a:r>
          </a:p>
          <a:p>
            <a:r>
              <a:rPr lang="en-US" altLang="en-US"/>
              <a:t>Logical and physical addresses are the same in compile-time and load-time address-binding schemes; logical (virtual) and physical addresses differ in execution-time address-binding scheme</a:t>
            </a:r>
          </a:p>
          <a:p>
            <a:r>
              <a:rPr lang="en-US" altLang="en-US" b="1">
                <a:solidFill>
                  <a:srgbClr val="3366FF"/>
                </a:solidFill>
              </a:rPr>
              <a:t>Logical address space </a:t>
            </a:r>
            <a:r>
              <a:rPr lang="en-US" altLang="en-US"/>
              <a:t>is the set of all logical addresses generated by a program</a:t>
            </a:r>
          </a:p>
          <a:p>
            <a:r>
              <a:rPr lang="en-US" altLang="en-US" b="1">
                <a:solidFill>
                  <a:srgbClr val="3366FF"/>
                </a:solidFill>
              </a:rPr>
              <a:t>Physical address space </a:t>
            </a:r>
            <a:r>
              <a:rPr lang="en-US" altLang="en-US"/>
              <a:t>is the set of all physical addresses generated by a program</a:t>
            </a:r>
          </a:p>
          <a:p>
            <a:endParaRPr lang="en-US" altLang="en-US"/>
          </a:p>
          <a:p>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879475" y="141288"/>
            <a:ext cx="7839075" cy="576262"/>
          </a:xfrm>
        </p:spPr>
        <p:txBody>
          <a:bodyPr>
            <a:normAutofit fontScale="90000"/>
          </a:bodyPr>
          <a:lstStyle/>
          <a:p>
            <a:pPr eaLnBrk="1" hangingPunct="1"/>
            <a:r>
              <a:rPr lang="en-US" altLang="en-US"/>
              <a:t>Memory-Management Unit (</a:t>
            </a:r>
            <a:r>
              <a:rPr lang="en-US" altLang="en-US" sz="2800"/>
              <a:t>MMU</a:t>
            </a:r>
            <a:r>
              <a:rPr lang="en-US" altLang="en-US"/>
              <a:t>)</a:t>
            </a:r>
          </a:p>
        </p:txBody>
      </p:sp>
      <p:sp>
        <p:nvSpPr>
          <p:cNvPr id="13315" name="Rectangle 3"/>
          <p:cNvSpPr>
            <a:spLocks noGrp="1" noChangeArrowheads="1"/>
          </p:cNvSpPr>
          <p:nvPr>
            <p:ph type="body" idx="1"/>
          </p:nvPr>
        </p:nvSpPr>
        <p:spPr>
          <a:xfrm>
            <a:off x="857250" y="1063625"/>
            <a:ext cx="7080250" cy="4484688"/>
          </a:xfrm>
        </p:spPr>
        <p:txBody>
          <a:bodyPr>
            <a:normAutofit fontScale="70000" lnSpcReduction="20000"/>
          </a:bodyPr>
          <a:lstStyle/>
          <a:p>
            <a:r>
              <a:rPr lang="en-US" altLang="en-US"/>
              <a:t>Hardware device that at run time maps virtual to physical address</a:t>
            </a:r>
            <a:endParaRPr lang="en-US" altLang="en-US" sz="800"/>
          </a:p>
          <a:p>
            <a:r>
              <a:rPr lang="en-US" altLang="en-US"/>
              <a:t>Many methods possible, covered in the rest of this chapter</a:t>
            </a:r>
          </a:p>
          <a:p>
            <a:r>
              <a:rPr lang="en-US" altLang="en-US"/>
              <a:t>To start, consider simple scheme where the value in the relocation register is added to every address generated by a user process at the time it is sent to memory</a:t>
            </a:r>
          </a:p>
          <a:p>
            <a:pPr lvl="1"/>
            <a:r>
              <a:rPr lang="en-US" altLang="en-US"/>
              <a:t>Base register now called </a:t>
            </a:r>
            <a:r>
              <a:rPr lang="en-US" altLang="en-US" b="1">
                <a:solidFill>
                  <a:srgbClr val="0000FF"/>
                </a:solidFill>
              </a:rPr>
              <a:t>relocation register</a:t>
            </a:r>
            <a:endParaRPr lang="en-US" altLang="en-US"/>
          </a:p>
          <a:p>
            <a:pPr lvl="1"/>
            <a:r>
              <a:rPr lang="en-US" altLang="en-US"/>
              <a:t>MS-DOS on Intel 80x86 used 4 relocation registers</a:t>
            </a:r>
            <a:endParaRPr lang="en-US" altLang="en-US" sz="800"/>
          </a:p>
          <a:p>
            <a:r>
              <a:rPr lang="en-US" altLang="en-US"/>
              <a:t>The user program deals with </a:t>
            </a:r>
            <a:r>
              <a:rPr lang="en-US" altLang="en-US" i="1"/>
              <a:t>logical</a:t>
            </a:r>
            <a:r>
              <a:rPr lang="en-US" altLang="en-US"/>
              <a:t> addresses; it never sees the </a:t>
            </a:r>
            <a:r>
              <a:rPr lang="en-US" altLang="en-US" i="1"/>
              <a:t>real</a:t>
            </a:r>
            <a:r>
              <a:rPr lang="en-US" altLang="en-US"/>
              <a:t> physical addresses</a:t>
            </a:r>
          </a:p>
          <a:p>
            <a:pPr lvl="1"/>
            <a:r>
              <a:rPr lang="en-US" altLang="en-US"/>
              <a:t>Execution-time binding occurs when reference is made to location in memory</a:t>
            </a:r>
          </a:p>
          <a:p>
            <a:pPr lvl="1"/>
            <a:r>
              <a:rPr lang="en-US" altLang="en-US"/>
              <a:t>Logical address bound to physical addresses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457200" y="198438"/>
            <a:ext cx="8229600" cy="576262"/>
          </a:xfrm>
        </p:spPr>
        <p:txBody>
          <a:bodyPr>
            <a:normAutofit fontScale="90000"/>
          </a:bodyPr>
          <a:lstStyle/>
          <a:p>
            <a:pPr eaLnBrk="1" hangingPunct="1"/>
            <a:r>
              <a:rPr lang="en-US"/>
              <a:t>Storage-Device Hierarchy</a:t>
            </a:r>
          </a:p>
        </p:txBody>
      </p:sp>
      <p:pic>
        <p:nvPicPr>
          <p:cNvPr id="22531" name="Picture 3" descr="C:\Users\as668\Desktop\1_04.jpg"/>
          <p:cNvPicPr>
            <a:picLocks noChangeAspect="1" noChangeArrowheads="1"/>
          </p:cNvPicPr>
          <p:nvPr/>
        </p:nvPicPr>
        <p:blipFill>
          <a:blip r:embed="rId3"/>
          <a:srcRect/>
          <a:stretch>
            <a:fillRect/>
          </a:stretch>
        </p:blipFill>
        <p:spPr bwMode="auto">
          <a:xfrm>
            <a:off x="1992313" y="1370013"/>
            <a:ext cx="5322887" cy="4430712"/>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19163" y="79375"/>
            <a:ext cx="8224837" cy="571500"/>
          </a:xfrm>
        </p:spPr>
        <p:txBody>
          <a:bodyPr/>
          <a:lstStyle/>
          <a:p>
            <a:pPr eaLnBrk="1" hangingPunct="1"/>
            <a:r>
              <a:rPr lang="en-US" altLang="en-US" sz="2400"/>
              <a:t>Dynamic relocation using a relocation register</a:t>
            </a:r>
          </a:p>
        </p:txBody>
      </p:sp>
      <p:pic>
        <p:nvPicPr>
          <p:cNvPr id="14339" name="Picture 5"/>
          <p:cNvPicPr>
            <a:picLocks noChangeAspect="1" noChangeArrowheads="1"/>
          </p:cNvPicPr>
          <p:nvPr/>
        </p:nvPicPr>
        <p:blipFill>
          <a:blip r:embed="rId3"/>
          <a:srcRect/>
          <a:stretch>
            <a:fillRect/>
          </a:stretch>
        </p:blipFill>
        <p:spPr bwMode="auto">
          <a:xfrm>
            <a:off x="4868863" y="1655763"/>
            <a:ext cx="3714750" cy="2689225"/>
          </a:xfrm>
          <a:prstGeom prst="rect">
            <a:avLst/>
          </a:prstGeom>
          <a:noFill/>
          <a:ln w="9525">
            <a:noFill/>
            <a:miter lim="800000"/>
            <a:headEnd/>
            <a:tailEnd/>
          </a:ln>
        </p:spPr>
      </p:pic>
      <p:sp>
        <p:nvSpPr>
          <p:cNvPr id="14340" name="Rectangle 3"/>
          <p:cNvSpPr txBox="1">
            <a:spLocks noChangeArrowheads="1"/>
          </p:cNvSpPr>
          <p:nvPr/>
        </p:nvSpPr>
        <p:spPr bwMode="auto">
          <a:xfrm>
            <a:off x="966788" y="1063625"/>
            <a:ext cx="3921125" cy="5211763"/>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a:latin typeface="Helvetica" pitchFamily="-84" charset="0"/>
              </a:rPr>
              <a:t>Routine is not loaded until it is called</a:t>
            </a:r>
          </a:p>
          <a:p>
            <a:pPr marL="488950" indent="-488950">
              <a:spcBef>
                <a:spcPct val="35000"/>
              </a:spcBef>
              <a:buClr>
                <a:srgbClr val="993300"/>
              </a:buClr>
              <a:buSzPct val="90000"/>
              <a:buFont typeface="Monotype Sorts" pitchFamily="-84" charset="2"/>
              <a:buChar char="n"/>
            </a:pPr>
            <a:r>
              <a:rPr kumimoji="1" lang="en-US" altLang="en-US">
                <a:latin typeface="Helvetica" pitchFamily="-84" charset="0"/>
              </a:rPr>
              <a:t>Better memory-space utilization; unused routine is never loaded</a:t>
            </a:r>
          </a:p>
          <a:p>
            <a:pPr marL="488950" indent="-488950">
              <a:spcBef>
                <a:spcPct val="35000"/>
              </a:spcBef>
              <a:buClr>
                <a:srgbClr val="993300"/>
              </a:buClr>
              <a:buSzPct val="90000"/>
              <a:buFont typeface="Monotype Sorts" pitchFamily="-84" charset="2"/>
              <a:buChar char="n"/>
            </a:pPr>
            <a:r>
              <a:rPr kumimoji="1" lang="en-US" altLang="en-US">
                <a:latin typeface="Helvetica" pitchFamily="-84" charset="0"/>
              </a:rPr>
              <a:t>All routines kept on disk in relocatable load format</a:t>
            </a:r>
          </a:p>
          <a:p>
            <a:pPr marL="488950" indent="-488950">
              <a:spcBef>
                <a:spcPct val="35000"/>
              </a:spcBef>
              <a:buClr>
                <a:srgbClr val="993300"/>
              </a:buClr>
              <a:buSzPct val="90000"/>
              <a:buFont typeface="Monotype Sorts" pitchFamily="-84" charset="2"/>
              <a:buChar char="n"/>
            </a:pPr>
            <a:r>
              <a:rPr kumimoji="1" lang="en-US" altLang="en-US">
                <a:latin typeface="Helvetica" pitchFamily="-84" charset="0"/>
              </a:rPr>
              <a:t>Useful when large amounts of code are needed to handle infrequently occurring cases</a:t>
            </a:r>
          </a:p>
          <a:p>
            <a:pPr marL="488950" indent="-488950">
              <a:spcBef>
                <a:spcPct val="35000"/>
              </a:spcBef>
              <a:buClr>
                <a:srgbClr val="993300"/>
              </a:buClr>
              <a:buSzPct val="90000"/>
              <a:buFont typeface="Monotype Sorts" pitchFamily="-84" charset="2"/>
              <a:buChar char="n"/>
            </a:pPr>
            <a:r>
              <a:rPr kumimoji="1" lang="en-US" altLang="en-US">
                <a:latin typeface="Helvetica" pitchFamily="-84" charset="0"/>
              </a:rPr>
              <a:t>No special support from the operating system is required</a:t>
            </a:r>
          </a:p>
          <a:p>
            <a:pPr marL="1060450" lvl="1" indent="-407988">
              <a:spcBef>
                <a:spcPct val="35000"/>
              </a:spcBef>
              <a:buClr>
                <a:srgbClr val="CC6600"/>
              </a:buClr>
              <a:buSzPct val="80000"/>
              <a:buFont typeface="Monotype Sorts" pitchFamily="-84" charset="2"/>
              <a:buChar char="l"/>
            </a:pPr>
            <a:r>
              <a:rPr kumimoji="1" lang="en-US" altLang="en-US" sz="1400">
                <a:latin typeface="Helvetica" pitchFamily="-84" charset="0"/>
              </a:rPr>
              <a:t>Implemented through program design</a:t>
            </a:r>
          </a:p>
          <a:p>
            <a:pPr marL="1060450" lvl="1" indent="-407988">
              <a:spcBef>
                <a:spcPct val="35000"/>
              </a:spcBef>
              <a:buClr>
                <a:srgbClr val="CC6600"/>
              </a:buClr>
              <a:buSzPct val="80000"/>
              <a:buFont typeface="Monotype Sorts" pitchFamily="-84" charset="2"/>
              <a:buChar char="l"/>
            </a:pPr>
            <a:r>
              <a:rPr kumimoji="1" lang="en-US" altLang="en-US" sz="1400">
                <a:latin typeface="Helvetica" pitchFamily="-84" charset="0"/>
              </a:rPr>
              <a:t>OS can help by providing libraries to implement dynamic loading</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15888"/>
            <a:ext cx="8229600" cy="576262"/>
          </a:xfrm>
        </p:spPr>
        <p:txBody>
          <a:bodyPr>
            <a:normAutofit fontScale="90000"/>
          </a:bodyPr>
          <a:lstStyle/>
          <a:p>
            <a:pPr eaLnBrk="1" hangingPunct="1"/>
            <a:r>
              <a:rPr lang="en-US" altLang="en-US"/>
              <a:t>Dynamic Linking</a:t>
            </a:r>
          </a:p>
        </p:txBody>
      </p:sp>
      <p:sp>
        <p:nvSpPr>
          <p:cNvPr id="15363" name="Rectangle 3"/>
          <p:cNvSpPr>
            <a:spLocks noGrp="1" noChangeArrowheads="1"/>
          </p:cNvSpPr>
          <p:nvPr>
            <p:ph type="body" idx="1"/>
          </p:nvPr>
        </p:nvSpPr>
        <p:spPr>
          <a:xfrm>
            <a:off x="935038" y="1062038"/>
            <a:ext cx="7116762" cy="4660900"/>
          </a:xfrm>
        </p:spPr>
        <p:txBody>
          <a:bodyPr>
            <a:normAutofit fontScale="70000" lnSpcReduction="20000"/>
          </a:bodyPr>
          <a:lstStyle/>
          <a:p>
            <a:r>
              <a:rPr lang="en-US" altLang="en-US" b="1">
                <a:solidFill>
                  <a:srgbClr val="3366FF"/>
                </a:solidFill>
              </a:rPr>
              <a:t>Static linking </a:t>
            </a:r>
            <a:r>
              <a:rPr lang="en-US" altLang="en-US"/>
              <a:t>– system libraries and program code combined by the loader into the binary program image</a:t>
            </a:r>
          </a:p>
          <a:p>
            <a:r>
              <a:rPr lang="en-US" altLang="en-US"/>
              <a:t>Dynamic linking –linking postponed until execution time</a:t>
            </a:r>
            <a:endParaRPr lang="en-US" altLang="en-US" sz="800"/>
          </a:p>
          <a:p>
            <a:r>
              <a:rPr lang="en-US" altLang="en-US"/>
              <a:t>Small piece of code, </a:t>
            </a:r>
            <a:r>
              <a:rPr lang="en-US" altLang="en-US" b="1">
                <a:solidFill>
                  <a:srgbClr val="3366FF"/>
                </a:solidFill>
              </a:rPr>
              <a:t>stub</a:t>
            </a:r>
            <a:r>
              <a:rPr lang="en-US" altLang="en-US"/>
              <a:t>, used to locate the appropriate memory-resident library routine</a:t>
            </a:r>
            <a:endParaRPr lang="en-US" altLang="en-US" sz="800"/>
          </a:p>
          <a:p>
            <a:r>
              <a:rPr lang="en-US" altLang="en-US"/>
              <a:t>Stub replaces itself with the address of the routine, and executes the routine</a:t>
            </a:r>
            <a:endParaRPr lang="en-US" altLang="en-US" sz="800"/>
          </a:p>
          <a:p>
            <a:r>
              <a:rPr lang="en-US" altLang="en-US"/>
              <a:t>Operating system checks if routine is in processes</a:t>
            </a:r>
            <a:r>
              <a:rPr lang="ja-JP" altLang="en-US"/>
              <a:t>’</a:t>
            </a:r>
            <a:r>
              <a:rPr lang="en-US" altLang="ja-JP"/>
              <a:t> memory address</a:t>
            </a:r>
          </a:p>
          <a:p>
            <a:pPr lvl="1"/>
            <a:r>
              <a:rPr lang="en-US" altLang="en-US"/>
              <a:t>If not in address space, add to address space</a:t>
            </a:r>
            <a:endParaRPr lang="en-US" altLang="en-US" sz="800"/>
          </a:p>
          <a:p>
            <a:r>
              <a:rPr lang="en-US" altLang="en-US"/>
              <a:t>Dynamic linking is particularly useful for libraries</a:t>
            </a:r>
            <a:endParaRPr lang="en-US" altLang="en-US" sz="800"/>
          </a:p>
          <a:p>
            <a:r>
              <a:rPr lang="en-US" altLang="en-US"/>
              <a:t>System also known as </a:t>
            </a:r>
            <a:r>
              <a:rPr lang="en-US" altLang="en-US" b="1">
                <a:solidFill>
                  <a:srgbClr val="3366FF"/>
                </a:solidFill>
              </a:rPr>
              <a:t>shared libraries</a:t>
            </a:r>
          </a:p>
          <a:p>
            <a:r>
              <a:rPr lang="en-US" altLang="en-US">
                <a:solidFill>
                  <a:srgbClr val="000000"/>
                </a:solidFill>
              </a:rPr>
              <a:t>Consider applicability to patching system libraries</a:t>
            </a:r>
          </a:p>
          <a:p>
            <a:pPr lvl="1"/>
            <a:r>
              <a:rPr lang="en-US" altLang="en-US">
                <a:solidFill>
                  <a:srgbClr val="000000"/>
                </a:solidFill>
              </a:rPr>
              <a:t>Versioning may be needed</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88950" y="119063"/>
            <a:ext cx="8229600" cy="576262"/>
          </a:xfrm>
        </p:spPr>
        <p:txBody>
          <a:bodyPr>
            <a:normAutofit fontScale="90000"/>
          </a:bodyPr>
          <a:lstStyle/>
          <a:p>
            <a:pPr eaLnBrk="1" hangingPunct="1"/>
            <a:r>
              <a:rPr lang="en-US" altLang="en-US"/>
              <a:t>Swapping</a:t>
            </a:r>
          </a:p>
        </p:txBody>
      </p:sp>
      <p:sp>
        <p:nvSpPr>
          <p:cNvPr id="16387" name="Rectangle 3"/>
          <p:cNvSpPr>
            <a:spLocks noGrp="1" noChangeArrowheads="1"/>
          </p:cNvSpPr>
          <p:nvPr>
            <p:ph type="body" idx="1"/>
          </p:nvPr>
        </p:nvSpPr>
        <p:spPr>
          <a:xfrm>
            <a:off x="873125" y="1122363"/>
            <a:ext cx="7051675" cy="5067300"/>
          </a:xfrm>
        </p:spPr>
        <p:txBody>
          <a:bodyPr>
            <a:normAutofit fontScale="77500" lnSpcReduction="20000"/>
          </a:bodyPr>
          <a:lstStyle/>
          <a:p>
            <a:pPr>
              <a:lnSpc>
                <a:spcPct val="80000"/>
              </a:lnSpc>
            </a:pPr>
            <a:r>
              <a:rPr lang="en-US" altLang="en-US"/>
              <a:t>A process can be </a:t>
            </a:r>
            <a:r>
              <a:rPr lang="en-US" altLang="en-US" b="1">
                <a:solidFill>
                  <a:srgbClr val="3366FF"/>
                </a:solidFill>
              </a:rPr>
              <a:t>swapped</a:t>
            </a:r>
            <a:r>
              <a:rPr lang="en-US" altLang="en-US"/>
              <a:t> temporarily out of memory to a backing store, and then brought back into memory for continued execution</a:t>
            </a:r>
          </a:p>
          <a:p>
            <a:pPr lvl="1">
              <a:lnSpc>
                <a:spcPct val="80000"/>
              </a:lnSpc>
            </a:pPr>
            <a:r>
              <a:rPr lang="en-US" altLang="en-US"/>
              <a:t>Total physical memory space of processes can exceed physical memory</a:t>
            </a:r>
          </a:p>
          <a:p>
            <a:pPr>
              <a:lnSpc>
                <a:spcPct val="80000"/>
              </a:lnSpc>
            </a:pPr>
            <a:r>
              <a:rPr lang="en-US" altLang="en-US" b="1">
                <a:solidFill>
                  <a:srgbClr val="3366FF"/>
                </a:solidFill>
              </a:rPr>
              <a:t>Backing store</a:t>
            </a:r>
            <a:r>
              <a:rPr lang="en-US" altLang="en-US">
                <a:solidFill>
                  <a:srgbClr val="3366FF"/>
                </a:solidFill>
              </a:rPr>
              <a:t> </a:t>
            </a:r>
            <a:r>
              <a:rPr lang="en-US" altLang="en-US"/>
              <a:t>– fast disk large enough to accommodate copies of all memory images for all users; must provide direct access to these memory images</a:t>
            </a:r>
          </a:p>
          <a:p>
            <a:pPr>
              <a:lnSpc>
                <a:spcPct val="80000"/>
              </a:lnSpc>
            </a:pPr>
            <a:r>
              <a:rPr lang="en-US" altLang="en-US" b="1">
                <a:solidFill>
                  <a:srgbClr val="3366FF"/>
                </a:solidFill>
              </a:rPr>
              <a:t>Roll out, roll in</a:t>
            </a:r>
            <a:r>
              <a:rPr lang="en-US" altLang="en-US">
                <a:solidFill>
                  <a:srgbClr val="3366FF"/>
                </a:solidFill>
              </a:rPr>
              <a:t> </a:t>
            </a:r>
            <a:r>
              <a:rPr lang="en-US" altLang="en-US"/>
              <a:t>– swapping variant used for priority-based scheduling algorithms; lower-priority process is swapped out so higher-priority process can be loaded and executed</a:t>
            </a:r>
          </a:p>
          <a:p>
            <a:pPr>
              <a:lnSpc>
                <a:spcPct val="80000"/>
              </a:lnSpc>
            </a:pPr>
            <a:r>
              <a:rPr lang="en-US" altLang="en-US"/>
              <a:t>Major part of swap time is transfer time; total transfer time is directly proportional to the amount of memory swapped</a:t>
            </a:r>
          </a:p>
          <a:p>
            <a:pPr>
              <a:lnSpc>
                <a:spcPct val="80000"/>
              </a:lnSpc>
            </a:pPr>
            <a:r>
              <a:rPr lang="en-US" altLang="en-US"/>
              <a:t>System maintains a </a:t>
            </a:r>
            <a:r>
              <a:rPr lang="en-US" altLang="en-US" b="1">
                <a:solidFill>
                  <a:srgbClr val="3366FF"/>
                </a:solidFill>
              </a:rPr>
              <a:t>ready queue</a:t>
            </a:r>
            <a:r>
              <a:rPr lang="en-US" altLang="en-US">
                <a:solidFill>
                  <a:srgbClr val="3366FF"/>
                </a:solidFill>
              </a:rPr>
              <a:t> </a:t>
            </a:r>
            <a:r>
              <a:rPr lang="en-US" altLang="en-US"/>
              <a:t>of ready-to-run processes which have memory images on disk</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88950" y="182563"/>
            <a:ext cx="8229600" cy="576262"/>
          </a:xfrm>
        </p:spPr>
        <p:txBody>
          <a:bodyPr>
            <a:normAutofit fontScale="90000"/>
          </a:bodyPr>
          <a:lstStyle/>
          <a:p>
            <a:pPr eaLnBrk="1" hangingPunct="1"/>
            <a:r>
              <a:rPr lang="en-US" altLang="en-US"/>
              <a:t>Swapping (Cont.)</a:t>
            </a:r>
          </a:p>
        </p:txBody>
      </p:sp>
      <p:sp>
        <p:nvSpPr>
          <p:cNvPr id="17411" name="Rectangle 3"/>
          <p:cNvSpPr>
            <a:spLocks noGrp="1" noChangeArrowheads="1"/>
          </p:cNvSpPr>
          <p:nvPr>
            <p:ph type="body" idx="1"/>
          </p:nvPr>
        </p:nvSpPr>
        <p:spPr>
          <a:xfrm>
            <a:off x="887413" y="1058863"/>
            <a:ext cx="7169150" cy="5067300"/>
          </a:xfrm>
        </p:spPr>
        <p:txBody>
          <a:bodyPr>
            <a:normAutofit fontScale="92500" lnSpcReduction="10000"/>
          </a:bodyPr>
          <a:lstStyle/>
          <a:p>
            <a:pPr>
              <a:lnSpc>
                <a:spcPct val="80000"/>
              </a:lnSpc>
            </a:pPr>
            <a:r>
              <a:rPr lang="en-US" altLang="en-US"/>
              <a:t>Does the swapped out process need to swap back in to same physical addresses?</a:t>
            </a:r>
          </a:p>
          <a:p>
            <a:pPr>
              <a:lnSpc>
                <a:spcPct val="80000"/>
              </a:lnSpc>
            </a:pPr>
            <a:r>
              <a:rPr lang="en-US" altLang="en-US"/>
              <a:t>Depends on address binding method</a:t>
            </a:r>
          </a:p>
          <a:p>
            <a:pPr lvl="1">
              <a:lnSpc>
                <a:spcPct val="80000"/>
              </a:lnSpc>
            </a:pPr>
            <a:r>
              <a:rPr lang="en-US" altLang="en-US"/>
              <a:t>Plus consider pending I/O to / from process memory space</a:t>
            </a:r>
          </a:p>
          <a:p>
            <a:pPr>
              <a:lnSpc>
                <a:spcPct val="80000"/>
              </a:lnSpc>
            </a:pPr>
            <a:r>
              <a:rPr lang="en-US" altLang="en-US"/>
              <a:t>Modified versions of swapping are found on many systems (i.e., UNIX, Linux, and Windows)</a:t>
            </a:r>
          </a:p>
          <a:p>
            <a:pPr lvl="1"/>
            <a:r>
              <a:rPr lang="en-US" altLang="en-US"/>
              <a:t>Swapping normally disabled</a:t>
            </a:r>
          </a:p>
          <a:p>
            <a:pPr lvl="1"/>
            <a:r>
              <a:rPr lang="en-US" altLang="en-US"/>
              <a:t>Started if more than threshold amount of memory allocated</a:t>
            </a:r>
          </a:p>
          <a:p>
            <a:pPr lvl="1"/>
            <a:r>
              <a:rPr lang="en-US" altLang="en-US"/>
              <a:t>Disabled again once memory demand reduced below threshold</a:t>
            </a:r>
          </a:p>
          <a:p>
            <a:pPr>
              <a:lnSpc>
                <a:spcPct val="80000"/>
              </a:lnSpc>
              <a:buFont typeface="Monotype Sorts" pitchFamily="-84" charset="2"/>
              <a:buNone/>
            </a:pPr>
            <a:endParaRPr lang="en-US" altLang="en-US" sz="140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17563" y="182563"/>
            <a:ext cx="7869237" cy="576262"/>
          </a:xfrm>
        </p:spPr>
        <p:txBody>
          <a:bodyPr>
            <a:normAutofit fontScale="90000"/>
          </a:bodyPr>
          <a:lstStyle/>
          <a:p>
            <a:pPr eaLnBrk="1" hangingPunct="1"/>
            <a:r>
              <a:rPr lang="en-US" altLang="en-US"/>
              <a:t>Schematic View of Swapping</a:t>
            </a:r>
            <a:endParaRPr lang="en-US" altLang="en-US" sz="2400"/>
          </a:p>
        </p:txBody>
      </p:sp>
      <p:pic>
        <p:nvPicPr>
          <p:cNvPr id="18435" name="Picture 4" descr="8"/>
          <p:cNvPicPr>
            <a:picLocks noChangeAspect="1" noChangeArrowheads="1"/>
          </p:cNvPicPr>
          <p:nvPr/>
        </p:nvPicPr>
        <p:blipFill>
          <a:blip r:embed="rId3"/>
          <a:srcRect/>
          <a:stretch>
            <a:fillRect/>
          </a:stretch>
        </p:blipFill>
        <p:spPr bwMode="auto">
          <a:xfrm>
            <a:off x="2081213" y="1400175"/>
            <a:ext cx="5099050" cy="3814763"/>
          </a:xfrm>
          <a:prstGeom prst="rect">
            <a:avLst/>
          </a:prstGeom>
          <a:noFill/>
          <a:ln w="9525">
            <a:noFill/>
            <a:miter lim="800000"/>
            <a:headEnd/>
            <a:tailEnd/>
          </a:ln>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1271588" y="166688"/>
            <a:ext cx="7635875" cy="576262"/>
          </a:xfrm>
        </p:spPr>
        <p:txBody>
          <a:bodyPr/>
          <a:lstStyle/>
          <a:p>
            <a:r>
              <a:rPr lang="en-US" altLang="en-US" sz="2800"/>
              <a:t>Context Switch Time including Swapping</a:t>
            </a:r>
          </a:p>
        </p:txBody>
      </p:sp>
      <p:sp>
        <p:nvSpPr>
          <p:cNvPr id="19459" name="Content Placeholder 2"/>
          <p:cNvSpPr>
            <a:spLocks noGrp="1"/>
          </p:cNvSpPr>
          <p:nvPr>
            <p:ph idx="1"/>
          </p:nvPr>
        </p:nvSpPr>
        <p:spPr>
          <a:xfrm>
            <a:off x="869950" y="1112838"/>
            <a:ext cx="6950075" cy="4754562"/>
          </a:xfrm>
        </p:spPr>
        <p:txBody>
          <a:bodyPr>
            <a:normAutofit fontScale="70000" lnSpcReduction="20000"/>
          </a:bodyPr>
          <a:lstStyle/>
          <a:p>
            <a:r>
              <a:rPr lang="en-US" altLang="en-US"/>
              <a:t>If next processes to be put on CPU is not in memory, need to swap out a process and swap in target process</a:t>
            </a:r>
          </a:p>
          <a:p>
            <a:r>
              <a:rPr lang="en-US" altLang="en-US"/>
              <a:t>Context switch time can then be very high</a:t>
            </a:r>
          </a:p>
          <a:p>
            <a:r>
              <a:rPr lang="en-US" altLang="en-US"/>
              <a:t>100MB process swapping to hard disk with transfer rate of 50MB/sec</a:t>
            </a:r>
          </a:p>
          <a:p>
            <a:pPr lvl="1"/>
            <a:r>
              <a:rPr lang="en-US" altLang="en-US"/>
              <a:t>Swap out time of 2000 ms</a:t>
            </a:r>
          </a:p>
          <a:p>
            <a:pPr lvl="1"/>
            <a:r>
              <a:rPr lang="en-US" altLang="en-US"/>
              <a:t>Plus swap in of same sized process</a:t>
            </a:r>
          </a:p>
          <a:p>
            <a:pPr lvl="1"/>
            <a:r>
              <a:rPr lang="en-US" altLang="en-US"/>
              <a:t>Total context switch swapping component time of 4000ms (4 seconds)</a:t>
            </a:r>
          </a:p>
          <a:p>
            <a:r>
              <a:rPr lang="en-US" altLang="en-US"/>
              <a:t>Can reduce if reduce size of memory swapped – by knowing how much memory really being used</a:t>
            </a:r>
          </a:p>
          <a:p>
            <a:pPr lvl="1"/>
            <a:r>
              <a:rPr lang="en-US" altLang="en-US"/>
              <a:t>System calls to inform OS of memory use via </a:t>
            </a:r>
            <a:r>
              <a:rPr lang="en-US" altLang="en-US">
                <a:latin typeface="Courier New" pitchFamily="49" charset="0"/>
                <a:cs typeface="Courier New" pitchFamily="49" charset="0"/>
              </a:rPr>
              <a:t>request_memory() </a:t>
            </a:r>
            <a:r>
              <a:rPr lang="en-US" altLang="en-US"/>
              <a:t>and </a:t>
            </a:r>
            <a:r>
              <a:rPr lang="en-US" altLang="en-US">
                <a:latin typeface="Courier New" pitchFamily="49" charset="0"/>
                <a:cs typeface="Courier New" pitchFamily="49" charset="0"/>
              </a:rPr>
              <a:t>release_memory()</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1382713" y="166688"/>
            <a:ext cx="7635875" cy="576262"/>
          </a:xfrm>
        </p:spPr>
        <p:txBody>
          <a:bodyPr/>
          <a:lstStyle/>
          <a:p>
            <a:r>
              <a:rPr lang="en-US" altLang="en-US" sz="2800"/>
              <a:t>Context Switch Time and Swapping (Cont.)</a:t>
            </a:r>
          </a:p>
        </p:txBody>
      </p:sp>
      <p:sp>
        <p:nvSpPr>
          <p:cNvPr id="20483" name="Content Placeholder 2"/>
          <p:cNvSpPr>
            <a:spLocks noGrp="1"/>
          </p:cNvSpPr>
          <p:nvPr>
            <p:ph idx="1"/>
          </p:nvPr>
        </p:nvSpPr>
        <p:spPr>
          <a:xfrm>
            <a:off x="806450" y="1160463"/>
            <a:ext cx="7343775" cy="4754562"/>
          </a:xfrm>
        </p:spPr>
        <p:txBody>
          <a:bodyPr>
            <a:normAutofit lnSpcReduction="10000"/>
          </a:bodyPr>
          <a:lstStyle/>
          <a:p>
            <a:r>
              <a:rPr lang="en-US" altLang="en-US"/>
              <a:t>Other constraints as well on swapping</a:t>
            </a:r>
          </a:p>
          <a:p>
            <a:pPr lvl="1"/>
            <a:r>
              <a:rPr lang="en-US" altLang="en-US"/>
              <a:t>Pending I/O – can’t swap out as I/O would occur to wrong process</a:t>
            </a:r>
          </a:p>
          <a:p>
            <a:pPr lvl="1"/>
            <a:r>
              <a:rPr lang="en-US" altLang="en-US"/>
              <a:t>Or always transfer I/O to kernel space, then to I/O device</a:t>
            </a:r>
          </a:p>
          <a:p>
            <a:pPr lvl="2"/>
            <a:r>
              <a:rPr lang="en-US" altLang="en-US"/>
              <a:t>Known as </a:t>
            </a:r>
            <a:r>
              <a:rPr lang="en-US" altLang="en-US" b="1">
                <a:solidFill>
                  <a:srgbClr val="3366FF"/>
                </a:solidFill>
              </a:rPr>
              <a:t>double buffering</a:t>
            </a:r>
            <a:r>
              <a:rPr lang="en-US" altLang="en-US"/>
              <a:t>, adds overhead</a:t>
            </a:r>
          </a:p>
          <a:p>
            <a:r>
              <a:rPr lang="en-US" altLang="en-US"/>
              <a:t>Standard swapping not used in modern operating systems</a:t>
            </a:r>
          </a:p>
          <a:p>
            <a:pPr lvl="1"/>
            <a:r>
              <a:rPr lang="en-US" altLang="en-US"/>
              <a:t>But modified version common</a:t>
            </a:r>
          </a:p>
          <a:p>
            <a:pPr lvl="2"/>
            <a:r>
              <a:rPr lang="en-US" altLang="en-US"/>
              <a:t>Swap only when free memory extremely low</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88950" y="166688"/>
            <a:ext cx="8229600" cy="576262"/>
          </a:xfrm>
        </p:spPr>
        <p:txBody>
          <a:bodyPr>
            <a:normAutofit fontScale="90000"/>
          </a:bodyPr>
          <a:lstStyle/>
          <a:p>
            <a:r>
              <a:rPr lang="en-US" altLang="en-US"/>
              <a:t>Swapping on Mobile Systems</a:t>
            </a:r>
          </a:p>
        </p:txBody>
      </p:sp>
      <p:sp>
        <p:nvSpPr>
          <p:cNvPr id="21507" name="Content Placeholder 2"/>
          <p:cNvSpPr>
            <a:spLocks noGrp="1"/>
          </p:cNvSpPr>
          <p:nvPr>
            <p:ph idx="1"/>
          </p:nvPr>
        </p:nvSpPr>
        <p:spPr>
          <a:xfrm>
            <a:off x="947738" y="1060450"/>
            <a:ext cx="7723187" cy="4935538"/>
          </a:xfrm>
        </p:spPr>
        <p:txBody>
          <a:bodyPr>
            <a:normAutofit fontScale="85000" lnSpcReduction="20000"/>
          </a:bodyPr>
          <a:lstStyle/>
          <a:p>
            <a:r>
              <a:rPr lang="en-US" altLang="en-US"/>
              <a:t>Not typically supported</a:t>
            </a:r>
          </a:p>
          <a:p>
            <a:pPr lvl="1"/>
            <a:r>
              <a:rPr lang="en-US" altLang="en-US"/>
              <a:t>Flash memory based</a:t>
            </a:r>
          </a:p>
          <a:p>
            <a:pPr lvl="2"/>
            <a:r>
              <a:rPr lang="en-US" altLang="en-US"/>
              <a:t>Small amount of space</a:t>
            </a:r>
          </a:p>
          <a:p>
            <a:pPr lvl="2"/>
            <a:r>
              <a:rPr lang="en-US" altLang="en-US"/>
              <a:t>Limited number of write cycles</a:t>
            </a:r>
          </a:p>
          <a:p>
            <a:pPr lvl="2"/>
            <a:r>
              <a:rPr lang="en-US" altLang="en-US"/>
              <a:t>Poor throughput between flash memory and CPU on mobile platform</a:t>
            </a:r>
          </a:p>
          <a:p>
            <a:r>
              <a:rPr lang="en-US" altLang="en-US"/>
              <a:t>Instead use other methods to free memory if low</a:t>
            </a:r>
          </a:p>
          <a:p>
            <a:pPr lvl="1"/>
            <a:r>
              <a:rPr lang="en-US" altLang="en-US"/>
              <a:t>iOS </a:t>
            </a:r>
            <a:r>
              <a:rPr lang="en-US" altLang="en-US" b="1" i="1"/>
              <a:t>asks</a:t>
            </a:r>
            <a:r>
              <a:rPr lang="en-US" altLang="en-US"/>
              <a:t> apps to voluntarily relinquish allocated memory</a:t>
            </a:r>
          </a:p>
          <a:p>
            <a:pPr lvl="2"/>
            <a:r>
              <a:rPr lang="en-US" altLang="en-US"/>
              <a:t>Read-only data thrown out and reloaded from flash if needed</a:t>
            </a:r>
          </a:p>
          <a:p>
            <a:pPr lvl="2"/>
            <a:r>
              <a:rPr lang="en-US" altLang="en-US"/>
              <a:t>Failure to free can result in termination</a:t>
            </a:r>
          </a:p>
          <a:p>
            <a:pPr lvl="1"/>
            <a:r>
              <a:rPr lang="en-US" altLang="en-US"/>
              <a:t>Android terminates apps if low free memory, but first writes </a:t>
            </a:r>
            <a:r>
              <a:rPr lang="en-US" altLang="en-US" b="1">
                <a:solidFill>
                  <a:srgbClr val="3366FF"/>
                </a:solidFill>
              </a:rPr>
              <a:t>application state</a:t>
            </a:r>
            <a:r>
              <a:rPr lang="en-US" altLang="en-US"/>
              <a:t> to flash for fast restart</a:t>
            </a:r>
          </a:p>
          <a:p>
            <a:pPr lvl="1"/>
            <a:r>
              <a:rPr lang="en-US" altLang="en-US"/>
              <a:t>Both OSes support paging as discussed below</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026"/>
          <p:cNvSpPr>
            <a:spLocks noGrp="1" noChangeArrowheads="1"/>
          </p:cNvSpPr>
          <p:nvPr>
            <p:ph type="title"/>
          </p:nvPr>
        </p:nvSpPr>
        <p:spPr>
          <a:xfrm>
            <a:off x="866775" y="166688"/>
            <a:ext cx="7820025" cy="576262"/>
          </a:xfrm>
        </p:spPr>
        <p:txBody>
          <a:bodyPr>
            <a:normAutofit fontScale="90000"/>
          </a:bodyPr>
          <a:lstStyle/>
          <a:p>
            <a:pPr eaLnBrk="1" hangingPunct="1"/>
            <a:r>
              <a:rPr lang="en-US" altLang="en-US"/>
              <a:t>Contiguous Allocation</a:t>
            </a:r>
          </a:p>
        </p:txBody>
      </p:sp>
      <p:sp>
        <p:nvSpPr>
          <p:cNvPr id="22531" name="Rectangle 1027"/>
          <p:cNvSpPr>
            <a:spLocks noGrp="1" noChangeArrowheads="1"/>
          </p:cNvSpPr>
          <p:nvPr>
            <p:ph type="body" idx="1"/>
          </p:nvPr>
        </p:nvSpPr>
        <p:spPr>
          <a:xfrm>
            <a:off x="825500" y="1077913"/>
            <a:ext cx="7262813" cy="4991100"/>
          </a:xfrm>
        </p:spPr>
        <p:txBody>
          <a:bodyPr>
            <a:normAutofit fontScale="92500"/>
          </a:bodyPr>
          <a:lstStyle/>
          <a:p>
            <a:r>
              <a:rPr lang="en-US" altLang="en-US"/>
              <a:t>Main memory must support both OS and user processes</a:t>
            </a:r>
          </a:p>
          <a:p>
            <a:r>
              <a:rPr lang="en-US" altLang="en-US"/>
              <a:t>Limited resource, must allocate efficiently</a:t>
            </a:r>
          </a:p>
          <a:p>
            <a:r>
              <a:rPr lang="en-US" altLang="en-US"/>
              <a:t>Contiguous allocation is one early method</a:t>
            </a:r>
          </a:p>
          <a:p>
            <a:r>
              <a:rPr lang="en-US" altLang="en-US"/>
              <a:t>Main memory usually into two </a:t>
            </a:r>
            <a:r>
              <a:rPr lang="en-US" altLang="en-US" b="1">
                <a:solidFill>
                  <a:srgbClr val="0000FF"/>
                </a:solidFill>
              </a:rPr>
              <a:t>partitions</a:t>
            </a:r>
            <a:r>
              <a:rPr lang="en-US" altLang="en-US"/>
              <a:t>:</a:t>
            </a:r>
          </a:p>
          <a:p>
            <a:pPr lvl="1"/>
            <a:r>
              <a:rPr lang="en-US" altLang="en-US"/>
              <a:t>Resident operating system, usually held in low memory with interrupt vector</a:t>
            </a:r>
          </a:p>
          <a:p>
            <a:pPr lvl="1"/>
            <a:r>
              <a:rPr lang="en-US" altLang="en-US"/>
              <a:t>User processes then held in high memory</a:t>
            </a:r>
          </a:p>
          <a:p>
            <a:pPr lvl="1"/>
            <a:r>
              <a:rPr lang="en-US" altLang="en-US"/>
              <a:t>Each process contained in single contiguous section of memory</a:t>
            </a:r>
          </a:p>
          <a:p>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026"/>
          <p:cNvSpPr>
            <a:spLocks noGrp="1" noChangeArrowheads="1"/>
          </p:cNvSpPr>
          <p:nvPr>
            <p:ph type="title"/>
          </p:nvPr>
        </p:nvSpPr>
        <p:spPr>
          <a:xfrm>
            <a:off x="866775" y="166688"/>
            <a:ext cx="7820025" cy="576262"/>
          </a:xfrm>
        </p:spPr>
        <p:txBody>
          <a:bodyPr>
            <a:normAutofit fontScale="90000"/>
          </a:bodyPr>
          <a:lstStyle/>
          <a:p>
            <a:pPr eaLnBrk="1" hangingPunct="1"/>
            <a:r>
              <a:rPr lang="en-US" altLang="en-US"/>
              <a:t>Contiguous Allocation (Cont.)</a:t>
            </a:r>
          </a:p>
        </p:txBody>
      </p:sp>
      <p:sp>
        <p:nvSpPr>
          <p:cNvPr id="23555" name="Rectangle 1027"/>
          <p:cNvSpPr>
            <a:spLocks noGrp="1" noChangeArrowheads="1"/>
          </p:cNvSpPr>
          <p:nvPr>
            <p:ph type="body" idx="1"/>
          </p:nvPr>
        </p:nvSpPr>
        <p:spPr>
          <a:xfrm>
            <a:off x="919163" y="1093788"/>
            <a:ext cx="7262812" cy="4991100"/>
          </a:xfrm>
        </p:spPr>
        <p:txBody>
          <a:bodyPr>
            <a:normAutofit fontScale="92500"/>
          </a:bodyPr>
          <a:lstStyle/>
          <a:p>
            <a:r>
              <a:rPr lang="en-US" altLang="en-US"/>
              <a:t>Relocation registers used to protect user processes from each other, and from changing operating-system code and data</a:t>
            </a:r>
          </a:p>
          <a:p>
            <a:pPr lvl="1"/>
            <a:r>
              <a:rPr lang="en-US" altLang="en-US"/>
              <a:t>Base register contains value of smallest physical address</a:t>
            </a:r>
          </a:p>
          <a:p>
            <a:pPr lvl="1"/>
            <a:r>
              <a:rPr lang="en-US" altLang="en-US"/>
              <a:t>Limit register contains range of logical addresses – each logical address must be less than the limit register </a:t>
            </a:r>
          </a:p>
          <a:p>
            <a:pPr lvl="1"/>
            <a:r>
              <a:rPr lang="en-US" altLang="en-US"/>
              <a:t>MMU maps logical address </a:t>
            </a:r>
            <a:r>
              <a:rPr lang="en-US" altLang="en-US" i="1"/>
              <a:t>dynamically</a:t>
            </a:r>
          </a:p>
          <a:p>
            <a:pPr lvl="1"/>
            <a:r>
              <a:rPr lang="en-US" altLang="en-US"/>
              <a:t>Can then allow actions such as kernel code being </a:t>
            </a:r>
            <a:r>
              <a:rPr lang="en-US" altLang="en-US" b="1">
                <a:solidFill>
                  <a:srgbClr val="0000FF"/>
                </a:solidFill>
              </a:rPr>
              <a:t>transient </a:t>
            </a:r>
            <a:r>
              <a:rPr lang="en-US" altLang="en-US"/>
              <a:t>and kernel changing size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457200" y="198438"/>
            <a:ext cx="8229600" cy="576262"/>
          </a:xfrm>
        </p:spPr>
        <p:txBody>
          <a:bodyPr>
            <a:normAutofit fontScale="90000"/>
          </a:bodyPr>
          <a:lstStyle/>
          <a:p>
            <a:pPr eaLnBrk="1" hangingPunct="1"/>
            <a:r>
              <a:rPr lang="en-US"/>
              <a:t>Caching</a:t>
            </a:r>
          </a:p>
        </p:txBody>
      </p:sp>
      <p:sp>
        <p:nvSpPr>
          <p:cNvPr id="23555" name="Rectangle 3"/>
          <p:cNvSpPr>
            <a:spLocks noGrp="1" noChangeArrowheads="1"/>
          </p:cNvSpPr>
          <p:nvPr>
            <p:ph type="body" idx="4294967295"/>
          </p:nvPr>
        </p:nvSpPr>
        <p:spPr>
          <a:xfrm>
            <a:off x="806450" y="1233488"/>
            <a:ext cx="6665913" cy="4910137"/>
          </a:xfrm>
        </p:spPr>
        <p:txBody>
          <a:bodyPr>
            <a:normAutofit fontScale="77500" lnSpcReduction="20000"/>
          </a:bodyPr>
          <a:lstStyle/>
          <a:p>
            <a:r>
              <a:rPr lang="en-US"/>
              <a:t>Important principle, performed at many levels in a computer (in hardware, operating system, software)</a:t>
            </a:r>
            <a:endParaRPr lang="en-US" sz="800"/>
          </a:p>
          <a:p>
            <a:r>
              <a:rPr lang="en-US"/>
              <a:t>Information in use copied from slower to faster storage temporarily</a:t>
            </a:r>
            <a:endParaRPr lang="en-US" sz="800"/>
          </a:p>
          <a:p>
            <a:r>
              <a:rPr lang="en-US"/>
              <a:t>Faster storage (cache) checked first to determine if information is there</a:t>
            </a:r>
          </a:p>
          <a:p>
            <a:pPr lvl="1"/>
            <a:r>
              <a:rPr lang="en-US"/>
              <a:t>If it is, information used directly from the cache (fast)</a:t>
            </a:r>
          </a:p>
          <a:p>
            <a:pPr lvl="1"/>
            <a:r>
              <a:rPr lang="en-US"/>
              <a:t>If not, data copied to cache and used there</a:t>
            </a:r>
            <a:endParaRPr lang="en-US" sz="800"/>
          </a:p>
          <a:p>
            <a:r>
              <a:rPr lang="en-US"/>
              <a:t>Cache smaller than storage being cached</a:t>
            </a:r>
          </a:p>
          <a:p>
            <a:pPr lvl="1"/>
            <a:r>
              <a:rPr lang="en-US"/>
              <a:t>Cache management important design problem</a:t>
            </a:r>
          </a:p>
          <a:p>
            <a:pPr lvl="1"/>
            <a:r>
              <a:rPr lang="en-US"/>
              <a:t>Cache size and replacement policy</a:t>
            </a:r>
          </a:p>
          <a:p>
            <a:pPr>
              <a:buFont typeface="Monotype Sorts" pitchFamily="-84" charset="2"/>
              <a:buNone/>
            </a:pPr>
            <a:endParaRPr lang="en-US"/>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1003300" y="166688"/>
            <a:ext cx="8442325" cy="576262"/>
          </a:xfrm>
        </p:spPr>
        <p:txBody>
          <a:bodyPr/>
          <a:lstStyle/>
          <a:p>
            <a:pPr eaLnBrk="1" hangingPunct="1"/>
            <a:r>
              <a:rPr lang="en-US" altLang="en-US" sz="2400"/>
              <a:t>Hardware Support for Relocation and Limit Registers</a:t>
            </a:r>
          </a:p>
        </p:txBody>
      </p:sp>
      <p:pic>
        <p:nvPicPr>
          <p:cNvPr id="24579" name="Picture 4" descr="8"/>
          <p:cNvPicPr>
            <a:picLocks noChangeAspect="1" noChangeArrowheads="1"/>
          </p:cNvPicPr>
          <p:nvPr/>
        </p:nvPicPr>
        <p:blipFill>
          <a:blip r:embed="rId3"/>
          <a:srcRect/>
          <a:stretch>
            <a:fillRect/>
          </a:stretch>
        </p:blipFill>
        <p:spPr bwMode="auto">
          <a:xfrm>
            <a:off x="1844675" y="1347788"/>
            <a:ext cx="5845175" cy="2901950"/>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14400" y="598488"/>
            <a:ext cx="7740650" cy="615950"/>
          </a:xfrm>
        </p:spPr>
        <p:txBody>
          <a:bodyPr>
            <a:normAutofit fontScale="90000"/>
          </a:bodyPr>
          <a:lstStyle/>
          <a:p>
            <a:pPr eaLnBrk="1" hangingPunct="1"/>
            <a:r>
              <a:rPr lang="en-US" altLang="en-US"/>
              <a:t>Multiple-partition allocation</a:t>
            </a:r>
            <a:br>
              <a:rPr lang="en-US" altLang="en-US"/>
            </a:br>
            <a:endParaRPr lang="en-US" altLang="en-US"/>
          </a:p>
        </p:txBody>
      </p:sp>
      <p:sp>
        <p:nvSpPr>
          <p:cNvPr id="25603" name="Rectangle 3"/>
          <p:cNvSpPr>
            <a:spLocks noGrp="1" noChangeArrowheads="1"/>
          </p:cNvSpPr>
          <p:nvPr>
            <p:ph type="body" idx="1"/>
          </p:nvPr>
        </p:nvSpPr>
        <p:spPr>
          <a:xfrm>
            <a:off x="787400" y="1004888"/>
            <a:ext cx="7770813" cy="3262312"/>
          </a:xfrm>
        </p:spPr>
        <p:txBody>
          <a:bodyPr/>
          <a:lstStyle/>
          <a:p>
            <a:r>
              <a:rPr lang="en-US" altLang="en-US"/>
              <a:t>Multiple-partition allocation</a:t>
            </a:r>
          </a:p>
          <a:p>
            <a:pPr lvl="1"/>
            <a:r>
              <a:rPr lang="en-US" altLang="en-US" sz="1600"/>
              <a:t>Degree of multiprogramming limited by number of partitions</a:t>
            </a:r>
          </a:p>
          <a:p>
            <a:pPr lvl="1"/>
            <a:r>
              <a:rPr lang="en-US" altLang="en-US" sz="1600" b="1">
                <a:solidFill>
                  <a:srgbClr val="0000FF"/>
                </a:solidFill>
              </a:rPr>
              <a:t>Variable-partition </a:t>
            </a:r>
            <a:r>
              <a:rPr lang="en-US" altLang="en-US" sz="1600"/>
              <a:t>sizes for efficiency (sized to a given process’ needs)</a:t>
            </a:r>
          </a:p>
          <a:p>
            <a:pPr lvl="1"/>
            <a:r>
              <a:rPr lang="en-US" altLang="en-US" sz="1600" b="1">
                <a:solidFill>
                  <a:srgbClr val="0000FF"/>
                </a:solidFill>
              </a:rPr>
              <a:t>Hole</a:t>
            </a:r>
            <a:r>
              <a:rPr lang="en-US" altLang="en-US" sz="1600"/>
              <a:t> – block of available memory; holes of various size are scattered throughout memory</a:t>
            </a:r>
          </a:p>
          <a:p>
            <a:pPr lvl="1"/>
            <a:r>
              <a:rPr lang="en-US" altLang="en-US" sz="1600"/>
              <a:t>When a process arrives, it is allocated memory from a hole large enough to accommodate it</a:t>
            </a:r>
          </a:p>
          <a:p>
            <a:pPr lvl="1"/>
            <a:r>
              <a:rPr lang="en-US" altLang="en-US" sz="1600"/>
              <a:t>Process exiting frees its partition, adjacent free partitions combined</a:t>
            </a:r>
          </a:p>
          <a:p>
            <a:pPr lvl="1"/>
            <a:r>
              <a:rPr lang="en-US" altLang="en-US" sz="1600"/>
              <a:t>Operating system maintains information about:</a:t>
            </a:r>
            <a:br>
              <a:rPr lang="en-US" altLang="en-US" sz="1600"/>
            </a:br>
            <a:r>
              <a:rPr lang="en-US" altLang="en-US" sz="1600"/>
              <a:t>a) allocated partitions    b) free partitions (hole)</a:t>
            </a:r>
          </a:p>
        </p:txBody>
      </p:sp>
      <p:pic>
        <p:nvPicPr>
          <p:cNvPr id="25604" name="Picture 3"/>
          <p:cNvPicPr>
            <a:picLocks noChangeAspect="1"/>
          </p:cNvPicPr>
          <p:nvPr/>
        </p:nvPicPr>
        <p:blipFill>
          <a:blip r:embed="rId3"/>
          <a:srcRect/>
          <a:stretch>
            <a:fillRect/>
          </a:stretch>
        </p:blipFill>
        <p:spPr bwMode="auto">
          <a:xfrm>
            <a:off x="1379538" y="4178300"/>
            <a:ext cx="6675437" cy="2176463"/>
          </a:xfrm>
          <a:prstGeom prst="rect">
            <a:avLst/>
          </a:prstGeom>
          <a:noFill/>
          <a:ln w="9525">
            <a:noFill/>
            <a:miter lim="800000"/>
            <a:headEnd/>
            <a:tailEnd/>
          </a:ln>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260475" y="198438"/>
            <a:ext cx="7772400" cy="576262"/>
          </a:xfrm>
        </p:spPr>
        <p:txBody>
          <a:bodyPr>
            <a:normAutofit fontScale="90000"/>
          </a:bodyPr>
          <a:lstStyle/>
          <a:p>
            <a:pPr eaLnBrk="1" hangingPunct="1"/>
            <a:r>
              <a:rPr lang="en-US" altLang="en-US"/>
              <a:t>Dynamic Storage-Allocation Problem</a:t>
            </a:r>
          </a:p>
        </p:txBody>
      </p:sp>
      <p:sp>
        <p:nvSpPr>
          <p:cNvPr id="26627" name="Rectangle 3"/>
          <p:cNvSpPr>
            <a:spLocks noGrp="1" noChangeArrowheads="1"/>
          </p:cNvSpPr>
          <p:nvPr>
            <p:ph type="body" idx="1"/>
          </p:nvPr>
        </p:nvSpPr>
        <p:spPr>
          <a:xfrm>
            <a:off x="1179513" y="1709738"/>
            <a:ext cx="7062787" cy="3624262"/>
          </a:xfrm>
        </p:spPr>
        <p:txBody>
          <a:bodyPr>
            <a:normAutofit fontScale="77500" lnSpcReduction="20000"/>
          </a:bodyPr>
          <a:lstStyle/>
          <a:p>
            <a:pPr>
              <a:lnSpc>
                <a:spcPct val="90000"/>
              </a:lnSpc>
            </a:pPr>
            <a:r>
              <a:rPr lang="en-US" altLang="en-US" b="1">
                <a:solidFill>
                  <a:srgbClr val="3366FF"/>
                </a:solidFill>
              </a:rPr>
              <a:t>First-fit</a:t>
            </a:r>
            <a:r>
              <a:rPr lang="en-US" altLang="en-US"/>
              <a:t>:  Allocate the </a:t>
            </a:r>
            <a:r>
              <a:rPr lang="en-US" altLang="en-US" b="1" i="1"/>
              <a:t>first</a:t>
            </a:r>
            <a:r>
              <a:rPr lang="en-US" altLang="en-US"/>
              <a:t> hole that is big enough</a:t>
            </a:r>
          </a:p>
          <a:p>
            <a:pPr>
              <a:lnSpc>
                <a:spcPct val="90000"/>
              </a:lnSpc>
              <a:buFont typeface="Monotype Sorts" pitchFamily="-84" charset="2"/>
              <a:buNone/>
            </a:pPr>
            <a:endParaRPr lang="en-US" altLang="en-US"/>
          </a:p>
          <a:p>
            <a:pPr>
              <a:lnSpc>
                <a:spcPct val="90000"/>
              </a:lnSpc>
            </a:pPr>
            <a:r>
              <a:rPr lang="en-US" altLang="en-US" b="1">
                <a:solidFill>
                  <a:srgbClr val="3366FF"/>
                </a:solidFill>
              </a:rPr>
              <a:t>Best-fit</a:t>
            </a:r>
            <a:r>
              <a:rPr lang="en-US" altLang="en-US"/>
              <a:t>:  Allocate the </a:t>
            </a:r>
            <a:r>
              <a:rPr lang="en-US" altLang="en-US" b="1" i="1"/>
              <a:t>smallest</a:t>
            </a:r>
            <a:r>
              <a:rPr lang="en-US" altLang="en-US"/>
              <a:t> hole that is big enough; must search entire list, unless ordered by size  </a:t>
            </a:r>
          </a:p>
          <a:p>
            <a:pPr lvl="1">
              <a:lnSpc>
                <a:spcPct val="90000"/>
              </a:lnSpc>
            </a:pPr>
            <a:r>
              <a:rPr lang="en-US" altLang="en-US"/>
              <a:t>Produces the smallest leftover hole</a:t>
            </a:r>
          </a:p>
          <a:p>
            <a:pPr lvl="1">
              <a:lnSpc>
                <a:spcPct val="90000"/>
              </a:lnSpc>
              <a:buFont typeface="Monotype Sorts" pitchFamily="-84" charset="2"/>
              <a:buNone/>
            </a:pPr>
            <a:endParaRPr lang="en-US" altLang="en-US"/>
          </a:p>
          <a:p>
            <a:pPr>
              <a:lnSpc>
                <a:spcPct val="90000"/>
              </a:lnSpc>
            </a:pPr>
            <a:r>
              <a:rPr lang="en-US" altLang="en-US" b="1">
                <a:solidFill>
                  <a:srgbClr val="3366FF"/>
                </a:solidFill>
              </a:rPr>
              <a:t>Worst-fit</a:t>
            </a:r>
            <a:r>
              <a:rPr lang="en-US" altLang="en-US"/>
              <a:t>:  Allocate the </a:t>
            </a:r>
            <a:r>
              <a:rPr lang="en-US" altLang="en-US" b="1" i="1"/>
              <a:t>largest</a:t>
            </a:r>
            <a:r>
              <a:rPr lang="en-US" altLang="en-US"/>
              <a:t> hole; must also search entire list  </a:t>
            </a:r>
          </a:p>
          <a:p>
            <a:pPr lvl="1">
              <a:lnSpc>
                <a:spcPct val="90000"/>
              </a:lnSpc>
            </a:pPr>
            <a:r>
              <a:rPr lang="en-US" altLang="en-US"/>
              <a:t>Produces the largest leftover hole</a:t>
            </a:r>
          </a:p>
        </p:txBody>
      </p:sp>
      <p:sp>
        <p:nvSpPr>
          <p:cNvPr id="26628" name="Text Box 4"/>
          <p:cNvSpPr txBox="1">
            <a:spLocks noChangeArrowheads="1"/>
          </p:cNvSpPr>
          <p:nvPr/>
        </p:nvSpPr>
        <p:spPr bwMode="auto">
          <a:xfrm>
            <a:off x="919163" y="1169988"/>
            <a:ext cx="6108700" cy="369887"/>
          </a:xfrm>
          <a:prstGeom prst="rect">
            <a:avLst/>
          </a:prstGeom>
          <a:noFill/>
          <a:ln w="9525">
            <a:noFill/>
            <a:miter lim="800000"/>
            <a:headEnd/>
            <a:tailEnd/>
          </a:ln>
        </p:spPr>
        <p:txBody>
          <a:bodyPr wrap="none" lIns="91435" tIns="45718" rIns="91435" bIns="45718" anchor="ctr">
            <a:spAutoFit/>
          </a:bodyPr>
          <a:lstStyle/>
          <a:p>
            <a:pPr>
              <a:spcBef>
                <a:spcPct val="50000"/>
              </a:spcBef>
            </a:pPr>
            <a:r>
              <a:rPr lang="en-US" altLang="en-US">
                <a:latin typeface="Helvetica" pitchFamily="-84" charset="0"/>
              </a:rPr>
              <a:t>How to satisfy a request of size </a:t>
            </a:r>
            <a:r>
              <a:rPr lang="en-US" altLang="en-US" b="1" i="1">
                <a:latin typeface="Helvetica" pitchFamily="-84" charset="0"/>
              </a:rPr>
              <a:t>n</a:t>
            </a:r>
            <a:r>
              <a:rPr lang="en-US" altLang="en-US">
                <a:latin typeface="Helvetica" pitchFamily="-84" charset="0"/>
              </a:rPr>
              <a:t> from a list of free holes?</a:t>
            </a:r>
          </a:p>
        </p:txBody>
      </p:sp>
      <p:sp>
        <p:nvSpPr>
          <p:cNvPr id="26629" name="Text Box 5"/>
          <p:cNvSpPr txBox="1">
            <a:spLocks noChangeArrowheads="1"/>
          </p:cNvSpPr>
          <p:nvPr/>
        </p:nvSpPr>
        <p:spPr bwMode="auto">
          <a:xfrm>
            <a:off x="1046163" y="4621213"/>
            <a:ext cx="7600950" cy="646112"/>
          </a:xfrm>
          <a:prstGeom prst="rect">
            <a:avLst/>
          </a:prstGeom>
          <a:noFill/>
          <a:ln w="9525">
            <a:noFill/>
            <a:miter lim="800000"/>
            <a:headEnd/>
            <a:tailEnd/>
          </a:ln>
        </p:spPr>
        <p:txBody>
          <a:bodyPr lIns="91435" tIns="45718" rIns="91435" bIns="45718" anchor="ctr">
            <a:spAutoFit/>
          </a:bodyPr>
          <a:lstStyle/>
          <a:p>
            <a:pPr>
              <a:spcBef>
                <a:spcPct val="50000"/>
              </a:spcBef>
            </a:pPr>
            <a:r>
              <a:rPr lang="en-US" altLang="en-US">
                <a:latin typeface="Helvetica" pitchFamily="-84" charset="0"/>
              </a:rPr>
              <a:t>First-fit and best-fit better than worst-fit in terms of speed and storage utilization</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26"/>
          <p:cNvSpPr>
            <a:spLocks noGrp="1" noChangeArrowheads="1"/>
          </p:cNvSpPr>
          <p:nvPr>
            <p:ph type="title"/>
          </p:nvPr>
        </p:nvSpPr>
        <p:spPr>
          <a:xfrm>
            <a:off x="855663" y="152400"/>
            <a:ext cx="7831137" cy="576263"/>
          </a:xfrm>
        </p:spPr>
        <p:txBody>
          <a:bodyPr>
            <a:normAutofit fontScale="90000"/>
          </a:bodyPr>
          <a:lstStyle/>
          <a:p>
            <a:pPr eaLnBrk="1" hangingPunct="1"/>
            <a:r>
              <a:rPr lang="en-US" altLang="en-US"/>
              <a:t>Fragmentation</a:t>
            </a:r>
          </a:p>
        </p:txBody>
      </p:sp>
      <p:sp>
        <p:nvSpPr>
          <p:cNvPr id="27651" name="Rectangle 1027"/>
          <p:cNvSpPr>
            <a:spLocks noGrp="1" noChangeArrowheads="1"/>
          </p:cNvSpPr>
          <p:nvPr>
            <p:ph type="body" idx="1"/>
          </p:nvPr>
        </p:nvSpPr>
        <p:spPr>
          <a:xfrm>
            <a:off x="950913" y="1114425"/>
            <a:ext cx="6770687" cy="4999038"/>
          </a:xfrm>
        </p:spPr>
        <p:txBody>
          <a:bodyPr>
            <a:normAutofit fontScale="92500" lnSpcReduction="20000"/>
          </a:bodyPr>
          <a:lstStyle/>
          <a:p>
            <a:r>
              <a:rPr lang="en-US" altLang="en-US" b="1">
                <a:solidFill>
                  <a:srgbClr val="3366FF"/>
                </a:solidFill>
              </a:rPr>
              <a:t>External Fragmentation</a:t>
            </a:r>
            <a:r>
              <a:rPr lang="en-US" altLang="en-US">
                <a:solidFill>
                  <a:srgbClr val="3366FF"/>
                </a:solidFill>
              </a:rPr>
              <a:t> </a:t>
            </a:r>
            <a:r>
              <a:rPr lang="en-US" altLang="en-US"/>
              <a:t>– total memory space exists to satisfy a request, but it is not contiguous</a:t>
            </a:r>
            <a:endParaRPr lang="en-US" altLang="en-US" b="1">
              <a:solidFill>
                <a:srgbClr val="3366FF"/>
              </a:solidFill>
            </a:endParaRPr>
          </a:p>
          <a:p>
            <a:r>
              <a:rPr lang="en-US" altLang="en-US" b="1">
                <a:solidFill>
                  <a:srgbClr val="3366FF"/>
                </a:solidFill>
              </a:rPr>
              <a:t>Internal Fragmentation</a:t>
            </a:r>
            <a:r>
              <a:rPr lang="en-US" altLang="en-US">
                <a:solidFill>
                  <a:srgbClr val="3366FF"/>
                </a:solidFill>
              </a:rPr>
              <a:t> </a:t>
            </a:r>
            <a:r>
              <a:rPr lang="en-US" altLang="en-US"/>
              <a:t>– allocated memory may be slightly larger than requested memory; this size difference is memory internal to a partition, but not being used</a:t>
            </a:r>
          </a:p>
          <a:p>
            <a:r>
              <a:rPr lang="en-US" altLang="en-US"/>
              <a:t>First fit analysis reveals that given </a:t>
            </a:r>
            <a:r>
              <a:rPr lang="en-US" altLang="en-US" i="1"/>
              <a:t>N</a:t>
            </a:r>
            <a:r>
              <a:rPr lang="en-US" altLang="en-US"/>
              <a:t> blocks allocated, 0.5 </a:t>
            </a:r>
            <a:r>
              <a:rPr lang="en-US" altLang="en-US" i="1"/>
              <a:t>N</a:t>
            </a:r>
            <a:r>
              <a:rPr lang="en-US" altLang="en-US"/>
              <a:t> blocks lost to fragmentation</a:t>
            </a:r>
          </a:p>
          <a:p>
            <a:pPr lvl="1"/>
            <a:r>
              <a:rPr lang="en-US" altLang="en-US"/>
              <a:t>1/3 may be unusable -&gt; </a:t>
            </a:r>
            <a:r>
              <a:rPr lang="en-US" altLang="en-US" b="1">
                <a:solidFill>
                  <a:srgbClr val="3366FF"/>
                </a:solidFill>
              </a:rPr>
              <a:t>50-percent rule</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136525"/>
            <a:ext cx="8229600" cy="576263"/>
          </a:xfrm>
        </p:spPr>
        <p:txBody>
          <a:bodyPr>
            <a:normAutofit fontScale="90000"/>
          </a:bodyPr>
          <a:lstStyle/>
          <a:p>
            <a:r>
              <a:rPr lang="en-US" altLang="en-US"/>
              <a:t>Fragmentation (Cont.)</a:t>
            </a:r>
          </a:p>
        </p:txBody>
      </p:sp>
      <p:sp>
        <p:nvSpPr>
          <p:cNvPr id="28675" name="Content Placeholder 2"/>
          <p:cNvSpPr>
            <a:spLocks noGrp="1"/>
          </p:cNvSpPr>
          <p:nvPr>
            <p:ph idx="1"/>
          </p:nvPr>
        </p:nvSpPr>
        <p:spPr>
          <a:xfrm>
            <a:off x="901700" y="1154113"/>
            <a:ext cx="6959600" cy="4530725"/>
          </a:xfrm>
        </p:spPr>
        <p:txBody>
          <a:bodyPr>
            <a:normAutofit fontScale="92500" lnSpcReduction="20000"/>
          </a:bodyPr>
          <a:lstStyle/>
          <a:p>
            <a:r>
              <a:rPr lang="en-US" altLang="en-US"/>
              <a:t>Reduce external fragmentation by </a:t>
            </a:r>
            <a:r>
              <a:rPr lang="en-US" altLang="en-US" b="1">
                <a:solidFill>
                  <a:srgbClr val="3366FF"/>
                </a:solidFill>
              </a:rPr>
              <a:t>compaction</a:t>
            </a:r>
          </a:p>
          <a:p>
            <a:pPr lvl="1"/>
            <a:r>
              <a:rPr lang="en-US" altLang="en-US"/>
              <a:t>Shuffle memory contents to place all free memory together in one large block</a:t>
            </a:r>
          </a:p>
          <a:p>
            <a:pPr lvl="1"/>
            <a:r>
              <a:rPr lang="en-US" altLang="en-US"/>
              <a:t>Compaction is possible </a:t>
            </a:r>
            <a:r>
              <a:rPr lang="en-US" altLang="en-US" i="1"/>
              <a:t>only</a:t>
            </a:r>
            <a:r>
              <a:rPr lang="en-US" altLang="en-US"/>
              <a:t> if relocation is dynamic, and is done at execution time</a:t>
            </a:r>
          </a:p>
          <a:p>
            <a:pPr lvl="1"/>
            <a:r>
              <a:rPr lang="en-US" altLang="en-US"/>
              <a:t>I/O problem</a:t>
            </a:r>
          </a:p>
          <a:p>
            <a:pPr lvl="2"/>
            <a:r>
              <a:rPr lang="en-US" altLang="en-US"/>
              <a:t>Latch job in memory while it is involved in I/O</a:t>
            </a:r>
          </a:p>
          <a:p>
            <a:pPr lvl="2"/>
            <a:r>
              <a:rPr lang="en-US" altLang="en-US"/>
              <a:t>Do I/O only into OS buffers</a:t>
            </a:r>
          </a:p>
          <a:p>
            <a:r>
              <a:rPr lang="en-US" altLang="en-US"/>
              <a:t>Now consider that backing store has same fragmentation problems</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Segmentation</a:t>
            </a:r>
          </a:p>
        </p:txBody>
      </p:sp>
      <p:sp>
        <p:nvSpPr>
          <p:cNvPr id="29699" name="Rectangle 3"/>
          <p:cNvSpPr>
            <a:spLocks noGrp="1" noChangeArrowheads="1"/>
          </p:cNvSpPr>
          <p:nvPr>
            <p:ph type="body" idx="1"/>
          </p:nvPr>
        </p:nvSpPr>
        <p:spPr>
          <a:xfrm>
            <a:off x="873125" y="1157288"/>
            <a:ext cx="7702550" cy="4940300"/>
          </a:xfrm>
        </p:spPr>
        <p:txBody>
          <a:bodyPr>
            <a:normAutofit fontScale="77500" lnSpcReduction="20000"/>
          </a:bodyPr>
          <a:lstStyle/>
          <a:p>
            <a:pPr>
              <a:lnSpc>
                <a:spcPct val="90000"/>
              </a:lnSpc>
              <a:tabLst>
                <a:tab pos="1831975" algn="l"/>
              </a:tabLst>
            </a:pPr>
            <a:r>
              <a:rPr lang="en-US" altLang="en-US"/>
              <a:t>Memory-management scheme that supports user view of memory </a:t>
            </a:r>
            <a:endParaRPr lang="en-US" altLang="en-US" sz="800"/>
          </a:p>
          <a:p>
            <a:pPr>
              <a:lnSpc>
                <a:spcPct val="90000"/>
              </a:lnSpc>
              <a:tabLst>
                <a:tab pos="1831975" algn="l"/>
              </a:tabLst>
            </a:pPr>
            <a:r>
              <a:rPr lang="en-US" altLang="en-US"/>
              <a:t>A program is a collection of segments</a:t>
            </a:r>
          </a:p>
          <a:p>
            <a:pPr lvl="1">
              <a:lnSpc>
                <a:spcPct val="90000"/>
              </a:lnSpc>
              <a:tabLst>
                <a:tab pos="1831975" algn="l"/>
              </a:tabLst>
            </a:pPr>
            <a:r>
              <a:rPr lang="en-US" altLang="en-US"/>
              <a:t>A segment is a logical unit such as:</a:t>
            </a:r>
          </a:p>
          <a:p>
            <a:pPr>
              <a:lnSpc>
                <a:spcPct val="90000"/>
              </a:lnSpc>
              <a:buFont typeface="Monotype Sorts" pitchFamily="-84" charset="2"/>
              <a:buNone/>
              <a:tabLst>
                <a:tab pos="1831975" algn="l"/>
              </a:tabLst>
            </a:pPr>
            <a:r>
              <a:rPr lang="en-US" altLang="en-US"/>
              <a:t>		main program</a:t>
            </a:r>
          </a:p>
          <a:p>
            <a:pPr>
              <a:lnSpc>
                <a:spcPct val="90000"/>
              </a:lnSpc>
              <a:buFont typeface="Monotype Sorts" pitchFamily="-84" charset="2"/>
              <a:buNone/>
              <a:tabLst>
                <a:tab pos="1831975" algn="l"/>
              </a:tabLst>
            </a:pPr>
            <a:r>
              <a:rPr lang="en-US" altLang="en-US"/>
              <a:t>		procedure </a:t>
            </a:r>
          </a:p>
          <a:p>
            <a:pPr>
              <a:lnSpc>
                <a:spcPct val="90000"/>
              </a:lnSpc>
              <a:buFont typeface="Monotype Sorts" pitchFamily="-84" charset="2"/>
              <a:buNone/>
              <a:tabLst>
                <a:tab pos="1831975" algn="l"/>
              </a:tabLst>
            </a:pPr>
            <a:r>
              <a:rPr lang="en-US" altLang="en-US"/>
              <a:t>		function</a:t>
            </a:r>
          </a:p>
          <a:p>
            <a:pPr>
              <a:lnSpc>
                <a:spcPct val="90000"/>
              </a:lnSpc>
              <a:buFont typeface="Monotype Sorts" pitchFamily="-84" charset="2"/>
              <a:buNone/>
              <a:tabLst>
                <a:tab pos="1831975" algn="l"/>
              </a:tabLst>
            </a:pPr>
            <a:r>
              <a:rPr lang="en-US" altLang="en-US"/>
              <a:t>		method</a:t>
            </a:r>
          </a:p>
          <a:p>
            <a:pPr>
              <a:lnSpc>
                <a:spcPct val="90000"/>
              </a:lnSpc>
              <a:buFont typeface="Monotype Sorts" pitchFamily="-84" charset="2"/>
              <a:buNone/>
              <a:tabLst>
                <a:tab pos="1831975" algn="l"/>
              </a:tabLst>
            </a:pPr>
            <a:r>
              <a:rPr lang="en-US" altLang="en-US"/>
              <a:t>		object</a:t>
            </a:r>
          </a:p>
          <a:p>
            <a:pPr>
              <a:lnSpc>
                <a:spcPct val="90000"/>
              </a:lnSpc>
              <a:buFont typeface="Monotype Sorts" pitchFamily="-84" charset="2"/>
              <a:buNone/>
              <a:tabLst>
                <a:tab pos="1831975" algn="l"/>
              </a:tabLst>
            </a:pPr>
            <a:r>
              <a:rPr lang="en-US" altLang="en-US"/>
              <a:t>		local variables, global variables</a:t>
            </a:r>
          </a:p>
          <a:p>
            <a:pPr>
              <a:lnSpc>
                <a:spcPct val="90000"/>
              </a:lnSpc>
              <a:buFont typeface="Monotype Sorts" pitchFamily="-84" charset="2"/>
              <a:buNone/>
              <a:tabLst>
                <a:tab pos="1831975" algn="l"/>
              </a:tabLst>
            </a:pPr>
            <a:r>
              <a:rPr lang="en-US" altLang="en-US"/>
              <a:t>		common block</a:t>
            </a:r>
          </a:p>
          <a:p>
            <a:pPr>
              <a:lnSpc>
                <a:spcPct val="90000"/>
              </a:lnSpc>
              <a:buFont typeface="Monotype Sorts" pitchFamily="-84" charset="2"/>
              <a:buNone/>
              <a:tabLst>
                <a:tab pos="1831975" algn="l"/>
              </a:tabLst>
            </a:pPr>
            <a:r>
              <a:rPr lang="en-US" altLang="en-US"/>
              <a:t>		stack</a:t>
            </a:r>
          </a:p>
          <a:p>
            <a:pPr>
              <a:lnSpc>
                <a:spcPct val="90000"/>
              </a:lnSpc>
              <a:buFont typeface="Monotype Sorts" pitchFamily="-84" charset="2"/>
              <a:buNone/>
              <a:tabLst>
                <a:tab pos="1831975" algn="l"/>
              </a:tabLst>
            </a:pPr>
            <a:r>
              <a:rPr lang="en-US" altLang="en-US"/>
              <a:t>		symbol table</a:t>
            </a:r>
          </a:p>
          <a:p>
            <a:pPr>
              <a:lnSpc>
                <a:spcPct val="90000"/>
              </a:lnSpc>
              <a:buFont typeface="Monotype Sorts" pitchFamily="-84" charset="2"/>
              <a:buNone/>
              <a:tabLst>
                <a:tab pos="1831975" algn="l"/>
              </a:tabLst>
            </a:pPr>
            <a:r>
              <a:rPr lang="en-US" altLang="en-US"/>
              <a:t>		arrays</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User</a:t>
            </a:r>
            <a:r>
              <a:rPr lang="ja-JP" altLang="en-US"/>
              <a:t>’</a:t>
            </a:r>
            <a:r>
              <a:rPr lang="en-US" altLang="ja-JP"/>
              <a:t>s View of a Program</a:t>
            </a:r>
            <a:endParaRPr lang="en-US" altLang="en-US" sz="2400"/>
          </a:p>
        </p:txBody>
      </p:sp>
      <p:pic>
        <p:nvPicPr>
          <p:cNvPr id="30723" name="Picture 6"/>
          <p:cNvPicPr>
            <a:picLocks noChangeAspect="1" noChangeArrowheads="1"/>
          </p:cNvPicPr>
          <p:nvPr/>
        </p:nvPicPr>
        <p:blipFill>
          <a:blip r:embed="rId3"/>
          <a:srcRect/>
          <a:stretch>
            <a:fillRect/>
          </a:stretch>
        </p:blipFill>
        <p:spPr bwMode="auto">
          <a:xfrm>
            <a:off x="2466975" y="1233488"/>
            <a:ext cx="3695700" cy="4838700"/>
          </a:xfrm>
          <a:prstGeom prst="rect">
            <a:avLst/>
          </a:prstGeom>
          <a:noFill/>
          <a:ln w="9525">
            <a:noFill/>
            <a:miter lim="800000"/>
            <a:headEnd/>
            <a:tailEnd/>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885825" y="136525"/>
            <a:ext cx="7800975" cy="576263"/>
          </a:xfrm>
        </p:spPr>
        <p:txBody>
          <a:bodyPr>
            <a:normAutofit fontScale="90000"/>
          </a:bodyPr>
          <a:lstStyle/>
          <a:p>
            <a:pPr eaLnBrk="1" hangingPunct="1"/>
            <a:r>
              <a:rPr lang="en-US" altLang="en-US"/>
              <a:t>Logical View of Segmentation</a:t>
            </a:r>
          </a:p>
        </p:txBody>
      </p:sp>
      <p:sp>
        <p:nvSpPr>
          <p:cNvPr id="31747" name="Oval 3"/>
          <p:cNvSpPr>
            <a:spLocks noChangeArrowheads="1"/>
          </p:cNvSpPr>
          <p:nvPr/>
        </p:nvSpPr>
        <p:spPr bwMode="auto">
          <a:xfrm>
            <a:off x="1371600" y="1171575"/>
            <a:ext cx="2895600" cy="3962400"/>
          </a:xfrm>
          <a:prstGeom prst="ellipse">
            <a:avLst/>
          </a:prstGeom>
          <a:solidFill>
            <a:schemeClr val="bg1"/>
          </a:solidFill>
          <a:ln w="9525">
            <a:solidFill>
              <a:schemeClr val="tx1"/>
            </a:solidFill>
            <a:round/>
            <a:headEnd/>
            <a:tailEnd/>
          </a:ln>
        </p:spPr>
        <p:txBody>
          <a:bodyPr wrap="none" lIns="91435" tIns="45718" rIns="91435" bIns="45718" anchor="ctr"/>
          <a:lstStyle/>
          <a:p>
            <a:endParaRPr lang="en-US" altLang="en-US"/>
          </a:p>
        </p:txBody>
      </p:sp>
      <p:sp>
        <p:nvSpPr>
          <p:cNvPr id="31748" name="Rectangle 4"/>
          <p:cNvSpPr>
            <a:spLocks noChangeArrowheads="1"/>
          </p:cNvSpPr>
          <p:nvPr/>
        </p:nvSpPr>
        <p:spPr bwMode="auto">
          <a:xfrm>
            <a:off x="1905000" y="1857375"/>
            <a:ext cx="990600" cy="533400"/>
          </a:xfrm>
          <a:prstGeom prst="rect">
            <a:avLst/>
          </a:prstGeom>
          <a:solidFill>
            <a:schemeClr val="bg1"/>
          </a:solidFill>
          <a:ln w="9525">
            <a:solidFill>
              <a:schemeClr val="tx1"/>
            </a:solidFill>
            <a:miter lim="800000"/>
            <a:headEnd/>
            <a:tailEnd/>
          </a:ln>
        </p:spPr>
        <p:txBody>
          <a:bodyPr wrap="none" lIns="91435" tIns="45718" rIns="91435" bIns="45718" anchor="ctr"/>
          <a:lstStyle/>
          <a:p>
            <a:pPr algn="ctr"/>
            <a:r>
              <a:rPr lang="en-US" altLang="en-US">
                <a:latin typeface="Helvetica" pitchFamily="-84" charset="0"/>
              </a:rPr>
              <a:t>1</a:t>
            </a:r>
          </a:p>
        </p:txBody>
      </p:sp>
      <p:sp>
        <p:nvSpPr>
          <p:cNvPr id="31749" name="Rectangle 5"/>
          <p:cNvSpPr>
            <a:spLocks noChangeArrowheads="1"/>
          </p:cNvSpPr>
          <p:nvPr/>
        </p:nvSpPr>
        <p:spPr bwMode="auto">
          <a:xfrm>
            <a:off x="1752600" y="3000375"/>
            <a:ext cx="914400" cy="914400"/>
          </a:xfrm>
          <a:prstGeom prst="rect">
            <a:avLst/>
          </a:prstGeom>
          <a:solidFill>
            <a:schemeClr val="bg1"/>
          </a:solidFill>
          <a:ln w="9525">
            <a:solidFill>
              <a:schemeClr val="tx1"/>
            </a:solidFill>
            <a:miter lim="800000"/>
            <a:headEnd/>
            <a:tailEnd/>
          </a:ln>
        </p:spPr>
        <p:txBody>
          <a:bodyPr wrap="none" lIns="91435" tIns="45718" rIns="91435" bIns="45718" anchor="ctr"/>
          <a:lstStyle/>
          <a:p>
            <a:pPr algn="ctr"/>
            <a:r>
              <a:rPr lang="en-US" altLang="en-US">
                <a:latin typeface="Helvetica" pitchFamily="-84" charset="0"/>
              </a:rPr>
              <a:t>3</a:t>
            </a:r>
          </a:p>
        </p:txBody>
      </p:sp>
      <p:sp>
        <p:nvSpPr>
          <p:cNvPr id="31750" name="Rectangle 6"/>
          <p:cNvSpPr>
            <a:spLocks noChangeArrowheads="1"/>
          </p:cNvSpPr>
          <p:nvPr/>
        </p:nvSpPr>
        <p:spPr bwMode="auto">
          <a:xfrm>
            <a:off x="3200400" y="2466975"/>
            <a:ext cx="914400" cy="381000"/>
          </a:xfrm>
          <a:prstGeom prst="rect">
            <a:avLst/>
          </a:prstGeom>
          <a:solidFill>
            <a:schemeClr val="bg1"/>
          </a:solidFill>
          <a:ln w="9525">
            <a:solidFill>
              <a:schemeClr val="tx1"/>
            </a:solidFill>
            <a:miter lim="800000"/>
            <a:headEnd/>
            <a:tailEnd/>
          </a:ln>
        </p:spPr>
        <p:txBody>
          <a:bodyPr wrap="none" lIns="91435" tIns="45718" rIns="91435" bIns="45718" anchor="ctr"/>
          <a:lstStyle/>
          <a:p>
            <a:pPr algn="ctr"/>
            <a:r>
              <a:rPr lang="en-US" altLang="en-US">
                <a:latin typeface="Helvetica" pitchFamily="-84" charset="0"/>
              </a:rPr>
              <a:t>2</a:t>
            </a:r>
          </a:p>
        </p:txBody>
      </p:sp>
      <p:sp>
        <p:nvSpPr>
          <p:cNvPr id="31751" name="Rectangle 7"/>
          <p:cNvSpPr>
            <a:spLocks noChangeArrowheads="1"/>
          </p:cNvSpPr>
          <p:nvPr/>
        </p:nvSpPr>
        <p:spPr bwMode="auto">
          <a:xfrm>
            <a:off x="3124200" y="3457575"/>
            <a:ext cx="914400" cy="533400"/>
          </a:xfrm>
          <a:prstGeom prst="rect">
            <a:avLst/>
          </a:prstGeom>
          <a:solidFill>
            <a:schemeClr val="bg1"/>
          </a:solidFill>
          <a:ln w="9525">
            <a:solidFill>
              <a:schemeClr val="tx1"/>
            </a:solidFill>
            <a:miter lim="800000"/>
            <a:headEnd/>
            <a:tailEnd/>
          </a:ln>
        </p:spPr>
        <p:txBody>
          <a:bodyPr wrap="none" lIns="91435" tIns="45718" rIns="91435" bIns="45718" anchor="ctr"/>
          <a:lstStyle/>
          <a:p>
            <a:pPr algn="ctr"/>
            <a:r>
              <a:rPr lang="en-US" altLang="en-US">
                <a:latin typeface="Helvetica" pitchFamily="-84" charset="0"/>
              </a:rPr>
              <a:t>4</a:t>
            </a:r>
          </a:p>
        </p:txBody>
      </p:sp>
      <p:grpSp>
        <p:nvGrpSpPr>
          <p:cNvPr id="2" name="Group 24"/>
          <p:cNvGrpSpPr>
            <a:grpSpLocks/>
          </p:cNvGrpSpPr>
          <p:nvPr/>
        </p:nvGrpSpPr>
        <p:grpSpPr bwMode="auto">
          <a:xfrm>
            <a:off x="5638800" y="1171575"/>
            <a:ext cx="1143000" cy="3962400"/>
            <a:chOff x="3888" y="1056"/>
            <a:chExt cx="720" cy="2496"/>
          </a:xfrm>
        </p:grpSpPr>
        <p:grpSp>
          <p:nvGrpSpPr>
            <p:cNvPr id="3" name="Group 11"/>
            <p:cNvGrpSpPr>
              <a:grpSpLocks/>
            </p:cNvGrpSpPr>
            <p:nvPr/>
          </p:nvGrpSpPr>
          <p:grpSpPr bwMode="auto">
            <a:xfrm>
              <a:off x="3888" y="1056"/>
              <a:ext cx="720" cy="672"/>
              <a:chOff x="3888" y="1056"/>
              <a:chExt cx="720" cy="672"/>
            </a:xfrm>
          </p:grpSpPr>
          <p:sp>
            <p:nvSpPr>
              <p:cNvPr id="31766" name="Rectangle 8"/>
              <p:cNvSpPr>
                <a:spLocks noChangeArrowheads="1"/>
              </p:cNvSpPr>
              <p:nvPr/>
            </p:nvSpPr>
            <p:spPr bwMode="auto">
              <a:xfrm>
                <a:off x="3888" y="1056"/>
                <a:ext cx="720" cy="672"/>
              </a:xfrm>
              <a:prstGeom prst="rect">
                <a:avLst/>
              </a:prstGeom>
              <a:solidFill>
                <a:schemeClr val="bg1"/>
              </a:solidFill>
              <a:ln w="9525">
                <a:solidFill>
                  <a:schemeClr val="tx1"/>
                </a:solidFill>
                <a:miter lim="800000"/>
                <a:headEnd/>
                <a:tailEnd/>
              </a:ln>
            </p:spPr>
            <p:txBody>
              <a:bodyPr wrap="none" anchor="ctr"/>
              <a:lstStyle/>
              <a:p>
                <a:endParaRPr lang="en-US" altLang="en-US"/>
              </a:p>
            </p:txBody>
          </p:sp>
          <p:sp>
            <p:nvSpPr>
              <p:cNvPr id="31767" name="Line 9"/>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grpSp>
          <p:nvGrpSpPr>
            <p:cNvPr id="4" name="Group 12"/>
            <p:cNvGrpSpPr>
              <a:grpSpLocks/>
            </p:cNvGrpSpPr>
            <p:nvPr/>
          </p:nvGrpSpPr>
          <p:grpSpPr bwMode="auto">
            <a:xfrm>
              <a:off x="3888" y="1728"/>
              <a:ext cx="720" cy="672"/>
              <a:chOff x="3888" y="1056"/>
              <a:chExt cx="720" cy="672"/>
            </a:xfrm>
          </p:grpSpPr>
          <p:sp>
            <p:nvSpPr>
              <p:cNvPr id="31764" name="Rectangle 13"/>
              <p:cNvSpPr>
                <a:spLocks noChangeArrowheads="1"/>
              </p:cNvSpPr>
              <p:nvPr/>
            </p:nvSpPr>
            <p:spPr bwMode="auto">
              <a:xfrm>
                <a:off x="3888" y="1056"/>
                <a:ext cx="720" cy="672"/>
              </a:xfrm>
              <a:prstGeom prst="rect">
                <a:avLst/>
              </a:prstGeom>
              <a:solidFill>
                <a:srgbClr val="DDDDDD"/>
              </a:solidFill>
              <a:ln w="9525">
                <a:solidFill>
                  <a:schemeClr val="tx1"/>
                </a:solidFill>
                <a:miter lim="800000"/>
                <a:headEnd/>
                <a:tailEnd/>
              </a:ln>
            </p:spPr>
            <p:txBody>
              <a:bodyPr wrap="none" anchor="ctr"/>
              <a:lstStyle/>
              <a:p>
                <a:endParaRPr lang="en-US" altLang="en-US"/>
              </a:p>
            </p:txBody>
          </p:sp>
          <p:sp>
            <p:nvSpPr>
              <p:cNvPr id="31765" name="Line 14"/>
              <p:cNvSpPr>
                <a:spLocks noChangeShapeType="1"/>
              </p:cNvSpPr>
              <p:nvPr/>
            </p:nvSpPr>
            <p:spPr bwMode="auto">
              <a:xfrm>
                <a:off x="3888" y="1392"/>
                <a:ext cx="720" cy="0"/>
              </a:xfrm>
              <a:prstGeom prst="line">
                <a:avLst/>
              </a:prstGeom>
              <a:noFill/>
              <a:ln w="9525">
                <a:solidFill>
                  <a:schemeClr val="tx1"/>
                </a:solidFill>
                <a:round/>
                <a:headEnd/>
                <a:tailEnd/>
              </a:ln>
            </p:spPr>
            <p:txBody>
              <a:bodyPr wrap="none" anchor="ctr"/>
              <a:lstStyle/>
              <a:p>
                <a:endParaRPr lang="en-US"/>
              </a:p>
            </p:txBody>
          </p:sp>
        </p:grpSp>
        <p:sp>
          <p:nvSpPr>
            <p:cNvPr id="31757" name="Text Box 15"/>
            <p:cNvSpPr txBox="1">
              <a:spLocks noChangeArrowheads="1"/>
            </p:cNvSpPr>
            <p:nvPr/>
          </p:nvSpPr>
          <p:spPr bwMode="auto">
            <a:xfrm>
              <a:off x="4125" y="1132"/>
              <a:ext cx="197" cy="23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1</a:t>
              </a:r>
            </a:p>
          </p:txBody>
        </p:sp>
        <p:sp>
          <p:nvSpPr>
            <p:cNvPr id="31758" name="Text Box 16"/>
            <p:cNvSpPr txBox="1">
              <a:spLocks noChangeArrowheads="1"/>
            </p:cNvSpPr>
            <p:nvPr/>
          </p:nvSpPr>
          <p:spPr bwMode="auto">
            <a:xfrm>
              <a:off x="4127" y="1439"/>
              <a:ext cx="197" cy="23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4</a:t>
              </a:r>
            </a:p>
          </p:txBody>
        </p:sp>
        <p:sp>
          <p:nvSpPr>
            <p:cNvPr id="31759" name="Rectangle 17"/>
            <p:cNvSpPr>
              <a:spLocks noChangeArrowheads="1"/>
            </p:cNvSpPr>
            <p:nvPr/>
          </p:nvSpPr>
          <p:spPr bwMode="auto">
            <a:xfrm>
              <a:off x="3888" y="2400"/>
              <a:ext cx="720" cy="912"/>
            </a:xfrm>
            <a:prstGeom prst="rect">
              <a:avLst/>
            </a:prstGeom>
            <a:solidFill>
              <a:schemeClr val="bg1"/>
            </a:solidFill>
            <a:ln w="9525">
              <a:solidFill>
                <a:schemeClr val="tx1"/>
              </a:solidFill>
              <a:miter lim="800000"/>
              <a:headEnd/>
              <a:tailEnd/>
            </a:ln>
          </p:spPr>
          <p:txBody>
            <a:bodyPr wrap="none" anchor="ctr"/>
            <a:lstStyle/>
            <a:p>
              <a:endParaRPr lang="en-US" altLang="en-US"/>
            </a:p>
          </p:txBody>
        </p:sp>
        <p:sp>
          <p:nvSpPr>
            <p:cNvPr id="31760" name="Rectangle 18"/>
            <p:cNvSpPr>
              <a:spLocks noChangeArrowheads="1"/>
            </p:cNvSpPr>
            <p:nvPr/>
          </p:nvSpPr>
          <p:spPr bwMode="auto">
            <a:xfrm>
              <a:off x="3888" y="3312"/>
              <a:ext cx="720" cy="240"/>
            </a:xfrm>
            <a:prstGeom prst="rect">
              <a:avLst/>
            </a:prstGeom>
            <a:solidFill>
              <a:srgbClr val="DDDDDD"/>
            </a:solidFill>
            <a:ln w="9525">
              <a:solidFill>
                <a:schemeClr val="tx1"/>
              </a:solidFill>
              <a:miter lim="800000"/>
              <a:headEnd/>
              <a:tailEnd/>
            </a:ln>
          </p:spPr>
          <p:txBody>
            <a:bodyPr wrap="none" anchor="ctr"/>
            <a:lstStyle/>
            <a:p>
              <a:endParaRPr lang="en-US" altLang="en-US"/>
            </a:p>
          </p:txBody>
        </p:sp>
        <p:sp>
          <p:nvSpPr>
            <p:cNvPr id="31761" name="Line 19"/>
            <p:cNvSpPr>
              <a:spLocks noChangeShapeType="1"/>
            </p:cNvSpPr>
            <p:nvPr/>
          </p:nvSpPr>
          <p:spPr bwMode="auto">
            <a:xfrm>
              <a:off x="3888" y="2640"/>
              <a:ext cx="720" cy="0"/>
            </a:xfrm>
            <a:prstGeom prst="line">
              <a:avLst/>
            </a:prstGeom>
            <a:noFill/>
            <a:ln w="9525">
              <a:solidFill>
                <a:schemeClr val="tx1"/>
              </a:solidFill>
              <a:round/>
              <a:headEnd/>
              <a:tailEnd/>
            </a:ln>
          </p:spPr>
          <p:txBody>
            <a:bodyPr wrap="none" anchor="ctr"/>
            <a:lstStyle/>
            <a:p>
              <a:endParaRPr lang="en-US"/>
            </a:p>
          </p:txBody>
        </p:sp>
        <p:sp>
          <p:nvSpPr>
            <p:cNvPr id="31762" name="Text Box 20"/>
            <p:cNvSpPr txBox="1">
              <a:spLocks noChangeArrowheads="1"/>
            </p:cNvSpPr>
            <p:nvPr/>
          </p:nvSpPr>
          <p:spPr bwMode="auto">
            <a:xfrm>
              <a:off x="4127" y="2428"/>
              <a:ext cx="197" cy="23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2</a:t>
              </a:r>
            </a:p>
          </p:txBody>
        </p:sp>
        <p:sp>
          <p:nvSpPr>
            <p:cNvPr id="31763" name="Text Box 21"/>
            <p:cNvSpPr txBox="1">
              <a:spLocks noChangeArrowheads="1"/>
            </p:cNvSpPr>
            <p:nvPr/>
          </p:nvSpPr>
          <p:spPr bwMode="auto">
            <a:xfrm>
              <a:off x="4127" y="2888"/>
              <a:ext cx="197" cy="23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3</a:t>
              </a:r>
            </a:p>
          </p:txBody>
        </p:sp>
      </p:grpSp>
      <p:sp>
        <p:nvSpPr>
          <p:cNvPr id="31753" name="Text Box 22"/>
          <p:cNvSpPr txBox="1">
            <a:spLocks noChangeArrowheads="1"/>
          </p:cNvSpPr>
          <p:nvPr/>
        </p:nvSpPr>
        <p:spPr bwMode="auto">
          <a:xfrm>
            <a:off x="2016125" y="5254625"/>
            <a:ext cx="1377950"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user space </a:t>
            </a:r>
          </a:p>
        </p:txBody>
      </p:sp>
      <p:sp>
        <p:nvSpPr>
          <p:cNvPr id="31754" name="Text Box 23"/>
          <p:cNvSpPr txBox="1">
            <a:spLocks noChangeArrowheads="1"/>
          </p:cNvSpPr>
          <p:nvPr/>
        </p:nvSpPr>
        <p:spPr bwMode="auto">
          <a:xfrm>
            <a:off x="4870450" y="5254625"/>
            <a:ext cx="2597150"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physical memory space</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77875" y="166688"/>
            <a:ext cx="7908925" cy="576262"/>
          </a:xfrm>
        </p:spPr>
        <p:txBody>
          <a:bodyPr>
            <a:normAutofit fontScale="90000"/>
          </a:bodyPr>
          <a:lstStyle/>
          <a:p>
            <a:pPr eaLnBrk="1" hangingPunct="1"/>
            <a:r>
              <a:rPr lang="en-US" altLang="en-US"/>
              <a:t>Segmentation Architecture </a:t>
            </a:r>
          </a:p>
        </p:txBody>
      </p:sp>
      <p:sp>
        <p:nvSpPr>
          <p:cNvPr id="32771" name="Rectangle 3"/>
          <p:cNvSpPr>
            <a:spLocks noGrp="1" noChangeArrowheads="1"/>
          </p:cNvSpPr>
          <p:nvPr>
            <p:ph type="body" idx="1"/>
          </p:nvPr>
        </p:nvSpPr>
        <p:spPr>
          <a:xfrm>
            <a:off x="903288" y="1093788"/>
            <a:ext cx="7246937" cy="5053012"/>
          </a:xfrm>
        </p:spPr>
        <p:txBody>
          <a:bodyPr>
            <a:normAutofit fontScale="85000" lnSpcReduction="20000"/>
          </a:bodyPr>
          <a:lstStyle/>
          <a:p>
            <a:pPr>
              <a:tabLst>
                <a:tab pos="1828800" algn="l"/>
                <a:tab pos="2855913" algn="ctr"/>
              </a:tabLst>
            </a:pPr>
            <a:r>
              <a:rPr lang="en-US" altLang="en-US"/>
              <a:t>Logical address consists of a two tuple:</a:t>
            </a:r>
          </a:p>
          <a:p>
            <a:pPr>
              <a:buFont typeface="Monotype Sorts" pitchFamily="-84" charset="2"/>
              <a:buNone/>
              <a:tabLst>
                <a:tab pos="1828800" algn="l"/>
                <a:tab pos="2855913" algn="ctr"/>
              </a:tabLst>
            </a:pPr>
            <a:r>
              <a:rPr lang="en-US" altLang="en-US"/>
              <a:t>		&lt;segment-number, offset&gt;,</a:t>
            </a:r>
          </a:p>
          <a:p>
            <a:pPr>
              <a:buFont typeface="Monotype Sorts" pitchFamily="-84" charset="2"/>
              <a:buNone/>
              <a:tabLst>
                <a:tab pos="1828800" algn="l"/>
                <a:tab pos="2855913" algn="ctr"/>
              </a:tabLst>
            </a:pPr>
            <a:endParaRPr lang="en-US" altLang="en-US" sz="800"/>
          </a:p>
          <a:p>
            <a:pPr>
              <a:tabLst>
                <a:tab pos="1828800" algn="l"/>
                <a:tab pos="2855913" algn="ctr"/>
              </a:tabLst>
            </a:pPr>
            <a:r>
              <a:rPr lang="en-US" altLang="en-US" b="1">
                <a:solidFill>
                  <a:srgbClr val="3366FF"/>
                </a:solidFill>
              </a:rPr>
              <a:t>Segment table</a:t>
            </a:r>
            <a:r>
              <a:rPr lang="en-US" altLang="en-US">
                <a:solidFill>
                  <a:srgbClr val="3366FF"/>
                </a:solidFill>
              </a:rPr>
              <a:t> </a:t>
            </a:r>
            <a:r>
              <a:rPr lang="en-US" altLang="en-US"/>
              <a:t>– maps two-dimensional physical addresses; each table entry has:</a:t>
            </a:r>
          </a:p>
          <a:p>
            <a:pPr lvl="1">
              <a:tabLst>
                <a:tab pos="1828800" algn="l"/>
                <a:tab pos="2855913" algn="ctr"/>
              </a:tabLst>
            </a:pPr>
            <a:r>
              <a:rPr lang="en-US" altLang="en-US" b="1">
                <a:solidFill>
                  <a:srgbClr val="3366FF"/>
                </a:solidFill>
              </a:rPr>
              <a:t>base</a:t>
            </a:r>
            <a:r>
              <a:rPr lang="en-US" altLang="en-US">
                <a:solidFill>
                  <a:srgbClr val="3366FF"/>
                </a:solidFill>
              </a:rPr>
              <a:t> </a:t>
            </a:r>
            <a:r>
              <a:rPr lang="en-US" altLang="en-US"/>
              <a:t>– contains the starting physical address where the segments reside in memory</a:t>
            </a:r>
          </a:p>
          <a:p>
            <a:pPr lvl="1">
              <a:tabLst>
                <a:tab pos="1828800" algn="l"/>
                <a:tab pos="2855913" algn="ctr"/>
              </a:tabLst>
            </a:pPr>
            <a:r>
              <a:rPr lang="en-US" altLang="en-US" b="1">
                <a:solidFill>
                  <a:srgbClr val="3366FF"/>
                </a:solidFill>
              </a:rPr>
              <a:t>limit</a:t>
            </a:r>
            <a:r>
              <a:rPr lang="en-US" altLang="en-US">
                <a:solidFill>
                  <a:srgbClr val="3366FF"/>
                </a:solidFill>
              </a:rPr>
              <a:t> </a:t>
            </a:r>
            <a:r>
              <a:rPr lang="en-US" altLang="en-US"/>
              <a:t>– specifies the length of the segment</a:t>
            </a:r>
          </a:p>
          <a:p>
            <a:pPr lvl="1">
              <a:tabLst>
                <a:tab pos="1828800" algn="l"/>
                <a:tab pos="2855913" algn="ctr"/>
              </a:tabLst>
            </a:pPr>
            <a:endParaRPr lang="en-US" altLang="en-US" sz="800"/>
          </a:p>
          <a:p>
            <a:pPr>
              <a:tabLst>
                <a:tab pos="1828800" algn="l"/>
                <a:tab pos="2855913" algn="ctr"/>
              </a:tabLst>
            </a:pPr>
            <a:r>
              <a:rPr lang="en-US" altLang="en-US" b="1">
                <a:solidFill>
                  <a:srgbClr val="3366FF"/>
                </a:solidFill>
              </a:rPr>
              <a:t>Segment-table base register (STBR)</a:t>
            </a:r>
            <a:r>
              <a:rPr lang="en-US" altLang="en-US">
                <a:solidFill>
                  <a:srgbClr val="3366FF"/>
                </a:solidFill>
              </a:rPr>
              <a:t> </a:t>
            </a:r>
            <a:r>
              <a:rPr lang="en-US" altLang="en-US"/>
              <a:t>points to the segment table</a:t>
            </a:r>
            <a:r>
              <a:rPr lang="ja-JP" altLang="en-US"/>
              <a:t>’</a:t>
            </a:r>
            <a:r>
              <a:rPr lang="en-US" altLang="ja-JP"/>
              <a:t>s location in memory</a:t>
            </a:r>
          </a:p>
          <a:p>
            <a:pPr>
              <a:tabLst>
                <a:tab pos="1828800" algn="l"/>
                <a:tab pos="2855913" algn="ctr"/>
              </a:tabLst>
            </a:pPr>
            <a:endParaRPr lang="en-US" altLang="en-US" sz="800"/>
          </a:p>
          <a:p>
            <a:pPr>
              <a:tabLst>
                <a:tab pos="1828800" algn="l"/>
                <a:tab pos="2855913" algn="ctr"/>
              </a:tabLst>
            </a:pPr>
            <a:r>
              <a:rPr lang="en-US" altLang="en-US" b="1">
                <a:solidFill>
                  <a:srgbClr val="3366FF"/>
                </a:solidFill>
              </a:rPr>
              <a:t>Segment-table length register (STLR)</a:t>
            </a:r>
            <a:r>
              <a:rPr lang="en-US" altLang="en-US">
                <a:solidFill>
                  <a:srgbClr val="3366FF"/>
                </a:solidFill>
              </a:rPr>
              <a:t> </a:t>
            </a:r>
            <a:r>
              <a:rPr lang="en-US" altLang="en-US"/>
              <a:t>indicates number of segments used by a program;</a:t>
            </a:r>
          </a:p>
          <a:p>
            <a:pPr>
              <a:buFont typeface="Monotype Sorts" pitchFamily="-84" charset="2"/>
              <a:buNone/>
              <a:tabLst>
                <a:tab pos="1828800" algn="l"/>
                <a:tab pos="2855913" algn="ctr"/>
              </a:tabLst>
            </a:pPr>
            <a:r>
              <a:rPr lang="en-US" altLang="en-US"/>
              <a:t>	                  segment number </a:t>
            </a:r>
            <a:r>
              <a:rPr lang="en-US" altLang="en-US" b="1" i="1">
                <a:solidFill>
                  <a:srgbClr val="FF0000"/>
                </a:solidFill>
              </a:rPr>
              <a:t>s</a:t>
            </a:r>
            <a:r>
              <a:rPr lang="en-US" altLang="en-US"/>
              <a:t> is legal if </a:t>
            </a:r>
            <a:r>
              <a:rPr lang="en-US" altLang="en-US" b="1" i="1">
                <a:solidFill>
                  <a:srgbClr val="FF0000"/>
                </a:solidFill>
              </a:rPr>
              <a:t>s</a:t>
            </a:r>
            <a:r>
              <a:rPr lang="en-US" altLang="en-US"/>
              <a:t> &lt; </a:t>
            </a:r>
            <a:r>
              <a:rPr lang="en-US" altLang="en-US" b="1">
                <a:solidFill>
                  <a:srgbClr val="FF0000"/>
                </a:solidFill>
              </a:rPr>
              <a:t>STLR</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952500" y="214313"/>
            <a:ext cx="7829550" cy="576262"/>
          </a:xfrm>
        </p:spPr>
        <p:txBody>
          <a:bodyPr>
            <a:normAutofit fontScale="90000"/>
          </a:bodyPr>
          <a:lstStyle/>
          <a:p>
            <a:pPr eaLnBrk="1" hangingPunct="1"/>
            <a:r>
              <a:rPr lang="en-US" altLang="en-US"/>
              <a:t>Segmentation Architecture (Cont.)</a:t>
            </a:r>
          </a:p>
        </p:txBody>
      </p:sp>
      <p:sp>
        <p:nvSpPr>
          <p:cNvPr id="33795" name="Rectangle 3"/>
          <p:cNvSpPr>
            <a:spLocks noGrp="1" noChangeArrowheads="1"/>
          </p:cNvSpPr>
          <p:nvPr>
            <p:ph type="body" idx="1"/>
          </p:nvPr>
        </p:nvSpPr>
        <p:spPr>
          <a:xfrm>
            <a:off x="882650" y="1162050"/>
            <a:ext cx="6775450" cy="4468813"/>
          </a:xfrm>
        </p:spPr>
        <p:txBody>
          <a:bodyPr>
            <a:normAutofit fontScale="85000" lnSpcReduction="10000"/>
          </a:bodyPr>
          <a:lstStyle/>
          <a:p>
            <a:r>
              <a:rPr lang="en-US" altLang="en-US"/>
              <a:t>Protection</a:t>
            </a:r>
          </a:p>
          <a:p>
            <a:pPr lvl="1"/>
            <a:r>
              <a:rPr lang="en-US" altLang="en-US"/>
              <a:t>With each entry in segment table associate:</a:t>
            </a:r>
          </a:p>
          <a:p>
            <a:pPr lvl="2"/>
            <a:r>
              <a:rPr lang="en-US" altLang="en-US"/>
              <a:t>validation bit = 0 </a:t>
            </a:r>
            <a:r>
              <a:rPr lang="en-US" altLang="en-US">
                <a:sym typeface="Symbol" pitchFamily="18" charset="2"/>
              </a:rPr>
              <a:t> illegal segment</a:t>
            </a:r>
          </a:p>
          <a:p>
            <a:pPr lvl="2"/>
            <a:r>
              <a:rPr lang="en-US" altLang="en-US">
                <a:sym typeface="Symbol" pitchFamily="18" charset="2"/>
              </a:rPr>
              <a:t>read/write/execute privileges</a:t>
            </a:r>
          </a:p>
          <a:p>
            <a:r>
              <a:rPr lang="en-US" altLang="en-US"/>
              <a:t>Protection bits associated with segments; code sharing occurs at segment level</a:t>
            </a:r>
          </a:p>
          <a:p>
            <a:r>
              <a:rPr lang="en-US" altLang="en-US"/>
              <a:t>Since segments vary in length, memory allocation is a dynamic storage-allocation problem</a:t>
            </a:r>
          </a:p>
          <a:p>
            <a:r>
              <a:rPr lang="en-US" altLang="en-US"/>
              <a:t>A segmentation example is shown in the following diagram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idx="4294967295"/>
          </p:nvPr>
        </p:nvSpPr>
        <p:spPr>
          <a:xfrm>
            <a:off x="963613" y="198438"/>
            <a:ext cx="7723187" cy="576262"/>
          </a:xfrm>
        </p:spPr>
        <p:txBody>
          <a:bodyPr>
            <a:normAutofit fontScale="90000"/>
          </a:bodyPr>
          <a:lstStyle/>
          <a:p>
            <a:pPr eaLnBrk="1" hangingPunct="1"/>
            <a:r>
              <a:rPr lang="en-US"/>
              <a:t>What is an Operating System?</a:t>
            </a:r>
          </a:p>
        </p:txBody>
      </p:sp>
      <p:sp>
        <p:nvSpPr>
          <p:cNvPr id="6147" name="Rectangle 3"/>
          <p:cNvSpPr>
            <a:spLocks noGrp="1" noChangeArrowheads="1"/>
          </p:cNvSpPr>
          <p:nvPr>
            <p:ph type="body" idx="4294967295"/>
          </p:nvPr>
        </p:nvSpPr>
        <p:spPr>
          <a:xfrm>
            <a:off x="925513" y="1268413"/>
            <a:ext cx="7121525" cy="4159250"/>
          </a:xfrm>
        </p:spPr>
        <p:txBody>
          <a:bodyPr>
            <a:normAutofit fontScale="92500" lnSpcReduction="10000"/>
          </a:bodyPr>
          <a:lstStyle/>
          <a:p>
            <a:r>
              <a:rPr lang="en-US"/>
              <a:t>A program that acts as an intermediary between a user of a computer and the computer hardware</a:t>
            </a:r>
          </a:p>
          <a:p>
            <a:r>
              <a:rPr lang="en-US"/>
              <a:t>Operating system goals:</a:t>
            </a:r>
          </a:p>
          <a:p>
            <a:pPr lvl="1"/>
            <a:r>
              <a:rPr lang="en-US"/>
              <a:t>Execute user programs and make solving user problems easier</a:t>
            </a:r>
          </a:p>
          <a:p>
            <a:pPr lvl="1"/>
            <a:r>
              <a:rPr lang="en-US"/>
              <a:t>Make the computer system convenient to use</a:t>
            </a:r>
          </a:p>
          <a:p>
            <a:pPr lvl="1"/>
            <a:r>
              <a:rPr lang="en-US"/>
              <a:t>Use the computer hardware in an efficient manner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1020763" y="166688"/>
            <a:ext cx="7666037" cy="576262"/>
          </a:xfrm>
        </p:spPr>
        <p:txBody>
          <a:bodyPr>
            <a:normAutofit fontScale="90000"/>
          </a:bodyPr>
          <a:lstStyle/>
          <a:p>
            <a:pPr eaLnBrk="1" hangingPunct="1"/>
            <a:r>
              <a:rPr lang="en-US"/>
              <a:t>Direct Memory Access Structure</a:t>
            </a:r>
          </a:p>
        </p:txBody>
      </p:sp>
      <p:sp>
        <p:nvSpPr>
          <p:cNvPr id="24579" name="Rectangle 3"/>
          <p:cNvSpPr>
            <a:spLocks noGrp="1" noChangeArrowheads="1"/>
          </p:cNvSpPr>
          <p:nvPr>
            <p:ph type="body" idx="4294967295"/>
          </p:nvPr>
        </p:nvSpPr>
        <p:spPr>
          <a:xfrm>
            <a:off x="806450" y="1233488"/>
            <a:ext cx="6208713" cy="4530725"/>
          </a:xfrm>
        </p:spPr>
        <p:txBody>
          <a:bodyPr>
            <a:normAutofit fontScale="92500" lnSpcReduction="10000"/>
          </a:bodyPr>
          <a:lstStyle/>
          <a:p>
            <a:r>
              <a:rPr lang="en-US"/>
              <a:t>Used for high-speed I/O devices able to transmit information at close to memory speeds</a:t>
            </a:r>
          </a:p>
          <a:p>
            <a:r>
              <a:rPr lang="en-US"/>
              <a:t>Device controller transfers blocks of data from buffer storage directly to main memory without CPU intervention</a:t>
            </a:r>
          </a:p>
          <a:p>
            <a:r>
              <a:rPr lang="en-US"/>
              <a:t>Only one interrupt is generated per block, rather than the one interrupt per byte</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Segmentation Hardware</a:t>
            </a:r>
            <a:endParaRPr lang="en-US" altLang="en-US" sz="2400"/>
          </a:p>
        </p:txBody>
      </p:sp>
      <p:pic>
        <p:nvPicPr>
          <p:cNvPr id="34819" name="Picture 4" descr="8"/>
          <p:cNvPicPr>
            <a:picLocks noChangeAspect="1" noChangeArrowheads="1"/>
          </p:cNvPicPr>
          <p:nvPr/>
        </p:nvPicPr>
        <p:blipFill>
          <a:blip r:embed="rId3"/>
          <a:srcRect/>
          <a:stretch>
            <a:fillRect/>
          </a:stretch>
        </p:blipFill>
        <p:spPr bwMode="auto">
          <a:xfrm>
            <a:off x="2044700" y="1254125"/>
            <a:ext cx="5827713" cy="4089400"/>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Paging</a:t>
            </a:r>
          </a:p>
        </p:txBody>
      </p:sp>
      <p:sp>
        <p:nvSpPr>
          <p:cNvPr id="35843" name="Rectangle 1027"/>
          <p:cNvSpPr>
            <a:spLocks noGrp="1" noChangeArrowheads="1"/>
          </p:cNvSpPr>
          <p:nvPr>
            <p:ph type="body" idx="1"/>
          </p:nvPr>
        </p:nvSpPr>
        <p:spPr>
          <a:xfrm>
            <a:off x="893763" y="1128713"/>
            <a:ext cx="7183437" cy="4767262"/>
          </a:xfrm>
        </p:spPr>
        <p:txBody>
          <a:bodyPr>
            <a:normAutofit fontScale="62500" lnSpcReduction="20000"/>
          </a:bodyPr>
          <a:lstStyle/>
          <a:p>
            <a:r>
              <a:rPr lang="en-US" altLang="en-US"/>
              <a:t>Physical  address space of a process can be noncontiguous; process is allocated physical memory whenever the latter is available</a:t>
            </a:r>
          </a:p>
          <a:p>
            <a:pPr lvl="1"/>
            <a:r>
              <a:rPr lang="en-US" altLang="en-US"/>
              <a:t>Avoids external fragmentation</a:t>
            </a:r>
          </a:p>
          <a:p>
            <a:pPr lvl="1"/>
            <a:r>
              <a:rPr lang="en-US" altLang="en-US"/>
              <a:t>Avoids problem of varying sized memory chunks</a:t>
            </a:r>
            <a:endParaRPr lang="en-US" altLang="en-US" sz="800"/>
          </a:p>
          <a:p>
            <a:r>
              <a:rPr lang="en-US" altLang="en-US"/>
              <a:t>Divide physical memory into fixed-sized blocks called </a:t>
            </a:r>
            <a:r>
              <a:rPr lang="en-US" altLang="en-US" b="1">
                <a:solidFill>
                  <a:srgbClr val="3366FF"/>
                </a:solidFill>
              </a:rPr>
              <a:t>frames</a:t>
            </a:r>
            <a:endParaRPr lang="en-US" altLang="en-US">
              <a:solidFill>
                <a:srgbClr val="3366FF"/>
              </a:solidFill>
            </a:endParaRPr>
          </a:p>
          <a:p>
            <a:pPr lvl="1"/>
            <a:r>
              <a:rPr lang="en-US" altLang="en-US">
                <a:solidFill>
                  <a:srgbClr val="000000"/>
                </a:solidFill>
              </a:rPr>
              <a:t>Size </a:t>
            </a:r>
            <a:r>
              <a:rPr lang="en-US" altLang="en-US"/>
              <a:t>is power of 2, between 512 bytes and 16 Mbytes</a:t>
            </a:r>
            <a:endParaRPr lang="en-US" altLang="en-US" sz="800"/>
          </a:p>
          <a:p>
            <a:r>
              <a:rPr lang="en-US" altLang="en-US"/>
              <a:t>Divide logical memory into blocks of same size called </a:t>
            </a:r>
            <a:r>
              <a:rPr lang="en-US" altLang="en-US" b="1">
                <a:solidFill>
                  <a:srgbClr val="3366FF"/>
                </a:solidFill>
              </a:rPr>
              <a:t>pages</a:t>
            </a:r>
            <a:endParaRPr lang="en-US" altLang="en-US" sz="800" b="1">
              <a:solidFill>
                <a:srgbClr val="3366FF"/>
              </a:solidFill>
            </a:endParaRPr>
          </a:p>
          <a:p>
            <a:r>
              <a:rPr lang="en-US" altLang="en-US"/>
              <a:t>Keep track of all free frames</a:t>
            </a:r>
            <a:endParaRPr lang="en-US" altLang="en-US" sz="800"/>
          </a:p>
          <a:p>
            <a:r>
              <a:rPr lang="en-US" altLang="en-US"/>
              <a:t>To run a program of size </a:t>
            </a:r>
            <a:r>
              <a:rPr lang="en-US" altLang="en-US" b="1" i="1"/>
              <a:t>N</a:t>
            </a:r>
            <a:r>
              <a:rPr lang="en-US" altLang="en-US" i="1"/>
              <a:t> </a:t>
            </a:r>
            <a:r>
              <a:rPr lang="en-US" altLang="en-US"/>
              <a:t>pages, need to find </a:t>
            </a:r>
            <a:r>
              <a:rPr lang="en-US" altLang="en-US" b="1" i="1"/>
              <a:t>N</a:t>
            </a:r>
            <a:r>
              <a:rPr lang="en-US" altLang="en-US"/>
              <a:t> free frames and load program</a:t>
            </a:r>
            <a:endParaRPr lang="en-US" altLang="en-US" sz="800"/>
          </a:p>
          <a:p>
            <a:r>
              <a:rPr lang="en-US" altLang="en-US"/>
              <a:t>Set up a </a:t>
            </a:r>
            <a:r>
              <a:rPr lang="en-US" altLang="en-US" b="1">
                <a:solidFill>
                  <a:srgbClr val="3366FF"/>
                </a:solidFill>
              </a:rPr>
              <a:t>page table</a:t>
            </a:r>
            <a:r>
              <a:rPr lang="en-US" altLang="en-US"/>
              <a:t> to translate logical to physical addresses</a:t>
            </a:r>
            <a:endParaRPr lang="en-US" altLang="en-US" sz="800"/>
          </a:p>
          <a:p>
            <a:r>
              <a:rPr lang="en-US" altLang="en-US"/>
              <a:t>Backing store likewise split into pages</a:t>
            </a:r>
          </a:p>
          <a:p>
            <a:r>
              <a:rPr lang="en-US" altLang="en-US"/>
              <a:t>Still have Internal fragmentation</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026"/>
          <p:cNvSpPr>
            <a:spLocks noGrp="1" noChangeArrowheads="1"/>
          </p:cNvSpPr>
          <p:nvPr>
            <p:ph type="title"/>
          </p:nvPr>
        </p:nvSpPr>
        <p:spPr>
          <a:xfrm>
            <a:off x="846138" y="152400"/>
            <a:ext cx="7840662" cy="576263"/>
          </a:xfrm>
        </p:spPr>
        <p:txBody>
          <a:bodyPr>
            <a:normAutofit fontScale="90000"/>
          </a:bodyPr>
          <a:lstStyle/>
          <a:p>
            <a:pPr eaLnBrk="1" hangingPunct="1"/>
            <a:r>
              <a:rPr lang="en-US" altLang="en-US"/>
              <a:t>Address Translation Scheme</a:t>
            </a:r>
          </a:p>
        </p:txBody>
      </p:sp>
      <p:sp>
        <p:nvSpPr>
          <p:cNvPr id="33795" name="Rectangle 1027"/>
          <p:cNvSpPr>
            <a:spLocks noGrp="1" noChangeArrowheads="1"/>
          </p:cNvSpPr>
          <p:nvPr>
            <p:ph type="body" idx="1"/>
          </p:nvPr>
        </p:nvSpPr>
        <p:spPr>
          <a:xfrm>
            <a:off x="841375" y="1125538"/>
            <a:ext cx="7299325" cy="4483100"/>
          </a:xfrm>
        </p:spPr>
        <p:txBody>
          <a:bodyPr>
            <a:normAutofit fontScale="85000" lnSpcReduction="20000"/>
          </a:bodyPr>
          <a:lstStyle/>
          <a:p>
            <a:pPr>
              <a:defRPr/>
            </a:pPr>
            <a:r>
              <a:rPr lang="en-US" altLang="en-US" dirty="0"/>
              <a:t>Address generated by CPU is divided into:</a:t>
            </a:r>
          </a:p>
          <a:p>
            <a:pPr lvl="1">
              <a:defRPr/>
            </a:pPr>
            <a:r>
              <a:rPr lang="en-US" altLang="en-US" b="1" dirty="0">
                <a:solidFill>
                  <a:srgbClr val="3366FF"/>
                </a:solidFill>
              </a:rPr>
              <a:t>Page number </a:t>
            </a:r>
            <a:r>
              <a:rPr lang="en-US" altLang="en-US" dirty="0"/>
              <a:t>(</a:t>
            </a:r>
            <a:r>
              <a:rPr lang="en-US" altLang="en-US" b="1" i="1" dirty="0">
                <a:solidFill>
                  <a:srgbClr val="3366FF"/>
                </a:solidFill>
              </a:rPr>
              <a:t>p</a:t>
            </a:r>
            <a:r>
              <a:rPr lang="en-US" altLang="en-US" dirty="0"/>
              <a:t>)</a:t>
            </a:r>
            <a:r>
              <a:rPr lang="en-US" altLang="en-US" dirty="0">
                <a:solidFill>
                  <a:srgbClr val="3366FF"/>
                </a:solidFill>
              </a:rPr>
              <a:t> </a:t>
            </a:r>
            <a:r>
              <a:rPr lang="en-US" altLang="en-US" dirty="0"/>
              <a:t>– used as an index into a </a:t>
            </a:r>
            <a:r>
              <a:rPr lang="en-US" altLang="en-US" b="1" dirty="0">
                <a:solidFill>
                  <a:srgbClr val="3366FF"/>
                </a:solidFill>
              </a:rPr>
              <a:t>page table </a:t>
            </a:r>
            <a:r>
              <a:rPr lang="en-US" altLang="en-US" dirty="0"/>
              <a:t>which contains base address of each page in physical memory</a:t>
            </a:r>
          </a:p>
          <a:p>
            <a:pPr lvl="1">
              <a:defRPr/>
            </a:pPr>
            <a:r>
              <a:rPr lang="en-US" altLang="en-US" b="1" dirty="0">
                <a:solidFill>
                  <a:srgbClr val="3366FF"/>
                </a:solidFill>
              </a:rPr>
              <a:t>Page offset </a:t>
            </a:r>
            <a:r>
              <a:rPr lang="en-US" altLang="en-US" dirty="0"/>
              <a:t>(</a:t>
            </a:r>
            <a:r>
              <a:rPr lang="en-US" altLang="en-US" b="1" i="1" dirty="0">
                <a:solidFill>
                  <a:srgbClr val="3366FF"/>
                </a:solidFill>
              </a:rPr>
              <a:t>d</a:t>
            </a:r>
            <a:r>
              <a:rPr lang="en-US" altLang="en-US" dirty="0"/>
              <a:t>)</a:t>
            </a:r>
            <a:r>
              <a:rPr lang="en-US" altLang="en-US" dirty="0">
                <a:solidFill>
                  <a:srgbClr val="3366FF"/>
                </a:solidFill>
              </a:rPr>
              <a:t> </a:t>
            </a:r>
            <a:r>
              <a:rPr lang="en-US" altLang="en-US" dirty="0"/>
              <a:t>– combined with base address to define the physical memory address that is sent to the memory unit</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endParaRPr lang="en-US" altLang="en-US" dirty="0"/>
          </a:p>
          <a:p>
            <a:pPr lvl="1">
              <a:defRPr/>
            </a:pPr>
            <a:r>
              <a:rPr lang="en-US" altLang="en-US" dirty="0"/>
              <a:t>For given logical address space 2</a:t>
            </a:r>
            <a:r>
              <a:rPr lang="en-US" altLang="en-US" i="1" baseline="30000" dirty="0"/>
              <a:t>m </a:t>
            </a:r>
            <a:r>
              <a:rPr lang="en-US" altLang="en-US" dirty="0"/>
              <a:t>and page size</a:t>
            </a:r>
            <a:r>
              <a:rPr lang="en-US" altLang="en-US" baseline="30000" dirty="0"/>
              <a:t> </a:t>
            </a:r>
            <a:r>
              <a:rPr lang="en-US" altLang="en-US" i="1" dirty="0"/>
              <a:t>2</a:t>
            </a:r>
            <a:r>
              <a:rPr lang="en-US" altLang="en-US" baseline="30000" dirty="0"/>
              <a:t>n</a:t>
            </a:r>
          </a:p>
        </p:txBody>
      </p:sp>
      <p:pic>
        <p:nvPicPr>
          <p:cNvPr id="36868" name="Picture 3"/>
          <p:cNvPicPr>
            <a:picLocks noChangeAspect="1"/>
          </p:cNvPicPr>
          <p:nvPr/>
        </p:nvPicPr>
        <p:blipFill>
          <a:blip r:embed="rId3"/>
          <a:srcRect/>
          <a:stretch>
            <a:fillRect/>
          </a:stretch>
        </p:blipFill>
        <p:spPr bwMode="auto">
          <a:xfrm>
            <a:off x="2900363" y="2882900"/>
            <a:ext cx="3343275" cy="1228725"/>
          </a:xfrm>
          <a:prstGeom prst="rect">
            <a:avLst/>
          </a:prstGeom>
          <a:noFill/>
          <a:ln w="9525">
            <a:noFill/>
            <a:miter lim="800000"/>
            <a:headEnd/>
            <a:tailEnd/>
          </a:ln>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20650"/>
            <a:ext cx="7937500" cy="576263"/>
          </a:xfrm>
        </p:spPr>
        <p:txBody>
          <a:bodyPr>
            <a:normAutofit fontScale="90000"/>
          </a:bodyPr>
          <a:lstStyle/>
          <a:p>
            <a:pPr eaLnBrk="1" hangingPunct="1"/>
            <a:r>
              <a:rPr lang="en-US" altLang="en-US"/>
              <a:t>Paging Hardware</a:t>
            </a:r>
          </a:p>
        </p:txBody>
      </p:sp>
      <p:pic>
        <p:nvPicPr>
          <p:cNvPr id="37891" name="Picture 4" descr="8"/>
          <p:cNvPicPr>
            <a:picLocks noChangeAspect="1" noChangeArrowheads="1"/>
          </p:cNvPicPr>
          <p:nvPr/>
        </p:nvPicPr>
        <p:blipFill>
          <a:blip r:embed="rId3"/>
          <a:srcRect/>
          <a:stretch>
            <a:fillRect/>
          </a:stretch>
        </p:blipFill>
        <p:spPr bwMode="auto">
          <a:xfrm>
            <a:off x="1655763" y="1128713"/>
            <a:ext cx="6226175" cy="3714750"/>
          </a:xfrm>
          <a:prstGeom prst="rect">
            <a:avLst/>
          </a:prstGeom>
          <a:noFill/>
          <a:ln w="9525">
            <a:noFill/>
            <a:miter lim="800000"/>
            <a:headEnd/>
            <a:tailEnd/>
          </a:ln>
        </p:spPr>
      </p:pic>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26"/>
          <p:cNvSpPr>
            <a:spLocks noGrp="1" noChangeArrowheads="1"/>
          </p:cNvSpPr>
          <p:nvPr>
            <p:ph type="title"/>
          </p:nvPr>
        </p:nvSpPr>
        <p:spPr>
          <a:xfrm>
            <a:off x="946150" y="46038"/>
            <a:ext cx="8229600" cy="644525"/>
          </a:xfrm>
        </p:spPr>
        <p:txBody>
          <a:bodyPr/>
          <a:lstStyle/>
          <a:p>
            <a:pPr eaLnBrk="1" hangingPunct="1"/>
            <a:r>
              <a:rPr lang="en-US" altLang="en-US" sz="2400"/>
              <a:t>Paging Model of Logical and  Physical Memory</a:t>
            </a:r>
          </a:p>
        </p:txBody>
      </p:sp>
      <p:pic>
        <p:nvPicPr>
          <p:cNvPr id="38915" name="Picture 1030"/>
          <p:cNvPicPr>
            <a:picLocks noChangeAspect="1" noChangeArrowheads="1"/>
          </p:cNvPicPr>
          <p:nvPr/>
        </p:nvPicPr>
        <p:blipFill>
          <a:blip r:embed="rId3"/>
          <a:srcRect/>
          <a:stretch>
            <a:fillRect/>
          </a:stretch>
        </p:blipFill>
        <p:spPr bwMode="auto">
          <a:xfrm>
            <a:off x="1928813" y="1203325"/>
            <a:ext cx="4938712" cy="4613275"/>
          </a:xfrm>
          <a:prstGeom prst="rect">
            <a:avLst/>
          </a:prstGeom>
          <a:noFill/>
          <a:ln w="9525">
            <a:noFill/>
            <a:miter lim="800000"/>
            <a:headEnd/>
            <a:tailEnd/>
          </a:ln>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85775" y="87313"/>
            <a:ext cx="8077200" cy="609600"/>
          </a:xfrm>
        </p:spPr>
        <p:txBody>
          <a:bodyPr>
            <a:normAutofit fontScale="90000"/>
          </a:bodyPr>
          <a:lstStyle/>
          <a:p>
            <a:pPr eaLnBrk="1" hangingPunct="1"/>
            <a:r>
              <a:rPr lang="en-US" altLang="en-US"/>
              <a:t>Paging Example</a:t>
            </a:r>
          </a:p>
        </p:txBody>
      </p:sp>
      <p:sp>
        <p:nvSpPr>
          <p:cNvPr id="39939" name="Text Box 5"/>
          <p:cNvSpPr txBox="1">
            <a:spLocks noChangeArrowheads="1"/>
          </p:cNvSpPr>
          <p:nvPr/>
        </p:nvSpPr>
        <p:spPr bwMode="auto">
          <a:xfrm>
            <a:off x="1646238" y="5586413"/>
            <a:ext cx="6003925" cy="338137"/>
          </a:xfrm>
          <a:prstGeom prst="rect">
            <a:avLst/>
          </a:prstGeom>
          <a:noFill/>
          <a:ln w="9525">
            <a:noFill/>
            <a:miter lim="800000"/>
            <a:headEnd/>
            <a:tailEnd/>
          </a:ln>
        </p:spPr>
        <p:txBody>
          <a:bodyPr lIns="91435" tIns="45718" rIns="91435" bIns="45718">
            <a:spAutoFit/>
          </a:bodyPr>
          <a:lstStyle/>
          <a:p>
            <a:pPr>
              <a:spcBef>
                <a:spcPct val="50000"/>
              </a:spcBef>
            </a:pPr>
            <a:r>
              <a:rPr lang="en-US" altLang="en-US" sz="1600" i="1">
                <a:latin typeface="Helvetica" pitchFamily="-84" charset="0"/>
              </a:rPr>
              <a:t>n</a:t>
            </a:r>
            <a:r>
              <a:rPr lang="en-US" altLang="en-US" sz="1600">
                <a:latin typeface="Helvetica" pitchFamily="-84" charset="0"/>
              </a:rPr>
              <a:t>=2 and </a:t>
            </a:r>
            <a:r>
              <a:rPr lang="en-US" altLang="en-US" sz="1600" i="1">
                <a:latin typeface="Helvetica" pitchFamily="-84" charset="0"/>
              </a:rPr>
              <a:t>m</a:t>
            </a:r>
            <a:r>
              <a:rPr lang="en-US" altLang="en-US" sz="1600">
                <a:latin typeface="Helvetica" pitchFamily="-84" charset="0"/>
              </a:rPr>
              <a:t>=4   32-byte memory and 4-byte pages</a:t>
            </a:r>
          </a:p>
        </p:txBody>
      </p:sp>
      <p:pic>
        <p:nvPicPr>
          <p:cNvPr id="39940" name="Picture 6"/>
          <p:cNvPicPr>
            <a:picLocks noChangeAspect="1" noChangeArrowheads="1"/>
          </p:cNvPicPr>
          <p:nvPr/>
        </p:nvPicPr>
        <p:blipFill>
          <a:blip r:embed="rId3"/>
          <a:srcRect/>
          <a:stretch>
            <a:fillRect/>
          </a:stretch>
        </p:blipFill>
        <p:spPr bwMode="auto">
          <a:xfrm>
            <a:off x="2755900" y="1243013"/>
            <a:ext cx="3384550" cy="4217987"/>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88950" y="120650"/>
            <a:ext cx="8229600" cy="576263"/>
          </a:xfrm>
        </p:spPr>
        <p:txBody>
          <a:bodyPr>
            <a:normAutofit fontScale="90000"/>
          </a:bodyPr>
          <a:lstStyle/>
          <a:p>
            <a:r>
              <a:rPr lang="en-US" altLang="en-US"/>
              <a:t>Paging (Cont.)</a:t>
            </a:r>
          </a:p>
        </p:txBody>
      </p:sp>
      <p:sp>
        <p:nvSpPr>
          <p:cNvPr id="40963" name="Content Placeholder 2"/>
          <p:cNvSpPr>
            <a:spLocks noGrp="1"/>
          </p:cNvSpPr>
          <p:nvPr>
            <p:ph idx="1"/>
          </p:nvPr>
        </p:nvSpPr>
        <p:spPr>
          <a:xfrm>
            <a:off x="931863" y="1138238"/>
            <a:ext cx="8337550" cy="4821237"/>
          </a:xfrm>
        </p:spPr>
        <p:txBody>
          <a:bodyPr>
            <a:normAutofit fontScale="77500" lnSpcReduction="20000"/>
          </a:bodyPr>
          <a:lstStyle/>
          <a:p>
            <a:r>
              <a:rPr lang="en-US" altLang="en-US"/>
              <a:t>Calculating internal fragmentation</a:t>
            </a:r>
          </a:p>
          <a:p>
            <a:pPr lvl="1"/>
            <a:r>
              <a:rPr lang="en-US" altLang="en-US"/>
              <a:t>Page size = 2,048 bytes</a:t>
            </a:r>
          </a:p>
          <a:p>
            <a:pPr lvl="1"/>
            <a:r>
              <a:rPr lang="en-US" altLang="en-US"/>
              <a:t>Process size = 72,766 bytes</a:t>
            </a:r>
          </a:p>
          <a:p>
            <a:pPr lvl="1"/>
            <a:r>
              <a:rPr lang="en-US" altLang="en-US"/>
              <a:t>35 pages + 1,086 bytes</a:t>
            </a:r>
          </a:p>
          <a:p>
            <a:pPr lvl="1"/>
            <a:r>
              <a:rPr lang="en-US" altLang="en-US"/>
              <a:t>Internal fragmentation of 2,048 - 1,086 = 962 bytes</a:t>
            </a:r>
          </a:p>
          <a:p>
            <a:pPr lvl="1"/>
            <a:r>
              <a:rPr lang="en-US" altLang="en-US"/>
              <a:t>Worst case fragmentation = 1 frame – 1 byte</a:t>
            </a:r>
          </a:p>
          <a:p>
            <a:pPr lvl="1"/>
            <a:r>
              <a:rPr lang="en-US" altLang="en-US"/>
              <a:t>On average fragmentation = 1 / 2 frame size</a:t>
            </a:r>
          </a:p>
          <a:p>
            <a:pPr lvl="1"/>
            <a:r>
              <a:rPr lang="en-US" altLang="en-US"/>
              <a:t>So small frame sizes desirable?</a:t>
            </a:r>
          </a:p>
          <a:p>
            <a:pPr lvl="1"/>
            <a:r>
              <a:rPr lang="en-US" altLang="en-US"/>
              <a:t>But each page table entry takes memory to track</a:t>
            </a:r>
          </a:p>
          <a:p>
            <a:pPr lvl="1"/>
            <a:r>
              <a:rPr lang="en-US" altLang="en-US"/>
              <a:t>Page sizes growing over time</a:t>
            </a:r>
          </a:p>
          <a:p>
            <a:pPr lvl="2"/>
            <a:r>
              <a:rPr lang="en-US" altLang="en-US"/>
              <a:t>Solaris supports two page sizes – 8 KB and 4 MB</a:t>
            </a:r>
          </a:p>
          <a:p>
            <a:r>
              <a:rPr lang="en-US" altLang="en-US"/>
              <a:t>Process view and physical memory now very different</a:t>
            </a:r>
          </a:p>
          <a:p>
            <a:r>
              <a:rPr lang="en-US" altLang="en-US"/>
              <a:t>By implementation process can only access its own memory</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Free Frames</a:t>
            </a:r>
          </a:p>
        </p:txBody>
      </p:sp>
      <p:sp>
        <p:nvSpPr>
          <p:cNvPr id="41987" name="Text Box 4"/>
          <p:cNvSpPr txBox="1">
            <a:spLocks noChangeArrowheads="1"/>
          </p:cNvSpPr>
          <p:nvPr/>
        </p:nvSpPr>
        <p:spPr bwMode="auto">
          <a:xfrm>
            <a:off x="1928813" y="5721350"/>
            <a:ext cx="1901825"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Before allocation</a:t>
            </a:r>
          </a:p>
        </p:txBody>
      </p:sp>
      <p:sp>
        <p:nvSpPr>
          <p:cNvPr id="41988" name="Text Box 5"/>
          <p:cNvSpPr txBox="1">
            <a:spLocks noChangeArrowheads="1"/>
          </p:cNvSpPr>
          <p:nvPr/>
        </p:nvSpPr>
        <p:spPr bwMode="auto">
          <a:xfrm>
            <a:off x="5343525" y="5734050"/>
            <a:ext cx="1711325"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After allocation</a:t>
            </a:r>
          </a:p>
        </p:txBody>
      </p:sp>
      <p:pic>
        <p:nvPicPr>
          <p:cNvPr id="41989" name="Picture 7"/>
          <p:cNvPicPr>
            <a:picLocks noChangeAspect="1" noChangeArrowheads="1"/>
          </p:cNvPicPr>
          <p:nvPr/>
        </p:nvPicPr>
        <p:blipFill>
          <a:blip r:embed="rId3"/>
          <a:srcRect/>
          <a:stretch>
            <a:fillRect/>
          </a:stretch>
        </p:blipFill>
        <p:spPr bwMode="auto">
          <a:xfrm>
            <a:off x="1825625" y="1244600"/>
            <a:ext cx="5903913" cy="4235450"/>
          </a:xfrm>
          <a:prstGeom prst="rect">
            <a:avLst/>
          </a:prstGeom>
          <a:noFill/>
          <a:ln w="9525">
            <a:noFill/>
            <a:miter lim="800000"/>
            <a:headEnd/>
            <a:tailEnd/>
          </a:ln>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646113" y="198438"/>
            <a:ext cx="8229600" cy="576262"/>
          </a:xfrm>
        </p:spPr>
        <p:txBody>
          <a:bodyPr>
            <a:normAutofit fontScale="90000"/>
          </a:bodyPr>
          <a:lstStyle/>
          <a:p>
            <a:pPr eaLnBrk="1" hangingPunct="1"/>
            <a:r>
              <a:rPr lang="en-US" altLang="en-US"/>
              <a:t>Implementation of Page Table</a:t>
            </a:r>
          </a:p>
        </p:txBody>
      </p:sp>
      <p:sp>
        <p:nvSpPr>
          <p:cNvPr id="43011" name="Rectangle 3"/>
          <p:cNvSpPr>
            <a:spLocks noGrp="1" noChangeArrowheads="1"/>
          </p:cNvSpPr>
          <p:nvPr>
            <p:ph type="body" idx="1"/>
          </p:nvPr>
        </p:nvSpPr>
        <p:spPr>
          <a:xfrm>
            <a:off x="873125" y="1146175"/>
            <a:ext cx="6797675" cy="4686300"/>
          </a:xfrm>
        </p:spPr>
        <p:txBody>
          <a:bodyPr>
            <a:normAutofit fontScale="77500" lnSpcReduction="20000"/>
          </a:bodyPr>
          <a:lstStyle/>
          <a:p>
            <a:r>
              <a:rPr lang="en-US" altLang="en-US"/>
              <a:t>Page table is kept in main memory</a:t>
            </a:r>
          </a:p>
          <a:p>
            <a:r>
              <a:rPr lang="en-US" altLang="en-US" b="1">
                <a:solidFill>
                  <a:srgbClr val="3366FF"/>
                </a:solidFill>
              </a:rPr>
              <a:t>Page-table base register </a:t>
            </a:r>
            <a:r>
              <a:rPr lang="en-US" altLang="en-US"/>
              <a:t>(</a:t>
            </a:r>
            <a:r>
              <a:rPr lang="en-US" altLang="en-US" b="1">
                <a:solidFill>
                  <a:srgbClr val="3366FF"/>
                </a:solidFill>
              </a:rPr>
              <a:t>PTBR</a:t>
            </a:r>
            <a:r>
              <a:rPr lang="en-US" altLang="en-US"/>
              <a:t>)</a:t>
            </a:r>
            <a:r>
              <a:rPr lang="en-US" altLang="en-US">
                <a:solidFill>
                  <a:srgbClr val="3366FF"/>
                </a:solidFill>
              </a:rPr>
              <a:t> </a:t>
            </a:r>
            <a:r>
              <a:rPr lang="en-US" altLang="en-US"/>
              <a:t>points to the page table</a:t>
            </a:r>
          </a:p>
          <a:p>
            <a:r>
              <a:rPr lang="en-US" altLang="en-US" b="1">
                <a:solidFill>
                  <a:srgbClr val="3366FF"/>
                </a:solidFill>
              </a:rPr>
              <a:t>Page-table length register </a:t>
            </a:r>
            <a:r>
              <a:rPr lang="en-US" altLang="en-US"/>
              <a:t>(</a:t>
            </a:r>
            <a:r>
              <a:rPr lang="en-US" altLang="en-US" b="1">
                <a:solidFill>
                  <a:srgbClr val="3366FF"/>
                </a:solidFill>
              </a:rPr>
              <a:t>PTLR</a:t>
            </a:r>
            <a:r>
              <a:rPr lang="en-US" altLang="en-US"/>
              <a:t>)</a:t>
            </a:r>
            <a:r>
              <a:rPr lang="en-US" altLang="en-US">
                <a:solidFill>
                  <a:srgbClr val="3366FF"/>
                </a:solidFill>
              </a:rPr>
              <a:t> </a:t>
            </a:r>
            <a:r>
              <a:rPr lang="en-US" altLang="en-US"/>
              <a:t>indicates size of the page table</a:t>
            </a:r>
          </a:p>
          <a:p>
            <a:r>
              <a:rPr lang="en-US" altLang="en-US"/>
              <a:t>In this scheme every data/instruction access requires two memory accesses</a:t>
            </a:r>
          </a:p>
          <a:p>
            <a:pPr lvl="1"/>
            <a:r>
              <a:rPr lang="en-US" altLang="en-US"/>
              <a:t>One for the page table and one for the data / instruction</a:t>
            </a:r>
          </a:p>
          <a:p>
            <a:r>
              <a:rPr lang="en-US" altLang="en-US"/>
              <a:t>The two memory access problem can be solved by the use of a special fast-lookup hardware cache called </a:t>
            </a:r>
            <a:r>
              <a:rPr lang="en-US" altLang="en-US" b="1">
                <a:solidFill>
                  <a:srgbClr val="3366FF"/>
                </a:solidFill>
              </a:rPr>
              <a:t>associative memory </a:t>
            </a:r>
            <a:r>
              <a:rPr lang="en-US" altLang="en-US"/>
              <a:t>or </a:t>
            </a:r>
            <a:r>
              <a:rPr lang="en-US" altLang="en-US" b="1">
                <a:solidFill>
                  <a:srgbClr val="3366FF"/>
                </a:solidFill>
              </a:rPr>
              <a:t>translation look-aside buffers </a:t>
            </a:r>
            <a:r>
              <a:rPr lang="en-US" altLang="en-US"/>
              <a:t>(</a:t>
            </a:r>
            <a:r>
              <a:rPr lang="en-US" altLang="en-US" b="1">
                <a:solidFill>
                  <a:srgbClr val="3366FF"/>
                </a:solidFill>
              </a:rPr>
              <a:t>TLBs</a:t>
            </a:r>
            <a:r>
              <a:rPr lang="en-US" altLang="en-US"/>
              <a:t>)</a:t>
            </a:r>
            <a:endParaRPr lang="en-US" altLang="en-US" b="1">
              <a:solidFill>
                <a:srgbClr val="3366FF"/>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55688" y="166688"/>
            <a:ext cx="8229600" cy="576262"/>
          </a:xfrm>
        </p:spPr>
        <p:txBody>
          <a:bodyPr>
            <a:normAutofit fontScale="90000"/>
          </a:bodyPr>
          <a:lstStyle/>
          <a:p>
            <a:pPr eaLnBrk="1" hangingPunct="1"/>
            <a:r>
              <a:rPr lang="en-US" altLang="en-US"/>
              <a:t>Implementation of Page Table (Cont.)</a:t>
            </a:r>
          </a:p>
        </p:txBody>
      </p:sp>
      <p:sp>
        <p:nvSpPr>
          <p:cNvPr id="44035" name="Rectangle 3"/>
          <p:cNvSpPr>
            <a:spLocks noGrp="1" noChangeArrowheads="1"/>
          </p:cNvSpPr>
          <p:nvPr>
            <p:ph type="body" idx="1"/>
          </p:nvPr>
        </p:nvSpPr>
        <p:spPr>
          <a:xfrm>
            <a:off x="873125" y="1146175"/>
            <a:ext cx="6924675" cy="4686300"/>
          </a:xfrm>
        </p:spPr>
        <p:txBody>
          <a:bodyPr>
            <a:normAutofit fontScale="85000" lnSpcReduction="10000"/>
          </a:bodyPr>
          <a:lstStyle/>
          <a:p>
            <a:r>
              <a:rPr lang="en-US" altLang="en-US"/>
              <a:t>Some TLBs store</a:t>
            </a:r>
            <a:r>
              <a:rPr lang="en-US" altLang="en-US" b="1"/>
              <a:t> </a:t>
            </a:r>
            <a:r>
              <a:rPr lang="en-US" altLang="en-US" b="1">
                <a:solidFill>
                  <a:srgbClr val="3366FF"/>
                </a:solidFill>
              </a:rPr>
              <a:t>address-space identifiers </a:t>
            </a:r>
            <a:r>
              <a:rPr lang="en-US" altLang="en-US"/>
              <a:t>(</a:t>
            </a:r>
            <a:r>
              <a:rPr lang="en-US" altLang="en-US" b="1">
                <a:solidFill>
                  <a:srgbClr val="3366FF"/>
                </a:solidFill>
              </a:rPr>
              <a:t>ASIDs</a:t>
            </a:r>
            <a:r>
              <a:rPr lang="en-US" altLang="en-US"/>
              <a:t>)</a:t>
            </a:r>
            <a:r>
              <a:rPr lang="en-US" altLang="en-US" b="1">
                <a:solidFill>
                  <a:srgbClr val="3366FF"/>
                </a:solidFill>
              </a:rPr>
              <a:t> </a:t>
            </a:r>
            <a:r>
              <a:rPr lang="en-US" altLang="en-US"/>
              <a:t>in each TLB entry – uniquely identifies each process to provide address-space protection for that process</a:t>
            </a:r>
          </a:p>
          <a:p>
            <a:pPr lvl="1"/>
            <a:r>
              <a:rPr lang="en-US" altLang="en-US"/>
              <a:t>Otherwise need to flush at every context switch</a:t>
            </a:r>
          </a:p>
          <a:p>
            <a:r>
              <a:rPr lang="en-US" altLang="en-US"/>
              <a:t>TLBs typically small (64 to 1,024 entries)</a:t>
            </a:r>
          </a:p>
          <a:p>
            <a:r>
              <a:rPr lang="en-US" altLang="en-US"/>
              <a:t>On a TLB miss, value is loaded into the TLB for faster access next time</a:t>
            </a:r>
          </a:p>
          <a:p>
            <a:pPr lvl="1"/>
            <a:r>
              <a:rPr lang="en-US" altLang="en-US"/>
              <a:t>Replacement policies must be considered</a:t>
            </a:r>
          </a:p>
          <a:p>
            <a:pPr lvl="1"/>
            <a:r>
              <a:rPr lang="en-US" altLang="en-US"/>
              <a:t>Some entries can be</a:t>
            </a:r>
            <a:r>
              <a:rPr lang="en-US" altLang="en-US" b="1">
                <a:solidFill>
                  <a:srgbClr val="3366FF"/>
                </a:solidFill>
              </a:rPr>
              <a:t> wired down </a:t>
            </a:r>
            <a:r>
              <a:rPr lang="en-US" altLang="en-US"/>
              <a:t>for permanent fast access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835025" y="166688"/>
            <a:ext cx="8229600" cy="576262"/>
          </a:xfrm>
        </p:spPr>
        <p:txBody>
          <a:bodyPr>
            <a:normAutofit fontScale="90000"/>
          </a:bodyPr>
          <a:lstStyle/>
          <a:p>
            <a:r>
              <a:rPr lang="en-US"/>
              <a:t>How a Modern Computer Works</a:t>
            </a:r>
          </a:p>
        </p:txBody>
      </p:sp>
      <p:pic>
        <p:nvPicPr>
          <p:cNvPr id="25603" name="Picture 5" descr="1"/>
          <p:cNvPicPr>
            <a:picLocks noChangeAspect="1" noChangeArrowheads="1"/>
          </p:cNvPicPr>
          <p:nvPr/>
        </p:nvPicPr>
        <p:blipFill>
          <a:blip r:embed="rId3"/>
          <a:srcRect/>
          <a:stretch>
            <a:fillRect/>
          </a:stretch>
        </p:blipFill>
        <p:spPr bwMode="auto">
          <a:xfrm>
            <a:off x="2220913" y="1230313"/>
            <a:ext cx="5132387" cy="4084637"/>
          </a:xfrm>
          <a:prstGeom prst="rect">
            <a:avLst/>
          </a:prstGeom>
          <a:noFill/>
          <a:ln w="9525">
            <a:noFill/>
            <a:miter lim="800000"/>
            <a:headEnd/>
            <a:tailEnd/>
          </a:ln>
        </p:spPr>
      </p:pic>
      <p:sp>
        <p:nvSpPr>
          <p:cNvPr id="25604" name="TextBox 3"/>
          <p:cNvSpPr txBox="1">
            <a:spLocks noChangeArrowheads="1"/>
          </p:cNvSpPr>
          <p:nvPr/>
        </p:nvSpPr>
        <p:spPr bwMode="auto">
          <a:xfrm>
            <a:off x="4787900" y="5637213"/>
            <a:ext cx="2874963" cy="307975"/>
          </a:xfrm>
          <a:prstGeom prst="rect">
            <a:avLst/>
          </a:prstGeom>
          <a:noFill/>
          <a:ln w="9525">
            <a:noFill/>
            <a:miter lim="800000"/>
            <a:headEnd/>
            <a:tailEnd/>
          </a:ln>
        </p:spPr>
        <p:txBody>
          <a:bodyPr>
            <a:spAutoFit/>
          </a:bodyPr>
          <a:lstStyle/>
          <a:p>
            <a:r>
              <a:rPr lang="en-US" sz="1400" i="1"/>
              <a:t>A von Neumann architecture</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050"/>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Associative Memory</a:t>
            </a:r>
          </a:p>
        </p:txBody>
      </p:sp>
      <p:sp>
        <p:nvSpPr>
          <p:cNvPr id="45059" name="Rectangle 2051"/>
          <p:cNvSpPr>
            <a:spLocks noGrp="1" noChangeArrowheads="1"/>
          </p:cNvSpPr>
          <p:nvPr>
            <p:ph type="body" idx="1"/>
          </p:nvPr>
        </p:nvSpPr>
        <p:spPr>
          <a:xfrm>
            <a:off x="903288" y="1211263"/>
            <a:ext cx="7351712" cy="4483100"/>
          </a:xfrm>
        </p:spPr>
        <p:txBody>
          <a:bodyPr>
            <a:normAutofit fontScale="92500" lnSpcReduction="20000"/>
          </a:bodyPr>
          <a:lstStyle/>
          <a:p>
            <a:r>
              <a:rPr lang="en-US" altLang="en-US"/>
              <a:t>Associative memory – parallel search </a:t>
            </a:r>
          </a:p>
          <a:p>
            <a:endParaRPr lang="en-US" altLang="en-US"/>
          </a:p>
          <a:p>
            <a:endParaRPr lang="en-US" altLang="en-US"/>
          </a:p>
          <a:p>
            <a:endParaRPr lang="en-US" altLang="en-US"/>
          </a:p>
          <a:p>
            <a:endParaRPr lang="en-US" altLang="en-US"/>
          </a:p>
          <a:p>
            <a:pPr>
              <a:buFont typeface="Monotype Sorts" pitchFamily="-84" charset="2"/>
              <a:buNone/>
            </a:pPr>
            <a:endParaRPr lang="en-US" altLang="en-US"/>
          </a:p>
          <a:p>
            <a:r>
              <a:rPr lang="en-US" altLang="en-US"/>
              <a:t>Address translation (p, d)</a:t>
            </a:r>
          </a:p>
          <a:p>
            <a:pPr marL="627063" lvl="1"/>
            <a:r>
              <a:rPr lang="en-US" altLang="en-US"/>
              <a:t>If p is in associative register, get frame # out</a:t>
            </a:r>
          </a:p>
          <a:p>
            <a:pPr marL="627063" lvl="1"/>
            <a:r>
              <a:rPr lang="en-US" altLang="en-US"/>
              <a:t>Otherwise get frame # from page table in memory</a:t>
            </a:r>
          </a:p>
          <a:p>
            <a:pPr marL="627063" lvl="1"/>
            <a:endParaRPr lang="en-US" altLang="en-US"/>
          </a:p>
        </p:txBody>
      </p:sp>
      <p:pic>
        <p:nvPicPr>
          <p:cNvPr id="45060" name="Picture 1"/>
          <p:cNvPicPr>
            <a:picLocks noChangeAspect="1"/>
          </p:cNvPicPr>
          <p:nvPr/>
        </p:nvPicPr>
        <p:blipFill>
          <a:blip r:embed="rId3"/>
          <a:srcRect/>
          <a:stretch>
            <a:fillRect/>
          </a:stretch>
        </p:blipFill>
        <p:spPr bwMode="auto">
          <a:xfrm>
            <a:off x="1895475" y="1693863"/>
            <a:ext cx="2943225" cy="1590675"/>
          </a:xfrm>
          <a:prstGeom prst="rect">
            <a:avLst/>
          </a:prstGeom>
          <a:noFill/>
          <a:ln w="9525">
            <a:noFill/>
            <a:miter lim="800000"/>
            <a:headEnd/>
            <a:tailEnd/>
          </a:ln>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88950" y="182563"/>
            <a:ext cx="8229600" cy="576262"/>
          </a:xfrm>
        </p:spPr>
        <p:txBody>
          <a:bodyPr>
            <a:normAutofit fontScale="90000"/>
          </a:bodyPr>
          <a:lstStyle/>
          <a:p>
            <a:pPr eaLnBrk="1" hangingPunct="1"/>
            <a:r>
              <a:rPr lang="en-US" altLang="en-US"/>
              <a:t>Paging Hardware With TLB</a:t>
            </a:r>
            <a:endParaRPr lang="en-US" altLang="en-US" sz="2400"/>
          </a:p>
        </p:txBody>
      </p:sp>
      <p:pic>
        <p:nvPicPr>
          <p:cNvPr id="46083" name="Picture 5"/>
          <p:cNvPicPr>
            <a:picLocks noChangeAspect="1" noChangeArrowheads="1"/>
          </p:cNvPicPr>
          <p:nvPr/>
        </p:nvPicPr>
        <p:blipFill>
          <a:blip r:embed="rId3"/>
          <a:srcRect/>
          <a:stretch>
            <a:fillRect/>
          </a:stretch>
        </p:blipFill>
        <p:spPr bwMode="auto">
          <a:xfrm>
            <a:off x="1781175" y="1284288"/>
            <a:ext cx="5637213" cy="4260850"/>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Effective Access Time</a:t>
            </a:r>
          </a:p>
        </p:txBody>
      </p:sp>
      <p:sp>
        <p:nvSpPr>
          <p:cNvPr id="47107" name="Rectangle 3"/>
          <p:cNvSpPr>
            <a:spLocks noGrp="1" noChangeArrowheads="1"/>
          </p:cNvSpPr>
          <p:nvPr>
            <p:ph type="body" idx="1"/>
          </p:nvPr>
        </p:nvSpPr>
        <p:spPr>
          <a:xfrm>
            <a:off x="917575" y="1084263"/>
            <a:ext cx="7781925" cy="5048250"/>
          </a:xfrm>
        </p:spPr>
        <p:txBody>
          <a:bodyPr>
            <a:normAutofit fontScale="70000" lnSpcReduction="20000"/>
          </a:bodyPr>
          <a:lstStyle/>
          <a:p>
            <a:pPr>
              <a:lnSpc>
                <a:spcPct val="90000"/>
              </a:lnSpc>
              <a:tabLst>
                <a:tab pos="2062163" algn="l"/>
                <a:tab pos="2566988" algn="l"/>
              </a:tabLst>
            </a:pPr>
            <a:r>
              <a:rPr lang="en-US" altLang="en-US"/>
              <a:t>Associative Lookup = </a:t>
            </a:r>
            <a:r>
              <a:rPr lang="en-US" altLang="en-US">
                <a:sym typeface="Symbol" pitchFamily="18" charset="2"/>
              </a:rPr>
              <a:t> time unit</a:t>
            </a:r>
          </a:p>
          <a:p>
            <a:pPr lvl="1">
              <a:lnSpc>
                <a:spcPct val="90000"/>
              </a:lnSpc>
              <a:tabLst>
                <a:tab pos="2062163" algn="l"/>
                <a:tab pos="2566988" algn="l"/>
              </a:tabLst>
            </a:pPr>
            <a:r>
              <a:rPr lang="en-US" altLang="en-US">
                <a:sym typeface="Symbol" pitchFamily="18" charset="2"/>
              </a:rPr>
              <a:t>Can be &lt; 10% of memory access time</a:t>
            </a:r>
          </a:p>
          <a:p>
            <a:pPr>
              <a:lnSpc>
                <a:spcPct val="90000"/>
              </a:lnSpc>
              <a:tabLst>
                <a:tab pos="2062163" algn="l"/>
                <a:tab pos="2566988" algn="l"/>
              </a:tabLst>
            </a:pPr>
            <a:r>
              <a:rPr lang="en-US" altLang="en-US">
                <a:sym typeface="Symbol" pitchFamily="18" charset="2"/>
              </a:rPr>
              <a:t>Hit ratio = </a:t>
            </a:r>
          </a:p>
          <a:p>
            <a:pPr lvl="1">
              <a:lnSpc>
                <a:spcPct val="90000"/>
              </a:lnSpc>
              <a:tabLst>
                <a:tab pos="2062163" algn="l"/>
                <a:tab pos="2566988" algn="l"/>
              </a:tabLst>
            </a:pPr>
            <a:r>
              <a:rPr lang="en-US" altLang="en-US">
                <a:sym typeface="Symbol" pitchFamily="18" charset="2"/>
              </a:rPr>
              <a:t>Hit ratio – percentage of times that a page number is found in the associative registers; ratio related to number of associative registers</a:t>
            </a:r>
          </a:p>
          <a:p>
            <a:pPr>
              <a:lnSpc>
                <a:spcPct val="90000"/>
              </a:lnSpc>
              <a:tabLst>
                <a:tab pos="2062163" algn="l"/>
                <a:tab pos="2566988" algn="l"/>
              </a:tabLst>
            </a:pPr>
            <a:r>
              <a:rPr lang="en-US" altLang="en-US">
                <a:sym typeface="Symbol" pitchFamily="18" charset="2"/>
              </a:rPr>
              <a:t>Consider  = 80%,  = 20ns for TLB search, 100ns for memory access</a:t>
            </a:r>
          </a:p>
          <a:p>
            <a:pPr>
              <a:lnSpc>
                <a:spcPct val="90000"/>
              </a:lnSpc>
              <a:tabLst>
                <a:tab pos="2062163" algn="l"/>
                <a:tab pos="2566988" algn="l"/>
              </a:tabLst>
            </a:pPr>
            <a:r>
              <a:rPr lang="en-US" altLang="en-US" b="1">
                <a:solidFill>
                  <a:srgbClr val="3366FF"/>
                </a:solidFill>
                <a:sym typeface="Symbol" pitchFamily="18" charset="2"/>
              </a:rPr>
              <a:t>Effective Access Time</a:t>
            </a:r>
            <a:r>
              <a:rPr lang="en-US" altLang="en-US">
                <a:solidFill>
                  <a:srgbClr val="3366FF"/>
                </a:solidFill>
                <a:sym typeface="Symbol" pitchFamily="18" charset="2"/>
              </a:rPr>
              <a:t> </a:t>
            </a:r>
            <a:r>
              <a:rPr lang="en-US" altLang="en-US">
                <a:sym typeface="Symbol" pitchFamily="18" charset="2"/>
              </a:rPr>
              <a:t>(</a:t>
            </a:r>
            <a:r>
              <a:rPr lang="en-US" altLang="en-US" b="1">
                <a:solidFill>
                  <a:srgbClr val="3366FF"/>
                </a:solidFill>
                <a:sym typeface="Symbol" pitchFamily="18" charset="2"/>
              </a:rPr>
              <a:t>EAT</a:t>
            </a:r>
            <a:r>
              <a:rPr lang="en-US" altLang="en-US">
                <a:sym typeface="Symbol" pitchFamily="18" charset="2"/>
              </a:rPr>
              <a:t>)</a:t>
            </a:r>
          </a:p>
          <a:p>
            <a:pPr>
              <a:lnSpc>
                <a:spcPct val="90000"/>
              </a:lnSpc>
              <a:buFont typeface="Monotype Sorts" pitchFamily="-84" charset="2"/>
              <a:buNone/>
              <a:tabLst>
                <a:tab pos="2062163" algn="l"/>
                <a:tab pos="2566988" algn="l"/>
              </a:tabLst>
            </a:pPr>
            <a:r>
              <a:rPr lang="en-US" altLang="en-US"/>
              <a:t>		EAT = (1 + </a:t>
            </a:r>
            <a:r>
              <a:rPr lang="en-US" altLang="en-US">
                <a:sym typeface="Symbol" pitchFamily="18" charset="2"/>
              </a:rPr>
              <a:t>)  + (2 + )(1 – )</a:t>
            </a:r>
          </a:p>
          <a:p>
            <a:pPr>
              <a:lnSpc>
                <a:spcPct val="90000"/>
              </a:lnSpc>
              <a:buFont typeface="Monotype Sorts" pitchFamily="-84" charset="2"/>
              <a:buNone/>
              <a:tabLst>
                <a:tab pos="2062163" algn="l"/>
                <a:tab pos="2566988" algn="l"/>
              </a:tabLst>
            </a:pPr>
            <a:r>
              <a:rPr lang="en-US" altLang="en-US">
                <a:sym typeface="Symbol" pitchFamily="18" charset="2"/>
              </a:rPr>
              <a:t>			= 2 +  – </a:t>
            </a:r>
            <a:endParaRPr lang="en-US" altLang="en-US"/>
          </a:p>
          <a:p>
            <a:pPr>
              <a:lnSpc>
                <a:spcPct val="90000"/>
              </a:lnSpc>
              <a:tabLst>
                <a:tab pos="2062163" algn="l"/>
                <a:tab pos="2566988" algn="l"/>
              </a:tabLst>
            </a:pPr>
            <a:r>
              <a:rPr lang="en-US" altLang="en-US"/>
              <a:t> </a:t>
            </a:r>
            <a:r>
              <a:rPr lang="en-US" altLang="en-US">
                <a:sym typeface="Symbol" pitchFamily="18" charset="2"/>
              </a:rPr>
              <a:t>Consider  = 80%,  = 20ns for TLB search, 100ns for memory access</a:t>
            </a:r>
          </a:p>
          <a:p>
            <a:pPr lvl="1">
              <a:lnSpc>
                <a:spcPct val="90000"/>
              </a:lnSpc>
              <a:tabLst>
                <a:tab pos="2062163" algn="l"/>
                <a:tab pos="2566988" algn="l"/>
              </a:tabLst>
            </a:pPr>
            <a:r>
              <a:rPr lang="en-US" altLang="en-US">
                <a:sym typeface="Symbol" pitchFamily="18" charset="2"/>
              </a:rPr>
              <a:t>EAT = 0.80 x 100 + 0.20 x 200 = 120ns</a:t>
            </a:r>
          </a:p>
          <a:p>
            <a:pPr>
              <a:lnSpc>
                <a:spcPct val="90000"/>
              </a:lnSpc>
              <a:tabLst>
                <a:tab pos="2062163" algn="l"/>
                <a:tab pos="2566988" algn="l"/>
              </a:tabLst>
            </a:pPr>
            <a:r>
              <a:rPr lang="en-US" altLang="en-US">
                <a:sym typeface="Symbol" pitchFamily="18" charset="2"/>
              </a:rPr>
              <a:t>Consider more realistic hit ratio -&gt;   = 99%,  = 20ns for TLB search, 100ns for memory access</a:t>
            </a:r>
          </a:p>
          <a:p>
            <a:pPr lvl="1">
              <a:lnSpc>
                <a:spcPct val="90000"/>
              </a:lnSpc>
              <a:tabLst>
                <a:tab pos="2062163" algn="l"/>
                <a:tab pos="2566988" algn="l"/>
              </a:tabLst>
            </a:pPr>
            <a:r>
              <a:rPr lang="en-US" altLang="en-US">
                <a:sym typeface="Symbol" pitchFamily="18" charset="2"/>
              </a:rPr>
              <a:t>EAT = 0.99 x 100 + 0.01 x 200 = 101ns</a:t>
            </a:r>
          </a:p>
          <a:p>
            <a:pPr lvl="1">
              <a:lnSpc>
                <a:spcPct val="90000"/>
              </a:lnSpc>
              <a:tabLst>
                <a:tab pos="2062163" algn="l"/>
                <a:tab pos="2566988" algn="l"/>
              </a:tabLst>
            </a:pPr>
            <a:endParaRPr lang="en-US" altLang="en-US">
              <a:sym typeface="Symbol" pitchFamily="18" charset="2"/>
            </a:endParaRPr>
          </a:p>
          <a:p>
            <a:pPr>
              <a:lnSpc>
                <a:spcPct val="90000"/>
              </a:lnSpc>
              <a:buFont typeface="Monotype Sorts" pitchFamily="-84" charset="2"/>
              <a:buNone/>
              <a:tabLst>
                <a:tab pos="2062163" algn="l"/>
                <a:tab pos="2566988" algn="l"/>
              </a:tabLst>
            </a:pPr>
            <a:endParaRPr lang="en-US"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050"/>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Memory Protection</a:t>
            </a:r>
          </a:p>
        </p:txBody>
      </p:sp>
      <p:sp>
        <p:nvSpPr>
          <p:cNvPr id="48131" name="Rectangle 2051"/>
          <p:cNvSpPr>
            <a:spLocks noGrp="1" noChangeArrowheads="1"/>
          </p:cNvSpPr>
          <p:nvPr>
            <p:ph type="body" idx="1"/>
          </p:nvPr>
        </p:nvSpPr>
        <p:spPr>
          <a:xfrm>
            <a:off x="873125" y="1157288"/>
            <a:ext cx="6937375" cy="4468812"/>
          </a:xfrm>
        </p:spPr>
        <p:txBody>
          <a:bodyPr>
            <a:normAutofit fontScale="70000" lnSpcReduction="20000"/>
          </a:bodyPr>
          <a:lstStyle/>
          <a:p>
            <a:r>
              <a:rPr lang="en-US" altLang="en-US"/>
              <a:t>Memory protection implemented by associating protection bit with each frame to indicate if read-only or read-write access is allowed</a:t>
            </a:r>
          </a:p>
          <a:p>
            <a:pPr lvl="1"/>
            <a:r>
              <a:rPr lang="en-US" altLang="en-US"/>
              <a:t>Can also add more bits to indicate page execute-only, and so on</a:t>
            </a:r>
          </a:p>
          <a:p>
            <a:r>
              <a:rPr lang="en-US" altLang="en-US" b="1">
                <a:solidFill>
                  <a:srgbClr val="3366FF"/>
                </a:solidFill>
              </a:rPr>
              <a:t>Valid-invalid</a:t>
            </a:r>
            <a:r>
              <a:rPr lang="en-US" altLang="en-US">
                <a:solidFill>
                  <a:srgbClr val="3366FF"/>
                </a:solidFill>
              </a:rPr>
              <a:t> </a:t>
            </a:r>
            <a:r>
              <a:rPr lang="en-US" altLang="en-US"/>
              <a:t>bit attached to each entry in the page table:</a:t>
            </a:r>
          </a:p>
          <a:p>
            <a:pPr lvl="1"/>
            <a:r>
              <a:rPr lang="ja-JP" altLang="en-US"/>
              <a:t>“</a:t>
            </a:r>
            <a:r>
              <a:rPr lang="en-US" altLang="ja-JP"/>
              <a:t>valid</a:t>
            </a:r>
            <a:r>
              <a:rPr lang="ja-JP" altLang="en-US"/>
              <a:t>”</a:t>
            </a:r>
            <a:r>
              <a:rPr lang="en-US" altLang="ja-JP"/>
              <a:t> indicates that the associated page is in the process</a:t>
            </a:r>
            <a:r>
              <a:rPr lang="ja-JP" altLang="en-US"/>
              <a:t>’</a:t>
            </a:r>
            <a:r>
              <a:rPr lang="en-US" altLang="ja-JP"/>
              <a:t> logical address space, and is thus a legal page</a:t>
            </a:r>
          </a:p>
          <a:p>
            <a:pPr lvl="1"/>
            <a:r>
              <a:rPr lang="ja-JP" altLang="en-US"/>
              <a:t>“</a:t>
            </a:r>
            <a:r>
              <a:rPr lang="en-US" altLang="ja-JP"/>
              <a:t>invalid</a:t>
            </a:r>
            <a:r>
              <a:rPr lang="ja-JP" altLang="en-US"/>
              <a:t>”</a:t>
            </a:r>
            <a:r>
              <a:rPr lang="en-US" altLang="ja-JP"/>
              <a:t> indicates that the page is not in the process</a:t>
            </a:r>
            <a:r>
              <a:rPr lang="ja-JP" altLang="en-US"/>
              <a:t>’</a:t>
            </a:r>
            <a:r>
              <a:rPr lang="en-US" altLang="ja-JP"/>
              <a:t> logical address space</a:t>
            </a:r>
          </a:p>
          <a:p>
            <a:pPr lvl="1"/>
            <a:r>
              <a:rPr lang="en-US" altLang="en-US"/>
              <a:t>Or use </a:t>
            </a:r>
            <a:r>
              <a:rPr lang="en-US" altLang="en-US" b="1">
                <a:solidFill>
                  <a:srgbClr val="3366FF"/>
                </a:solidFill>
              </a:rPr>
              <a:t>page-table length register </a:t>
            </a:r>
            <a:r>
              <a:rPr lang="en-US" altLang="en-US"/>
              <a:t>(</a:t>
            </a:r>
            <a:r>
              <a:rPr lang="en-US" altLang="en-US" b="1">
                <a:solidFill>
                  <a:srgbClr val="3366FF"/>
                </a:solidFill>
              </a:rPr>
              <a:t>PTLR</a:t>
            </a:r>
            <a:r>
              <a:rPr lang="en-US" altLang="en-US"/>
              <a:t>)</a:t>
            </a:r>
          </a:p>
          <a:p>
            <a:r>
              <a:rPr lang="en-US" altLang="en-US"/>
              <a:t>Any violations result in a trap to the kernel</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1709738" y="-188913"/>
            <a:ext cx="7112000" cy="903288"/>
          </a:xfrm>
        </p:spPr>
        <p:txBody>
          <a:bodyPr/>
          <a:lstStyle/>
          <a:p>
            <a:pPr eaLnBrk="1" hangingPunct="1"/>
            <a:r>
              <a:rPr lang="en-US" altLang="en-US" sz="2800"/>
              <a:t>Valid (v) or Invalid (i) Bit In A Page Table</a:t>
            </a:r>
          </a:p>
        </p:txBody>
      </p:sp>
      <p:pic>
        <p:nvPicPr>
          <p:cNvPr id="49155" name="Picture 5"/>
          <p:cNvPicPr>
            <a:picLocks noChangeAspect="1" noChangeArrowheads="1"/>
          </p:cNvPicPr>
          <p:nvPr/>
        </p:nvPicPr>
        <p:blipFill>
          <a:blip r:embed="rId3"/>
          <a:srcRect/>
          <a:stretch>
            <a:fillRect/>
          </a:stretch>
        </p:blipFill>
        <p:spPr bwMode="auto">
          <a:xfrm>
            <a:off x="2222500" y="1252538"/>
            <a:ext cx="5099050" cy="4425950"/>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Shared Pages</a:t>
            </a:r>
          </a:p>
        </p:txBody>
      </p:sp>
      <p:sp>
        <p:nvSpPr>
          <p:cNvPr id="50179" name="Rectangle 3"/>
          <p:cNvSpPr>
            <a:spLocks noGrp="1" noChangeArrowheads="1"/>
          </p:cNvSpPr>
          <p:nvPr>
            <p:ph type="body" idx="1"/>
          </p:nvPr>
        </p:nvSpPr>
        <p:spPr>
          <a:xfrm>
            <a:off x="873125" y="1141413"/>
            <a:ext cx="6950075" cy="4483100"/>
          </a:xfrm>
        </p:spPr>
        <p:txBody>
          <a:bodyPr>
            <a:normAutofit fontScale="85000" lnSpcReduction="20000"/>
          </a:bodyPr>
          <a:lstStyle/>
          <a:p>
            <a:r>
              <a:rPr lang="en-US" altLang="en-US" b="1">
                <a:solidFill>
                  <a:srgbClr val="3366FF"/>
                </a:solidFill>
              </a:rPr>
              <a:t>Shared code</a:t>
            </a:r>
          </a:p>
          <a:p>
            <a:pPr lvl="1"/>
            <a:r>
              <a:rPr lang="en-US" altLang="en-US"/>
              <a:t>One copy of read-only (</a:t>
            </a:r>
            <a:r>
              <a:rPr lang="en-US" altLang="en-US" b="1">
                <a:solidFill>
                  <a:srgbClr val="3366FF"/>
                </a:solidFill>
              </a:rPr>
              <a:t>reentrant</a:t>
            </a:r>
            <a:r>
              <a:rPr lang="en-US" altLang="en-US"/>
              <a:t>) code shared among processes (i.e., text editors, compilers, window systems)</a:t>
            </a:r>
          </a:p>
          <a:p>
            <a:pPr lvl="1"/>
            <a:r>
              <a:rPr lang="en-US" altLang="en-US"/>
              <a:t>Similar to multiple threads sharing the same process space</a:t>
            </a:r>
          </a:p>
          <a:p>
            <a:pPr lvl="1"/>
            <a:r>
              <a:rPr lang="en-US" altLang="en-US"/>
              <a:t>Also useful for interprocess communication if sharing of read-write pages is allowed</a:t>
            </a:r>
          </a:p>
          <a:p>
            <a:r>
              <a:rPr lang="en-US" altLang="en-US" b="1">
                <a:solidFill>
                  <a:srgbClr val="3366FF"/>
                </a:solidFill>
              </a:rPr>
              <a:t>Private code and data</a:t>
            </a:r>
            <a:r>
              <a:rPr lang="en-US" altLang="en-US">
                <a:solidFill>
                  <a:srgbClr val="3366FF"/>
                </a:solidFill>
              </a:rPr>
              <a:t> </a:t>
            </a:r>
          </a:p>
          <a:p>
            <a:pPr lvl="1"/>
            <a:r>
              <a:rPr lang="en-US" altLang="en-US"/>
              <a:t>Each process keeps a separate copy of the code and data</a:t>
            </a:r>
          </a:p>
          <a:p>
            <a:pPr lvl="1"/>
            <a:r>
              <a:rPr lang="en-US" altLang="en-US"/>
              <a:t>The pages for the private code and data can appear anywhere in the logical address space</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982663" y="198438"/>
            <a:ext cx="7704137" cy="576262"/>
          </a:xfrm>
        </p:spPr>
        <p:txBody>
          <a:bodyPr>
            <a:normAutofit fontScale="90000"/>
          </a:bodyPr>
          <a:lstStyle/>
          <a:p>
            <a:pPr eaLnBrk="1" hangingPunct="1"/>
            <a:r>
              <a:rPr lang="en-US" altLang="en-US"/>
              <a:t>Shared Pages Example</a:t>
            </a:r>
            <a:endParaRPr lang="en-US" altLang="en-US" sz="2400"/>
          </a:p>
        </p:txBody>
      </p:sp>
      <p:pic>
        <p:nvPicPr>
          <p:cNvPr id="51203" name="Picture 4" descr="8"/>
          <p:cNvPicPr>
            <a:picLocks noChangeAspect="1" noChangeArrowheads="1"/>
          </p:cNvPicPr>
          <p:nvPr/>
        </p:nvPicPr>
        <p:blipFill>
          <a:blip r:embed="rId3"/>
          <a:srcRect/>
          <a:stretch>
            <a:fillRect/>
          </a:stretch>
        </p:blipFill>
        <p:spPr bwMode="auto">
          <a:xfrm>
            <a:off x="2112963" y="1104900"/>
            <a:ext cx="4860925" cy="4894263"/>
          </a:xfrm>
          <a:prstGeom prst="rect">
            <a:avLst/>
          </a:prstGeom>
          <a:noFill/>
          <a:ln w="9525">
            <a:noFill/>
            <a:miter lim="800000"/>
            <a:headEnd/>
            <a:tailEnd/>
          </a:ln>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520700" y="182563"/>
            <a:ext cx="8229600" cy="576262"/>
          </a:xfrm>
        </p:spPr>
        <p:txBody>
          <a:bodyPr>
            <a:normAutofit fontScale="90000"/>
          </a:bodyPr>
          <a:lstStyle/>
          <a:p>
            <a:pPr eaLnBrk="1" hangingPunct="1"/>
            <a:r>
              <a:rPr lang="en-US" altLang="en-US"/>
              <a:t>Structure of the Page Table</a:t>
            </a:r>
          </a:p>
        </p:txBody>
      </p:sp>
      <p:sp>
        <p:nvSpPr>
          <p:cNvPr id="52227" name="Rectangle 3"/>
          <p:cNvSpPr>
            <a:spLocks noGrp="1" noChangeArrowheads="1"/>
          </p:cNvSpPr>
          <p:nvPr>
            <p:ph type="body" idx="1"/>
          </p:nvPr>
        </p:nvSpPr>
        <p:spPr>
          <a:xfrm>
            <a:off x="857250" y="1141413"/>
            <a:ext cx="7119938" cy="4483100"/>
          </a:xfrm>
        </p:spPr>
        <p:txBody>
          <a:bodyPr>
            <a:normAutofit fontScale="77500" lnSpcReduction="20000"/>
          </a:bodyPr>
          <a:lstStyle/>
          <a:p>
            <a:r>
              <a:rPr lang="en-US" altLang="en-US"/>
              <a:t>Memory structures for paging can get huge using straight-forward methods</a:t>
            </a:r>
          </a:p>
          <a:p>
            <a:pPr lvl="1"/>
            <a:r>
              <a:rPr lang="en-US" altLang="en-US"/>
              <a:t>Consider a 32-bit logical address space as on modern computers</a:t>
            </a:r>
          </a:p>
          <a:p>
            <a:pPr lvl="1"/>
            <a:r>
              <a:rPr lang="en-US" altLang="en-US"/>
              <a:t>Page size of 4 KB (2</a:t>
            </a:r>
            <a:r>
              <a:rPr lang="en-US" altLang="en-US" baseline="30000"/>
              <a:t>12</a:t>
            </a:r>
            <a:r>
              <a:rPr lang="en-US" altLang="en-US"/>
              <a:t>)</a:t>
            </a:r>
          </a:p>
          <a:p>
            <a:pPr lvl="1"/>
            <a:r>
              <a:rPr lang="en-US" altLang="en-US"/>
              <a:t>Page table would have 1 million entries (2</a:t>
            </a:r>
            <a:r>
              <a:rPr lang="en-US" altLang="en-US" baseline="30000"/>
              <a:t>32</a:t>
            </a:r>
            <a:r>
              <a:rPr lang="en-US" altLang="en-US"/>
              <a:t> / 2</a:t>
            </a:r>
            <a:r>
              <a:rPr lang="en-US" altLang="en-US" baseline="30000"/>
              <a:t>12</a:t>
            </a:r>
            <a:r>
              <a:rPr lang="en-US" altLang="en-US"/>
              <a:t>)</a:t>
            </a:r>
          </a:p>
          <a:p>
            <a:pPr lvl="1"/>
            <a:r>
              <a:rPr lang="en-US" altLang="en-US"/>
              <a:t>If each entry is 4 bytes -&gt; 4 MB of physical address space / memory for page table alone</a:t>
            </a:r>
          </a:p>
          <a:p>
            <a:pPr lvl="2"/>
            <a:r>
              <a:rPr lang="en-US" altLang="en-US"/>
              <a:t>That amount of memory used to cost a lot</a:t>
            </a:r>
          </a:p>
          <a:p>
            <a:pPr lvl="2"/>
            <a:r>
              <a:rPr lang="en-US" altLang="en-US"/>
              <a:t>Don</a:t>
            </a:r>
            <a:r>
              <a:rPr lang="ja-JP" altLang="en-US"/>
              <a:t>’</a:t>
            </a:r>
            <a:r>
              <a:rPr lang="en-US" altLang="ja-JP"/>
              <a:t>t want to allocate that contiguously in main memory</a:t>
            </a:r>
            <a:endParaRPr lang="en-US" altLang="en-US"/>
          </a:p>
          <a:p>
            <a:r>
              <a:rPr lang="en-US" altLang="en-US"/>
              <a:t>Hierarchical Paging</a:t>
            </a:r>
          </a:p>
          <a:p>
            <a:r>
              <a:rPr lang="en-US" altLang="en-US"/>
              <a:t>Hashed Page Tables</a:t>
            </a:r>
          </a:p>
          <a:p>
            <a:r>
              <a:rPr lang="en-US" altLang="en-US"/>
              <a:t>Inverted Page Tables</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73075" y="166688"/>
            <a:ext cx="8229600" cy="576262"/>
          </a:xfrm>
        </p:spPr>
        <p:txBody>
          <a:bodyPr>
            <a:normAutofit fontScale="90000"/>
          </a:bodyPr>
          <a:lstStyle/>
          <a:p>
            <a:pPr eaLnBrk="1" hangingPunct="1"/>
            <a:r>
              <a:rPr lang="en-US" altLang="en-US"/>
              <a:t>Hierarchical Page Tables</a:t>
            </a:r>
          </a:p>
        </p:txBody>
      </p:sp>
      <p:sp>
        <p:nvSpPr>
          <p:cNvPr id="53251" name="Rectangle 3"/>
          <p:cNvSpPr>
            <a:spLocks noGrp="1" noChangeArrowheads="1"/>
          </p:cNvSpPr>
          <p:nvPr>
            <p:ph type="body" idx="1"/>
          </p:nvPr>
        </p:nvSpPr>
        <p:spPr>
          <a:xfrm>
            <a:off x="903288" y="1189038"/>
            <a:ext cx="5980112" cy="4483100"/>
          </a:xfrm>
        </p:spPr>
        <p:txBody>
          <a:bodyPr/>
          <a:lstStyle/>
          <a:p>
            <a:r>
              <a:rPr lang="en-US" altLang="en-US"/>
              <a:t>Break up the logical address space into multiple page tables</a:t>
            </a:r>
          </a:p>
          <a:p>
            <a:r>
              <a:rPr lang="en-US" altLang="en-US"/>
              <a:t>A simple technique is a two-level page table</a:t>
            </a:r>
          </a:p>
          <a:p>
            <a:r>
              <a:rPr lang="en-US" altLang="en-US"/>
              <a:t>We then page the page table</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568325" y="166688"/>
            <a:ext cx="8229600" cy="576262"/>
          </a:xfrm>
        </p:spPr>
        <p:txBody>
          <a:bodyPr>
            <a:normAutofit fontScale="90000"/>
          </a:bodyPr>
          <a:lstStyle/>
          <a:p>
            <a:pPr eaLnBrk="1" hangingPunct="1"/>
            <a:r>
              <a:rPr lang="en-US" altLang="en-US"/>
              <a:t>Two-Level Page-Table Scheme</a:t>
            </a:r>
            <a:endParaRPr lang="en-US" altLang="en-US" sz="2400"/>
          </a:p>
        </p:txBody>
      </p:sp>
      <p:pic>
        <p:nvPicPr>
          <p:cNvPr id="54275" name="Picture 4" descr="8"/>
          <p:cNvPicPr>
            <a:picLocks noChangeAspect="1" noChangeArrowheads="1"/>
          </p:cNvPicPr>
          <p:nvPr/>
        </p:nvPicPr>
        <p:blipFill>
          <a:blip r:embed="rId3"/>
          <a:srcRect/>
          <a:stretch>
            <a:fillRect/>
          </a:stretch>
        </p:blipFill>
        <p:spPr bwMode="auto">
          <a:xfrm>
            <a:off x="2301875" y="1268413"/>
            <a:ext cx="4248150" cy="4492625"/>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idx="4294967295"/>
          </p:nvPr>
        </p:nvSpPr>
        <p:spPr>
          <a:xfrm>
            <a:off x="1100138" y="198438"/>
            <a:ext cx="7586662" cy="576262"/>
          </a:xfrm>
        </p:spPr>
        <p:txBody>
          <a:bodyPr>
            <a:normAutofit fontScale="90000"/>
          </a:bodyPr>
          <a:lstStyle/>
          <a:p>
            <a:r>
              <a:rPr lang="en-US"/>
              <a:t>Computer-System Architecture</a:t>
            </a:r>
          </a:p>
        </p:txBody>
      </p:sp>
      <p:sp>
        <p:nvSpPr>
          <p:cNvPr id="26627" name="Content Placeholder 2"/>
          <p:cNvSpPr>
            <a:spLocks noGrp="1"/>
          </p:cNvSpPr>
          <p:nvPr>
            <p:ph idx="4294967295"/>
          </p:nvPr>
        </p:nvSpPr>
        <p:spPr>
          <a:xfrm>
            <a:off x="806450" y="1233488"/>
            <a:ext cx="8337550" cy="4867275"/>
          </a:xfrm>
        </p:spPr>
        <p:txBody>
          <a:bodyPr>
            <a:normAutofit fontScale="85000" lnSpcReduction="10000"/>
          </a:bodyPr>
          <a:lstStyle/>
          <a:p>
            <a:r>
              <a:rPr lang="en-US"/>
              <a:t>Most systems use a single general-purpose processor</a:t>
            </a:r>
          </a:p>
          <a:p>
            <a:pPr lvl="1"/>
            <a:r>
              <a:rPr lang="en-US"/>
              <a:t>Most systems have special-purpose processors as well</a:t>
            </a:r>
            <a:endParaRPr lang="en-US" sz="800"/>
          </a:p>
          <a:p>
            <a:r>
              <a:rPr lang="en-US" b="1">
                <a:solidFill>
                  <a:srgbClr val="3366FF"/>
                </a:solidFill>
              </a:rPr>
              <a:t>Multiprocessors</a:t>
            </a:r>
            <a:r>
              <a:rPr lang="en-US">
                <a:solidFill>
                  <a:srgbClr val="3366FF"/>
                </a:solidFill>
              </a:rPr>
              <a:t> </a:t>
            </a:r>
            <a:r>
              <a:rPr lang="en-US"/>
              <a:t>systems growing in use and importance</a:t>
            </a:r>
          </a:p>
          <a:p>
            <a:pPr lvl="1"/>
            <a:r>
              <a:rPr lang="en-US"/>
              <a:t>Also known as </a:t>
            </a:r>
            <a:r>
              <a:rPr lang="en-US" b="1">
                <a:solidFill>
                  <a:srgbClr val="3366FF"/>
                </a:solidFill>
              </a:rPr>
              <a:t>parallel systems</a:t>
            </a:r>
            <a:r>
              <a:rPr lang="en-US"/>
              <a:t>, </a:t>
            </a:r>
            <a:r>
              <a:rPr lang="en-US" b="1">
                <a:solidFill>
                  <a:srgbClr val="3366FF"/>
                </a:solidFill>
              </a:rPr>
              <a:t>tightly-coupled systems</a:t>
            </a:r>
          </a:p>
          <a:p>
            <a:pPr lvl="1"/>
            <a:r>
              <a:rPr lang="en-US"/>
              <a:t>Advantages include:</a:t>
            </a:r>
          </a:p>
          <a:p>
            <a:pPr marL="1200150" lvl="2" indent="-342900">
              <a:buFont typeface="Arial" pitchFamily="34" charset="0"/>
              <a:buAutoNum type="arabicPeriod"/>
            </a:pPr>
            <a:r>
              <a:rPr lang="en-US" b="1">
                <a:solidFill>
                  <a:srgbClr val="3366FF"/>
                </a:solidFill>
              </a:rPr>
              <a:t>Increased throughput</a:t>
            </a:r>
          </a:p>
          <a:p>
            <a:pPr marL="1200150" lvl="2" indent="-342900">
              <a:buFont typeface="Arial" pitchFamily="34" charset="0"/>
              <a:buAutoNum type="arabicPeriod"/>
            </a:pPr>
            <a:r>
              <a:rPr lang="en-US" b="1">
                <a:solidFill>
                  <a:srgbClr val="3366FF"/>
                </a:solidFill>
              </a:rPr>
              <a:t>Economy of scale</a:t>
            </a:r>
          </a:p>
          <a:p>
            <a:pPr marL="1200150" lvl="2" indent="-342900">
              <a:buFont typeface="Arial" pitchFamily="34" charset="0"/>
              <a:buAutoNum type="arabicPeriod"/>
            </a:pPr>
            <a:r>
              <a:rPr lang="en-US" b="1">
                <a:solidFill>
                  <a:srgbClr val="3366FF"/>
                </a:solidFill>
              </a:rPr>
              <a:t>Increased reliability </a:t>
            </a:r>
            <a:r>
              <a:rPr lang="en-US"/>
              <a:t>– graceful degradation or fault tolerance</a:t>
            </a:r>
          </a:p>
          <a:p>
            <a:pPr lvl="1"/>
            <a:r>
              <a:rPr lang="en-US"/>
              <a:t>Two types:</a:t>
            </a:r>
          </a:p>
          <a:p>
            <a:pPr marL="1200150" lvl="2" indent="-342900">
              <a:buFont typeface="Arial" pitchFamily="34" charset="0"/>
              <a:buAutoNum type="arabicPeriod"/>
            </a:pPr>
            <a:r>
              <a:rPr lang="en-US" b="1">
                <a:solidFill>
                  <a:srgbClr val="3366FF"/>
                </a:solidFill>
              </a:rPr>
              <a:t>Asymmetric Multiprocessing </a:t>
            </a:r>
            <a:r>
              <a:rPr lang="en-US"/>
              <a:t>– each processor is assigned a specie task.</a:t>
            </a:r>
          </a:p>
          <a:p>
            <a:pPr marL="1200150" lvl="2" indent="-342900">
              <a:buFont typeface="Arial" pitchFamily="34" charset="0"/>
              <a:buAutoNum type="arabicPeriod"/>
            </a:pPr>
            <a:r>
              <a:rPr lang="en-US" b="1">
                <a:solidFill>
                  <a:srgbClr val="3366FF"/>
                </a:solidFill>
              </a:rPr>
              <a:t>Symmetric Multiprocessing </a:t>
            </a:r>
            <a:r>
              <a:rPr lang="en-US"/>
              <a:t>– each processor performs all tasks</a:t>
            </a:r>
          </a:p>
          <a:p>
            <a:pPr marL="1200150" lvl="2" indent="-342900">
              <a:buFont typeface="Webdings" pitchFamily="18" charset="2"/>
              <a:buNone/>
            </a:pPr>
            <a:endParaRPr lang="en-US">
              <a:solidFill>
                <a:srgbClr val="3366FF"/>
              </a:solidFill>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955675" y="152400"/>
            <a:ext cx="7762875" cy="576263"/>
          </a:xfrm>
        </p:spPr>
        <p:txBody>
          <a:bodyPr>
            <a:normAutofit fontScale="90000"/>
          </a:bodyPr>
          <a:lstStyle/>
          <a:p>
            <a:pPr eaLnBrk="1" hangingPunct="1"/>
            <a:r>
              <a:rPr lang="en-US" altLang="en-US"/>
              <a:t>Two-Level Paging Example</a:t>
            </a:r>
          </a:p>
        </p:txBody>
      </p:sp>
      <p:sp>
        <p:nvSpPr>
          <p:cNvPr id="55299" name="Rectangle 3"/>
          <p:cNvSpPr>
            <a:spLocks noGrp="1" noChangeArrowheads="1"/>
          </p:cNvSpPr>
          <p:nvPr>
            <p:ph type="body" idx="1"/>
          </p:nvPr>
        </p:nvSpPr>
        <p:spPr>
          <a:xfrm>
            <a:off x="917575" y="1085850"/>
            <a:ext cx="7807325" cy="5146675"/>
          </a:xfrm>
        </p:spPr>
        <p:txBody>
          <a:bodyPr>
            <a:normAutofit fontScale="77500" lnSpcReduction="20000"/>
          </a:bodyPr>
          <a:lstStyle/>
          <a:p>
            <a:pPr>
              <a:lnSpc>
                <a:spcPct val="90000"/>
              </a:lnSpc>
            </a:pPr>
            <a:r>
              <a:rPr lang="en-US" altLang="en-US"/>
              <a:t>A logical address (on 32-bit machine with 1K page size) is divided into:</a:t>
            </a:r>
          </a:p>
          <a:p>
            <a:pPr marL="627063" lvl="1">
              <a:lnSpc>
                <a:spcPct val="90000"/>
              </a:lnSpc>
            </a:pPr>
            <a:r>
              <a:rPr lang="en-US" altLang="en-US"/>
              <a:t>a page number consisting of 22 bits</a:t>
            </a:r>
          </a:p>
          <a:p>
            <a:pPr marL="627063" lvl="1">
              <a:lnSpc>
                <a:spcPct val="90000"/>
              </a:lnSpc>
            </a:pPr>
            <a:r>
              <a:rPr lang="en-US" altLang="en-US"/>
              <a:t>a page offset consisting of 10 bits</a:t>
            </a:r>
          </a:p>
          <a:p>
            <a:pPr marL="627063" lvl="1">
              <a:lnSpc>
                <a:spcPct val="90000"/>
              </a:lnSpc>
            </a:pPr>
            <a:endParaRPr lang="en-US" altLang="en-US" sz="800"/>
          </a:p>
          <a:p>
            <a:pPr>
              <a:lnSpc>
                <a:spcPct val="90000"/>
              </a:lnSpc>
            </a:pPr>
            <a:r>
              <a:rPr lang="en-US" altLang="en-US"/>
              <a:t>Since the page table is paged, the page number is further divided into:</a:t>
            </a:r>
          </a:p>
          <a:p>
            <a:pPr marL="627063" lvl="1">
              <a:lnSpc>
                <a:spcPct val="90000"/>
              </a:lnSpc>
            </a:pPr>
            <a:r>
              <a:rPr lang="en-US" altLang="en-US"/>
              <a:t>a 12-bit page number </a:t>
            </a:r>
          </a:p>
          <a:p>
            <a:pPr marL="627063" lvl="1">
              <a:lnSpc>
                <a:spcPct val="90000"/>
              </a:lnSpc>
            </a:pPr>
            <a:r>
              <a:rPr lang="en-US" altLang="en-US"/>
              <a:t>a 10-bit page offset</a:t>
            </a:r>
          </a:p>
          <a:p>
            <a:pPr marL="627063" lvl="1">
              <a:lnSpc>
                <a:spcPct val="90000"/>
              </a:lnSpc>
            </a:pPr>
            <a:endParaRPr lang="en-US" altLang="en-US" sz="800"/>
          </a:p>
          <a:p>
            <a:pPr>
              <a:lnSpc>
                <a:spcPct val="90000"/>
              </a:lnSpc>
            </a:pPr>
            <a:r>
              <a:rPr lang="en-US" altLang="en-US"/>
              <a:t>Thus, a logical address is as follows:</a:t>
            </a:r>
            <a:br>
              <a:rPr lang="en-US" altLang="en-US"/>
            </a:br>
            <a:br>
              <a:rPr lang="en-US" altLang="en-US" sz="1600"/>
            </a:br>
            <a:br>
              <a:rPr lang="en-US" altLang="en-US" sz="1600"/>
            </a:br>
            <a:br>
              <a:rPr lang="en-US" altLang="en-US" sz="1600"/>
            </a:br>
            <a:br>
              <a:rPr lang="en-US" altLang="en-US" sz="1600"/>
            </a:br>
            <a:br>
              <a:rPr lang="en-US" altLang="en-US" sz="1600"/>
            </a:br>
            <a:endParaRPr lang="en-US" altLang="en-US" sz="1600"/>
          </a:p>
          <a:p>
            <a:pPr>
              <a:lnSpc>
                <a:spcPct val="90000"/>
              </a:lnSpc>
            </a:pPr>
            <a:r>
              <a:rPr lang="en-US" altLang="en-US"/>
              <a:t>where</a:t>
            </a:r>
            <a:r>
              <a:rPr lang="en-US" altLang="en-US" i="1"/>
              <a:t> p</a:t>
            </a:r>
            <a:r>
              <a:rPr lang="en-US" altLang="en-US" i="1" baseline="-25000"/>
              <a:t>1</a:t>
            </a:r>
            <a:r>
              <a:rPr lang="en-US" altLang="en-US"/>
              <a:t> is an index into the outer page table, and </a:t>
            </a:r>
            <a:r>
              <a:rPr lang="en-US" altLang="en-US" i="1"/>
              <a:t>p</a:t>
            </a:r>
            <a:r>
              <a:rPr lang="en-US" altLang="en-US" i="1" baseline="-25000"/>
              <a:t>2</a:t>
            </a:r>
            <a:r>
              <a:rPr lang="en-US" altLang="en-US"/>
              <a:t> is the displacement within the page of the inner page table</a:t>
            </a:r>
          </a:p>
          <a:p>
            <a:pPr>
              <a:lnSpc>
                <a:spcPct val="90000"/>
              </a:lnSpc>
            </a:pPr>
            <a:r>
              <a:rPr lang="en-US" altLang="en-US"/>
              <a:t>Known as </a:t>
            </a:r>
            <a:r>
              <a:rPr lang="en-US" altLang="en-US" b="1">
                <a:solidFill>
                  <a:srgbClr val="3366FF"/>
                </a:solidFill>
              </a:rPr>
              <a:t>forward-mapped page table</a:t>
            </a:r>
          </a:p>
        </p:txBody>
      </p:sp>
      <p:pic>
        <p:nvPicPr>
          <p:cNvPr id="55300" name="Picture 4"/>
          <p:cNvPicPr>
            <a:picLocks noChangeAspect="1"/>
          </p:cNvPicPr>
          <p:nvPr/>
        </p:nvPicPr>
        <p:blipFill>
          <a:blip r:embed="rId3"/>
          <a:srcRect/>
          <a:stretch>
            <a:fillRect/>
          </a:stretch>
        </p:blipFill>
        <p:spPr bwMode="auto">
          <a:xfrm>
            <a:off x="2360613" y="3875088"/>
            <a:ext cx="3159125" cy="1055687"/>
          </a:xfrm>
          <a:prstGeom prst="rect">
            <a:avLst/>
          </a:prstGeom>
          <a:noFill/>
          <a:ln w="9525">
            <a:noFill/>
            <a:miter lim="800000"/>
            <a:headEnd/>
            <a:tailEnd/>
          </a:ln>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026"/>
          <p:cNvSpPr>
            <a:spLocks noGrp="1" noChangeArrowheads="1"/>
          </p:cNvSpPr>
          <p:nvPr>
            <p:ph type="title"/>
          </p:nvPr>
        </p:nvSpPr>
        <p:spPr>
          <a:xfrm>
            <a:off x="1128713" y="152400"/>
            <a:ext cx="7558087" cy="576263"/>
          </a:xfrm>
        </p:spPr>
        <p:txBody>
          <a:bodyPr/>
          <a:lstStyle/>
          <a:p>
            <a:pPr eaLnBrk="1" hangingPunct="1"/>
            <a:r>
              <a:rPr lang="en-US" altLang="en-US"/>
              <a:t>Address-Translation Scheme</a:t>
            </a:r>
            <a:endParaRPr lang="en-US" altLang="en-US" sz="2400"/>
          </a:p>
        </p:txBody>
      </p:sp>
      <p:pic>
        <p:nvPicPr>
          <p:cNvPr id="56323" name="Picture 1035"/>
          <p:cNvPicPr>
            <a:picLocks noChangeAspect="1" noChangeArrowheads="1"/>
          </p:cNvPicPr>
          <p:nvPr/>
        </p:nvPicPr>
        <p:blipFill>
          <a:blip r:embed="rId3"/>
          <a:srcRect/>
          <a:stretch>
            <a:fillRect/>
          </a:stretch>
        </p:blipFill>
        <p:spPr bwMode="auto">
          <a:xfrm>
            <a:off x="1497013" y="1258888"/>
            <a:ext cx="6389687" cy="2693987"/>
          </a:xfrm>
          <a:prstGeom prst="rect">
            <a:avLst/>
          </a:prstGeom>
          <a:noFill/>
          <a:ln w="9525">
            <a:noFill/>
            <a:miter lim="800000"/>
            <a:headEnd/>
            <a:tailEnd/>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536575" y="166688"/>
            <a:ext cx="8229600" cy="576262"/>
          </a:xfrm>
        </p:spPr>
        <p:txBody>
          <a:bodyPr/>
          <a:lstStyle/>
          <a:p>
            <a:r>
              <a:rPr lang="en-US" altLang="en-US"/>
              <a:t>64-bit Logical Address Space</a:t>
            </a:r>
          </a:p>
        </p:txBody>
      </p:sp>
      <p:sp>
        <p:nvSpPr>
          <p:cNvPr id="53251" name="Content Placeholder 2"/>
          <p:cNvSpPr>
            <a:spLocks noGrp="1"/>
          </p:cNvSpPr>
          <p:nvPr>
            <p:ph idx="1"/>
          </p:nvPr>
        </p:nvSpPr>
        <p:spPr>
          <a:xfrm>
            <a:off x="806450" y="1201738"/>
            <a:ext cx="8116888" cy="5087937"/>
          </a:xfrm>
        </p:spPr>
        <p:txBody>
          <a:bodyPr/>
          <a:lstStyle/>
          <a:p>
            <a:pPr>
              <a:defRPr/>
            </a:pPr>
            <a:r>
              <a:rPr lang="en-US" altLang="en-US" dirty="0"/>
              <a:t>Even two-level paging scheme not sufficient</a:t>
            </a:r>
          </a:p>
          <a:p>
            <a:pPr>
              <a:defRPr/>
            </a:pPr>
            <a:r>
              <a:rPr lang="en-US" altLang="en-US" dirty="0"/>
              <a:t>If page size is 4 KB (2</a:t>
            </a:r>
            <a:r>
              <a:rPr lang="en-US" altLang="en-US" baseline="30000" dirty="0"/>
              <a:t>12</a:t>
            </a:r>
            <a:r>
              <a:rPr lang="en-US" altLang="en-US" dirty="0"/>
              <a:t>)</a:t>
            </a:r>
          </a:p>
          <a:p>
            <a:pPr lvl="1">
              <a:defRPr/>
            </a:pPr>
            <a:r>
              <a:rPr lang="en-US" altLang="en-US" dirty="0"/>
              <a:t>Then page table has 2</a:t>
            </a:r>
            <a:r>
              <a:rPr lang="en-US" altLang="en-US" baseline="30000" dirty="0"/>
              <a:t>52</a:t>
            </a:r>
            <a:r>
              <a:rPr lang="en-US" altLang="en-US" dirty="0"/>
              <a:t> entries</a:t>
            </a:r>
          </a:p>
          <a:p>
            <a:pPr lvl="1">
              <a:defRPr/>
            </a:pPr>
            <a:r>
              <a:rPr lang="en-US" altLang="en-US" dirty="0"/>
              <a:t>If two level scheme, inner page tables could be 2</a:t>
            </a:r>
            <a:r>
              <a:rPr lang="en-US" altLang="en-US" baseline="30000" dirty="0"/>
              <a:t>10</a:t>
            </a:r>
            <a:r>
              <a:rPr lang="en-US" altLang="en-US" dirty="0"/>
              <a:t> 4-byte entries</a:t>
            </a:r>
          </a:p>
          <a:p>
            <a:pPr lvl="1">
              <a:defRPr/>
            </a:pPr>
            <a:r>
              <a:rPr lang="en-US" altLang="en-US" dirty="0"/>
              <a:t>Address would look like</a:t>
            </a:r>
          </a:p>
          <a:p>
            <a:pPr lvl="1">
              <a:defRPr/>
            </a:pPr>
            <a:endParaRPr lang="en-US" altLang="en-US" dirty="0"/>
          </a:p>
          <a:p>
            <a:pPr lvl="1">
              <a:defRPr/>
            </a:pPr>
            <a:endParaRPr lang="en-US" altLang="en-US" dirty="0"/>
          </a:p>
          <a:p>
            <a:pPr marL="457200" lvl="1" indent="0">
              <a:buFont typeface="Monotype Sorts" pitchFamily="-84" charset="2"/>
              <a:buNone/>
              <a:defRPr/>
            </a:pPr>
            <a:endParaRPr lang="en-US" altLang="en-US" dirty="0"/>
          </a:p>
          <a:p>
            <a:pPr lvl="1">
              <a:defRPr/>
            </a:pPr>
            <a:r>
              <a:rPr lang="en-US" altLang="en-US" dirty="0"/>
              <a:t>Outer page table has 2</a:t>
            </a:r>
            <a:r>
              <a:rPr lang="en-US" altLang="en-US" baseline="30000" dirty="0"/>
              <a:t>42</a:t>
            </a:r>
            <a:r>
              <a:rPr lang="en-US" altLang="en-US" dirty="0"/>
              <a:t> entries or 2</a:t>
            </a:r>
            <a:r>
              <a:rPr lang="en-US" altLang="en-US" baseline="30000" dirty="0"/>
              <a:t>44</a:t>
            </a:r>
            <a:r>
              <a:rPr lang="en-US" altLang="en-US" dirty="0"/>
              <a:t> bytes</a:t>
            </a:r>
          </a:p>
          <a:p>
            <a:pPr lvl="1">
              <a:defRPr/>
            </a:pPr>
            <a:r>
              <a:rPr lang="en-US" altLang="en-US" dirty="0"/>
              <a:t>One solution is to add a 2</a:t>
            </a:r>
            <a:r>
              <a:rPr lang="en-US" altLang="en-US" baseline="30000" dirty="0"/>
              <a:t>nd</a:t>
            </a:r>
            <a:r>
              <a:rPr lang="en-US" altLang="en-US" dirty="0"/>
              <a:t> outer page table</a:t>
            </a:r>
          </a:p>
          <a:p>
            <a:pPr lvl="1">
              <a:defRPr/>
            </a:pPr>
            <a:r>
              <a:rPr lang="en-US" altLang="en-US" dirty="0"/>
              <a:t>But in the following example the 2</a:t>
            </a:r>
            <a:r>
              <a:rPr lang="en-US" altLang="en-US" baseline="30000" dirty="0"/>
              <a:t>nd</a:t>
            </a:r>
            <a:r>
              <a:rPr lang="en-US" altLang="en-US" dirty="0"/>
              <a:t> outer page table is still 2</a:t>
            </a:r>
            <a:r>
              <a:rPr lang="en-US" altLang="en-US" baseline="30000" dirty="0"/>
              <a:t>34</a:t>
            </a:r>
            <a:r>
              <a:rPr lang="en-US" altLang="en-US" dirty="0"/>
              <a:t> bytes in size</a:t>
            </a:r>
          </a:p>
          <a:p>
            <a:pPr lvl="2">
              <a:defRPr/>
            </a:pPr>
            <a:r>
              <a:rPr lang="en-US" altLang="en-US" dirty="0"/>
              <a:t>And possibly 4 memory access to get to one physical memory location</a:t>
            </a:r>
          </a:p>
          <a:p>
            <a:pPr lvl="1">
              <a:defRPr/>
            </a:pPr>
            <a:endParaRPr lang="en-US" altLang="en-US" dirty="0"/>
          </a:p>
        </p:txBody>
      </p:sp>
      <p:pic>
        <p:nvPicPr>
          <p:cNvPr id="57348" name="Picture 1"/>
          <p:cNvPicPr>
            <a:picLocks noChangeAspect="1"/>
          </p:cNvPicPr>
          <p:nvPr/>
        </p:nvPicPr>
        <p:blipFill>
          <a:blip r:embed="rId2"/>
          <a:srcRect/>
          <a:stretch>
            <a:fillRect/>
          </a:stretch>
        </p:blipFill>
        <p:spPr bwMode="auto">
          <a:xfrm>
            <a:off x="2162175" y="3000375"/>
            <a:ext cx="3246438" cy="1165225"/>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865188" y="214313"/>
            <a:ext cx="7821612" cy="576262"/>
          </a:xfrm>
        </p:spPr>
        <p:txBody>
          <a:bodyPr/>
          <a:lstStyle/>
          <a:p>
            <a:pPr eaLnBrk="1" hangingPunct="1"/>
            <a:r>
              <a:rPr lang="en-US" altLang="en-US"/>
              <a:t>Three-level Paging Scheme</a:t>
            </a:r>
          </a:p>
        </p:txBody>
      </p:sp>
      <p:pic>
        <p:nvPicPr>
          <p:cNvPr id="58371" name="Picture 6"/>
          <p:cNvPicPr>
            <a:picLocks noChangeAspect="1" noChangeArrowheads="1"/>
          </p:cNvPicPr>
          <p:nvPr/>
        </p:nvPicPr>
        <p:blipFill>
          <a:blip r:embed="rId3"/>
          <a:srcRect/>
          <a:stretch>
            <a:fillRect/>
          </a:stretch>
        </p:blipFill>
        <p:spPr bwMode="auto">
          <a:xfrm>
            <a:off x="2324100" y="1293813"/>
            <a:ext cx="5241925" cy="1168400"/>
          </a:xfrm>
          <a:prstGeom prst="rect">
            <a:avLst/>
          </a:prstGeom>
          <a:noFill/>
          <a:ln w="9525">
            <a:noFill/>
            <a:miter lim="800000"/>
            <a:headEnd/>
            <a:tailEnd/>
          </a:ln>
        </p:spPr>
      </p:pic>
      <p:pic>
        <p:nvPicPr>
          <p:cNvPr id="58372" name="Picture 7"/>
          <p:cNvPicPr>
            <a:picLocks noChangeAspect="1" noChangeArrowheads="1"/>
          </p:cNvPicPr>
          <p:nvPr/>
        </p:nvPicPr>
        <p:blipFill>
          <a:blip r:embed="rId4"/>
          <a:srcRect/>
          <a:stretch>
            <a:fillRect/>
          </a:stretch>
        </p:blipFill>
        <p:spPr bwMode="auto">
          <a:xfrm>
            <a:off x="2311400" y="3130550"/>
            <a:ext cx="5486400" cy="1062038"/>
          </a:xfrm>
          <a:prstGeom prst="rect">
            <a:avLst/>
          </a:prstGeom>
          <a:noFill/>
          <a:ln w="9525">
            <a:noFill/>
            <a:miter lim="800000"/>
            <a:headEnd/>
            <a:tailEnd/>
          </a:ln>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846138" y="166688"/>
            <a:ext cx="7840662" cy="576262"/>
          </a:xfrm>
        </p:spPr>
        <p:txBody>
          <a:bodyPr/>
          <a:lstStyle/>
          <a:p>
            <a:pPr eaLnBrk="1" hangingPunct="1"/>
            <a:r>
              <a:rPr lang="en-US" altLang="en-US"/>
              <a:t>Hashed Page Tables</a:t>
            </a:r>
          </a:p>
        </p:txBody>
      </p:sp>
      <p:sp>
        <p:nvSpPr>
          <p:cNvPr id="59395" name="Rectangle 3"/>
          <p:cNvSpPr>
            <a:spLocks noGrp="1" noChangeArrowheads="1"/>
          </p:cNvSpPr>
          <p:nvPr>
            <p:ph type="body" idx="1"/>
          </p:nvPr>
        </p:nvSpPr>
        <p:spPr>
          <a:xfrm>
            <a:off x="903288" y="1141413"/>
            <a:ext cx="7626350" cy="4722812"/>
          </a:xfrm>
        </p:spPr>
        <p:txBody>
          <a:bodyPr/>
          <a:lstStyle/>
          <a:p>
            <a:r>
              <a:rPr lang="en-US" altLang="en-US"/>
              <a:t>Common in address spaces &gt; 32 bits</a:t>
            </a:r>
          </a:p>
          <a:p>
            <a:r>
              <a:rPr lang="en-US" altLang="en-US"/>
              <a:t>The virtual page number is hashed into a page table</a:t>
            </a:r>
          </a:p>
          <a:p>
            <a:pPr lvl="1"/>
            <a:r>
              <a:rPr lang="en-US" altLang="en-US"/>
              <a:t>This page table contains a chain of elements hashing to the same location</a:t>
            </a:r>
          </a:p>
          <a:p>
            <a:r>
              <a:rPr lang="en-US" altLang="en-US"/>
              <a:t>Each element contains (1) the virtual page number (2) the value of the mapped page frame (3) a pointer to the next element</a:t>
            </a:r>
          </a:p>
          <a:p>
            <a:r>
              <a:rPr lang="en-US" altLang="en-US"/>
              <a:t>Virtual page numbers are compared in this chain searching for a match</a:t>
            </a:r>
          </a:p>
          <a:p>
            <a:pPr lvl="1"/>
            <a:r>
              <a:rPr lang="en-US" altLang="en-US"/>
              <a:t>If a match is found, the corresponding physical frame is extracted</a:t>
            </a:r>
          </a:p>
          <a:p>
            <a:r>
              <a:rPr lang="en-US" altLang="en-US"/>
              <a:t>Variation for 64-bit addresses is </a:t>
            </a:r>
            <a:r>
              <a:rPr lang="en-US" altLang="en-US" b="1">
                <a:solidFill>
                  <a:srgbClr val="3366FF"/>
                </a:solidFill>
              </a:rPr>
              <a:t>clustered page tables</a:t>
            </a:r>
          </a:p>
          <a:p>
            <a:pPr lvl="1"/>
            <a:r>
              <a:rPr lang="en-US" altLang="en-US"/>
              <a:t>Similar to hashed but each entry refers to several pages (such as 16) rather than 1</a:t>
            </a:r>
          </a:p>
          <a:p>
            <a:pPr lvl="1"/>
            <a:r>
              <a:rPr lang="en-US" altLang="en-US"/>
              <a:t>Especially useful for </a:t>
            </a:r>
            <a:r>
              <a:rPr lang="en-US" altLang="en-US" b="1">
                <a:solidFill>
                  <a:srgbClr val="3366FF"/>
                </a:solidFill>
              </a:rPr>
              <a:t>sparse</a:t>
            </a:r>
            <a:r>
              <a:rPr lang="en-US" altLang="en-US"/>
              <a:t> address spaces (where memory references are non-contiguous and scattered) </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152400"/>
            <a:ext cx="8229600" cy="576263"/>
          </a:xfrm>
        </p:spPr>
        <p:txBody>
          <a:bodyPr/>
          <a:lstStyle/>
          <a:p>
            <a:pPr eaLnBrk="1" hangingPunct="1"/>
            <a:r>
              <a:rPr lang="en-US" altLang="en-US"/>
              <a:t>Hashed Page Table</a:t>
            </a:r>
            <a:endParaRPr lang="en-US" altLang="en-US" sz="2400"/>
          </a:p>
        </p:txBody>
      </p:sp>
      <p:pic>
        <p:nvPicPr>
          <p:cNvPr id="60419" name="Picture 6"/>
          <p:cNvPicPr>
            <a:picLocks noChangeAspect="1" noChangeArrowheads="1"/>
          </p:cNvPicPr>
          <p:nvPr/>
        </p:nvPicPr>
        <p:blipFill>
          <a:blip r:embed="rId3"/>
          <a:srcRect/>
          <a:stretch>
            <a:fillRect/>
          </a:stretch>
        </p:blipFill>
        <p:spPr bwMode="auto">
          <a:xfrm>
            <a:off x="1512888" y="1274763"/>
            <a:ext cx="6616700" cy="3819525"/>
          </a:xfrm>
          <a:prstGeom prst="rect">
            <a:avLst/>
          </a:prstGeom>
          <a:noFill/>
          <a:ln w="9525">
            <a:noFill/>
            <a:miter lim="800000"/>
            <a:headEnd/>
            <a:tailEnd/>
          </a:ln>
        </p:spPr>
      </p:pic>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730250" y="152400"/>
            <a:ext cx="7956550" cy="576263"/>
          </a:xfrm>
        </p:spPr>
        <p:txBody>
          <a:bodyPr/>
          <a:lstStyle/>
          <a:p>
            <a:pPr eaLnBrk="1" hangingPunct="1"/>
            <a:r>
              <a:rPr lang="en-US" altLang="en-US"/>
              <a:t>Inverted Page Table</a:t>
            </a:r>
          </a:p>
        </p:txBody>
      </p:sp>
      <p:sp>
        <p:nvSpPr>
          <p:cNvPr id="61443" name="Rectangle 3"/>
          <p:cNvSpPr>
            <a:spLocks noGrp="1" noChangeArrowheads="1"/>
          </p:cNvSpPr>
          <p:nvPr>
            <p:ph type="body" idx="1"/>
          </p:nvPr>
        </p:nvSpPr>
        <p:spPr>
          <a:xfrm>
            <a:off x="939800" y="1152525"/>
            <a:ext cx="7073900" cy="4792663"/>
          </a:xfrm>
        </p:spPr>
        <p:txBody>
          <a:bodyPr/>
          <a:lstStyle/>
          <a:p>
            <a:r>
              <a:rPr lang="en-US" altLang="en-US"/>
              <a:t>Rather than each process having a page table and keeping track of all possible logical pages, track all physical pages</a:t>
            </a:r>
          </a:p>
          <a:p>
            <a:r>
              <a:rPr lang="en-US" altLang="en-US"/>
              <a:t>One entry for each real page of memory</a:t>
            </a:r>
          </a:p>
          <a:p>
            <a:r>
              <a:rPr lang="en-US" altLang="en-US"/>
              <a:t>Entry consists of the virtual address of the page stored in that real memory location, with information about the process that owns that page</a:t>
            </a:r>
          </a:p>
          <a:p>
            <a:r>
              <a:rPr lang="en-US" altLang="en-US"/>
              <a:t>Decreases memory needed to store each page table, but increases time needed to search the table when a page reference occurs</a:t>
            </a:r>
          </a:p>
          <a:p>
            <a:r>
              <a:rPr lang="en-US" altLang="en-US"/>
              <a:t>Use hash table to limit the search to one — or at most a few — page-table entries</a:t>
            </a:r>
          </a:p>
          <a:p>
            <a:pPr lvl="1"/>
            <a:r>
              <a:rPr lang="en-US" altLang="en-US"/>
              <a:t>TLB can accelerate access</a:t>
            </a:r>
          </a:p>
          <a:p>
            <a:r>
              <a:rPr lang="en-US" altLang="en-US"/>
              <a:t>But how to implement shared memory?</a:t>
            </a:r>
          </a:p>
          <a:p>
            <a:pPr lvl="1"/>
            <a:r>
              <a:rPr lang="en-US" altLang="en-US"/>
              <a:t>One mapping of a virtual address to the shared physical address</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958850" y="182563"/>
            <a:ext cx="7791450" cy="576262"/>
          </a:xfrm>
        </p:spPr>
        <p:txBody>
          <a:bodyPr/>
          <a:lstStyle/>
          <a:p>
            <a:pPr eaLnBrk="1" hangingPunct="1"/>
            <a:r>
              <a:rPr lang="en-US" altLang="en-US"/>
              <a:t>Inverted Page Table Architecture</a:t>
            </a:r>
            <a:endParaRPr lang="en-US" altLang="en-US" sz="2400"/>
          </a:p>
        </p:txBody>
      </p:sp>
      <p:pic>
        <p:nvPicPr>
          <p:cNvPr id="62467" name="Picture 6"/>
          <p:cNvPicPr>
            <a:picLocks noChangeAspect="1" noChangeArrowheads="1"/>
          </p:cNvPicPr>
          <p:nvPr/>
        </p:nvPicPr>
        <p:blipFill>
          <a:blip r:embed="rId3"/>
          <a:srcRect/>
          <a:stretch>
            <a:fillRect/>
          </a:stretch>
        </p:blipFill>
        <p:spPr bwMode="auto">
          <a:xfrm>
            <a:off x="1717675" y="1274763"/>
            <a:ext cx="6057900" cy="4189412"/>
          </a:xfrm>
          <a:prstGeom prst="rect">
            <a:avLst/>
          </a:prstGeom>
          <a:noFill/>
          <a:ln w="9525">
            <a:noFill/>
            <a:miter lim="800000"/>
            <a:headEnd/>
            <a:tailEnd/>
          </a:ln>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82663" y="195263"/>
            <a:ext cx="7704137" cy="576262"/>
          </a:xfrm>
        </p:spPr>
        <p:txBody>
          <a:bodyPr>
            <a:normAutofit fontScale="90000"/>
          </a:bodyPr>
          <a:lstStyle/>
          <a:p>
            <a:pPr eaLnBrk="1" hangingPunct="1"/>
            <a:r>
              <a:rPr lang="en-US" altLang="en-US"/>
              <a:t>Chapter 9:  Virtual Memory</a:t>
            </a:r>
          </a:p>
        </p:txBody>
      </p:sp>
      <p:sp>
        <p:nvSpPr>
          <p:cNvPr id="5123" name="Rectangle 3"/>
          <p:cNvSpPr>
            <a:spLocks noGrp="1" noChangeArrowheads="1"/>
          </p:cNvSpPr>
          <p:nvPr>
            <p:ph type="body" idx="1"/>
          </p:nvPr>
        </p:nvSpPr>
        <p:spPr>
          <a:xfrm>
            <a:off x="838200" y="1123950"/>
            <a:ext cx="8229600" cy="4530725"/>
          </a:xfrm>
        </p:spPr>
        <p:txBody>
          <a:bodyPr>
            <a:normAutofit fontScale="85000" lnSpcReduction="20000"/>
          </a:bodyPr>
          <a:lstStyle/>
          <a:p>
            <a:r>
              <a:rPr lang="en-US" altLang="en-US"/>
              <a:t>Background</a:t>
            </a:r>
          </a:p>
          <a:p>
            <a:r>
              <a:rPr lang="en-US" altLang="en-US"/>
              <a:t>Demand Paging</a:t>
            </a:r>
          </a:p>
          <a:p>
            <a:r>
              <a:rPr lang="en-US" altLang="en-US"/>
              <a:t>Copy-on-Write</a:t>
            </a:r>
          </a:p>
          <a:p>
            <a:r>
              <a:rPr lang="en-US" altLang="en-US"/>
              <a:t>Page Replacement</a:t>
            </a:r>
          </a:p>
          <a:p>
            <a:r>
              <a:rPr lang="en-US" altLang="en-US"/>
              <a:t>Allocation of Frames </a:t>
            </a:r>
          </a:p>
          <a:p>
            <a:r>
              <a:rPr lang="en-US" altLang="en-US"/>
              <a:t>Thrashing</a:t>
            </a:r>
          </a:p>
          <a:p>
            <a:r>
              <a:rPr lang="en-US" altLang="en-US"/>
              <a:t>Memory-Mapped Files</a:t>
            </a:r>
          </a:p>
          <a:p>
            <a:r>
              <a:rPr lang="en-US" altLang="en-US"/>
              <a:t>Allocating Kernel Memory</a:t>
            </a:r>
          </a:p>
          <a:p>
            <a:r>
              <a:rPr lang="en-US" altLang="en-US"/>
              <a:t>Other Considerations</a:t>
            </a:r>
          </a:p>
          <a:p>
            <a:r>
              <a:rPr lang="en-US" altLang="en-US"/>
              <a:t>Operating-System Examples</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Objectives</a:t>
            </a:r>
          </a:p>
        </p:txBody>
      </p:sp>
      <p:sp>
        <p:nvSpPr>
          <p:cNvPr id="6147" name="Rectangle 3"/>
          <p:cNvSpPr>
            <a:spLocks noGrp="1" noChangeArrowheads="1"/>
          </p:cNvSpPr>
          <p:nvPr>
            <p:ph type="body" idx="1"/>
          </p:nvPr>
        </p:nvSpPr>
        <p:spPr>
          <a:xfrm>
            <a:off x="928688" y="1233488"/>
            <a:ext cx="6877050" cy="4530725"/>
          </a:xfrm>
        </p:spPr>
        <p:txBody>
          <a:bodyPr>
            <a:normAutofit fontScale="85000" lnSpcReduction="10000"/>
          </a:bodyPr>
          <a:lstStyle/>
          <a:p>
            <a:r>
              <a:rPr lang="en-US" altLang="en-US"/>
              <a:t>To describe the benefits of a virtual memory system</a:t>
            </a:r>
          </a:p>
          <a:p>
            <a:r>
              <a:rPr lang="en-US" altLang="en-US"/>
              <a:t>To explain the concepts of demand paging, page-replacement algorithms, and allocation of page frames</a:t>
            </a:r>
          </a:p>
          <a:p>
            <a:r>
              <a:rPr lang="en-US" altLang="en-US"/>
              <a:t>To discuss the principle of the working-set model</a:t>
            </a:r>
          </a:p>
          <a:p>
            <a:r>
              <a:rPr lang="en-US" altLang="en-US"/>
              <a:t>To examine the relationship between shared memory and memory-mapped files</a:t>
            </a:r>
          </a:p>
          <a:p>
            <a:r>
              <a:rPr lang="en-US" altLang="en-US"/>
              <a:t>To explore how kernel memory is managed</a:t>
            </a:r>
          </a:p>
          <a:p>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939800" y="152400"/>
            <a:ext cx="8229600" cy="576263"/>
          </a:xfrm>
        </p:spPr>
        <p:txBody>
          <a:bodyPr/>
          <a:lstStyle/>
          <a:p>
            <a:r>
              <a:rPr lang="en-US" sz="2800"/>
              <a:t>Symmetric Multiprocessing Architecture</a:t>
            </a:r>
          </a:p>
        </p:txBody>
      </p:sp>
      <p:pic>
        <p:nvPicPr>
          <p:cNvPr id="27651" name="Picture 7" descr="1"/>
          <p:cNvPicPr>
            <a:picLocks noChangeAspect="1" noChangeArrowheads="1"/>
          </p:cNvPicPr>
          <p:nvPr/>
        </p:nvPicPr>
        <p:blipFill>
          <a:blip r:embed="rId3"/>
          <a:srcRect/>
          <a:stretch>
            <a:fillRect/>
          </a:stretch>
        </p:blipFill>
        <p:spPr bwMode="auto">
          <a:xfrm>
            <a:off x="1598613" y="1760538"/>
            <a:ext cx="6319837" cy="3033712"/>
          </a:xfrm>
          <a:prstGeom prst="rect">
            <a:avLst/>
          </a:prstGeom>
          <a:noFill/>
          <a:ln w="9525">
            <a:noFill/>
            <a:miter lim="800000"/>
            <a:headEnd/>
            <a:tailEnd/>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141288"/>
            <a:ext cx="8229600" cy="576262"/>
          </a:xfrm>
        </p:spPr>
        <p:txBody>
          <a:bodyPr>
            <a:normAutofit fontScale="90000"/>
          </a:bodyPr>
          <a:lstStyle/>
          <a:p>
            <a:pPr eaLnBrk="1" hangingPunct="1"/>
            <a:r>
              <a:rPr lang="en-US" altLang="en-US"/>
              <a:t>Background</a:t>
            </a:r>
          </a:p>
        </p:txBody>
      </p:sp>
      <p:sp>
        <p:nvSpPr>
          <p:cNvPr id="7171" name="Rectangle 3"/>
          <p:cNvSpPr>
            <a:spLocks noGrp="1" noChangeArrowheads="1"/>
          </p:cNvSpPr>
          <p:nvPr>
            <p:ph type="body" idx="1"/>
          </p:nvPr>
        </p:nvSpPr>
        <p:spPr>
          <a:xfrm>
            <a:off x="862013" y="1111250"/>
            <a:ext cx="7213600" cy="4530725"/>
          </a:xfrm>
        </p:spPr>
        <p:txBody>
          <a:bodyPr>
            <a:normAutofit fontScale="77500" lnSpcReduction="20000"/>
          </a:bodyPr>
          <a:lstStyle/>
          <a:p>
            <a:r>
              <a:rPr lang="en-US" altLang="en-US"/>
              <a:t>Code needs to be in memory to execute, but entire program rarely used</a:t>
            </a:r>
          </a:p>
          <a:p>
            <a:pPr lvl="1"/>
            <a:r>
              <a:rPr lang="en-US" altLang="en-US"/>
              <a:t>Error code, unusual routines, large data structures</a:t>
            </a:r>
          </a:p>
          <a:p>
            <a:r>
              <a:rPr lang="en-US" altLang="en-US"/>
              <a:t>Entire program code not needed at same time</a:t>
            </a:r>
          </a:p>
          <a:p>
            <a:r>
              <a:rPr lang="en-US" altLang="en-US"/>
              <a:t>Consider ability to execute partially-loaded program</a:t>
            </a:r>
          </a:p>
          <a:p>
            <a:pPr lvl="1"/>
            <a:r>
              <a:rPr lang="en-US" altLang="en-US"/>
              <a:t>Program no longer constrained by limits of physical memory</a:t>
            </a:r>
          </a:p>
          <a:p>
            <a:pPr lvl="1"/>
            <a:r>
              <a:rPr lang="en-US" altLang="en-US"/>
              <a:t>Each program takes less memory while running -&gt; more programs run at the same time</a:t>
            </a:r>
          </a:p>
          <a:p>
            <a:pPr lvl="2"/>
            <a:r>
              <a:rPr lang="en-US" altLang="en-US"/>
              <a:t>Increased CPU utilization and throughput with no increase in response time or turnaround time</a:t>
            </a:r>
          </a:p>
          <a:p>
            <a:pPr lvl="1"/>
            <a:r>
              <a:rPr lang="en-US" altLang="en-US"/>
              <a:t>Less I/O needed to load or swap programs into memory -&gt; each user program runs faster</a:t>
            </a:r>
          </a:p>
          <a:p>
            <a:pPr lvl="1"/>
            <a:endParaRPr lang="en-US" altLang="en-US"/>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Background (Cont.)</a:t>
            </a:r>
          </a:p>
        </p:txBody>
      </p:sp>
      <p:sp>
        <p:nvSpPr>
          <p:cNvPr id="8195" name="Rectangle 3"/>
          <p:cNvSpPr>
            <a:spLocks noGrp="1" noChangeArrowheads="1"/>
          </p:cNvSpPr>
          <p:nvPr>
            <p:ph type="body" idx="1"/>
          </p:nvPr>
        </p:nvSpPr>
        <p:spPr>
          <a:xfrm>
            <a:off x="849313" y="1063625"/>
            <a:ext cx="7177087" cy="4529138"/>
          </a:xfrm>
        </p:spPr>
        <p:txBody>
          <a:bodyPr/>
          <a:lstStyle/>
          <a:p>
            <a:r>
              <a:rPr lang="en-US" altLang="en-US" b="1">
                <a:solidFill>
                  <a:srgbClr val="3366FF"/>
                </a:solidFill>
              </a:rPr>
              <a:t>Virtual memory</a:t>
            </a:r>
            <a:r>
              <a:rPr lang="en-US" altLang="en-US">
                <a:solidFill>
                  <a:srgbClr val="3366FF"/>
                </a:solidFill>
              </a:rPr>
              <a:t> </a:t>
            </a:r>
            <a:r>
              <a:rPr lang="en-US" altLang="en-US"/>
              <a:t>– separation of user logical memory from physical memory</a:t>
            </a:r>
          </a:p>
          <a:p>
            <a:pPr lvl="1"/>
            <a:r>
              <a:rPr lang="en-US" altLang="en-US" sz="1600"/>
              <a:t>Only part of the program needs to be in memory for execution</a:t>
            </a:r>
          </a:p>
          <a:p>
            <a:pPr lvl="1"/>
            <a:r>
              <a:rPr lang="en-US" altLang="en-US" sz="1600"/>
              <a:t>Logical address space can therefore be much larger than physical address space</a:t>
            </a:r>
          </a:p>
          <a:p>
            <a:pPr lvl="1"/>
            <a:r>
              <a:rPr lang="en-US" altLang="en-US" sz="1600"/>
              <a:t>Allows address spaces to be shared by several processes</a:t>
            </a:r>
          </a:p>
          <a:p>
            <a:pPr lvl="1"/>
            <a:r>
              <a:rPr lang="en-US" altLang="en-US" sz="1600"/>
              <a:t>Allows for more efficient process creation</a:t>
            </a:r>
          </a:p>
          <a:p>
            <a:pPr lvl="1"/>
            <a:r>
              <a:rPr lang="en-US" altLang="en-US" sz="1600"/>
              <a:t>More programs running concurrently</a:t>
            </a:r>
          </a:p>
          <a:p>
            <a:pPr lvl="1"/>
            <a:r>
              <a:rPr lang="en-US" altLang="en-US" sz="1600"/>
              <a:t>Less I/O needed to load or swap processes</a:t>
            </a:r>
          </a:p>
          <a:p>
            <a:endParaRPr lang="en-US" altLang="en-US" sz="16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Background (Cont.)</a:t>
            </a:r>
          </a:p>
        </p:txBody>
      </p:sp>
      <p:sp>
        <p:nvSpPr>
          <p:cNvPr id="9219" name="Rectangle 3"/>
          <p:cNvSpPr>
            <a:spLocks noGrp="1" noChangeArrowheads="1"/>
          </p:cNvSpPr>
          <p:nvPr>
            <p:ph type="body" idx="1"/>
          </p:nvPr>
        </p:nvSpPr>
        <p:spPr>
          <a:xfrm>
            <a:off x="874713" y="1038225"/>
            <a:ext cx="6834187" cy="4529138"/>
          </a:xfrm>
        </p:spPr>
        <p:txBody>
          <a:bodyPr/>
          <a:lstStyle/>
          <a:p>
            <a:r>
              <a:rPr lang="en-US" altLang="en-US" b="1">
                <a:solidFill>
                  <a:srgbClr val="3366FF"/>
                </a:solidFill>
              </a:rPr>
              <a:t>Virtual address space</a:t>
            </a:r>
            <a:r>
              <a:rPr lang="en-US" altLang="en-US"/>
              <a:t> – logical view of how process is stored in memory</a:t>
            </a:r>
          </a:p>
          <a:p>
            <a:pPr lvl="1"/>
            <a:r>
              <a:rPr lang="en-US" altLang="en-US" sz="1600"/>
              <a:t>Usually start at address 0, contiguous addresses until end of space</a:t>
            </a:r>
          </a:p>
          <a:p>
            <a:pPr lvl="1"/>
            <a:r>
              <a:rPr lang="en-US" altLang="en-US" sz="1600"/>
              <a:t>Meanwhile, physical memory organized in page frames</a:t>
            </a:r>
          </a:p>
          <a:p>
            <a:pPr lvl="1"/>
            <a:r>
              <a:rPr lang="en-US" altLang="en-US" sz="1600"/>
              <a:t>MMU must map logical to physical</a:t>
            </a:r>
            <a:endParaRPr lang="en-US" altLang="en-US"/>
          </a:p>
          <a:p>
            <a:r>
              <a:rPr lang="en-US" altLang="en-US"/>
              <a:t>Virtual memory can be implemented via:</a:t>
            </a:r>
          </a:p>
          <a:p>
            <a:pPr lvl="1"/>
            <a:r>
              <a:rPr lang="en-US" altLang="en-US" sz="1600"/>
              <a:t>Demand paging </a:t>
            </a:r>
          </a:p>
          <a:p>
            <a:pPr lvl="1"/>
            <a:r>
              <a:rPr lang="en-US" altLang="en-US" sz="1600"/>
              <a:t>Demand segmentation</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143000" y="76200"/>
            <a:ext cx="8080375" cy="608013"/>
          </a:xfrm>
        </p:spPr>
        <p:txBody>
          <a:bodyPr/>
          <a:lstStyle/>
          <a:p>
            <a:pPr eaLnBrk="1" hangingPunct="1"/>
            <a:r>
              <a:rPr lang="en-US" altLang="en-US" sz="2400"/>
              <a:t>Virtual Memory That is Larger Than Physical Memory</a:t>
            </a:r>
          </a:p>
        </p:txBody>
      </p:sp>
      <p:pic>
        <p:nvPicPr>
          <p:cNvPr id="10243" name="Picture 5" descr="9"/>
          <p:cNvPicPr>
            <a:picLocks noChangeAspect="1" noChangeArrowheads="1"/>
          </p:cNvPicPr>
          <p:nvPr/>
        </p:nvPicPr>
        <p:blipFill>
          <a:blip r:embed="rId3"/>
          <a:srcRect/>
          <a:stretch>
            <a:fillRect/>
          </a:stretch>
        </p:blipFill>
        <p:spPr bwMode="auto">
          <a:xfrm>
            <a:off x="2171700" y="1185863"/>
            <a:ext cx="5360988" cy="4249737"/>
          </a:xfrm>
          <a:prstGeom prst="rect">
            <a:avLst/>
          </a:prstGeom>
          <a:noFill/>
          <a:ln w="9525">
            <a:noFill/>
            <a:miter lim="800000"/>
            <a:headEnd/>
            <a:tailEnd/>
          </a:ln>
        </p:spPr>
      </p:pic>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942975" y="176213"/>
            <a:ext cx="7743825" cy="576262"/>
          </a:xfrm>
        </p:spPr>
        <p:txBody>
          <a:bodyPr>
            <a:normAutofit fontScale="90000"/>
          </a:bodyPr>
          <a:lstStyle/>
          <a:p>
            <a:pPr eaLnBrk="1" hangingPunct="1"/>
            <a:r>
              <a:rPr lang="en-US" altLang="en-US"/>
              <a:t>Virtual-address Space</a:t>
            </a:r>
          </a:p>
        </p:txBody>
      </p:sp>
      <p:pic>
        <p:nvPicPr>
          <p:cNvPr id="11267" name="Picture 5"/>
          <p:cNvPicPr>
            <a:picLocks noChangeAspect="1" noChangeArrowheads="1"/>
          </p:cNvPicPr>
          <p:nvPr/>
        </p:nvPicPr>
        <p:blipFill>
          <a:blip r:embed="rId3"/>
          <a:srcRect/>
          <a:stretch>
            <a:fillRect/>
          </a:stretch>
        </p:blipFill>
        <p:spPr bwMode="auto">
          <a:xfrm>
            <a:off x="5816600" y="1274763"/>
            <a:ext cx="2063750" cy="4568825"/>
          </a:xfrm>
          <a:prstGeom prst="rect">
            <a:avLst/>
          </a:prstGeom>
          <a:noFill/>
          <a:ln w="9525">
            <a:noFill/>
            <a:miter lim="800000"/>
            <a:headEnd/>
            <a:tailEnd/>
          </a:ln>
        </p:spPr>
      </p:pic>
      <p:sp>
        <p:nvSpPr>
          <p:cNvPr id="11268" name="Rectangle 3"/>
          <p:cNvSpPr txBox="1">
            <a:spLocks noChangeArrowheads="1"/>
          </p:cNvSpPr>
          <p:nvPr/>
        </p:nvSpPr>
        <p:spPr bwMode="auto">
          <a:xfrm>
            <a:off x="811213" y="1119188"/>
            <a:ext cx="4370387" cy="5002212"/>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sz="1600">
                <a:latin typeface="Helvetica" pitchFamily="-84" charset="0"/>
              </a:rPr>
              <a:t>Usually design logical address space for stack to start at Max logical address and grow “down” while heap grows “up”</a:t>
            </a:r>
          </a:p>
          <a:p>
            <a:pPr marL="1060450" lvl="1" indent="-407988">
              <a:spcBef>
                <a:spcPct val="35000"/>
              </a:spcBef>
              <a:buClr>
                <a:srgbClr val="CC6600"/>
              </a:buClr>
              <a:buSzPct val="80000"/>
              <a:buFont typeface="Monotype Sorts" pitchFamily="-84" charset="2"/>
              <a:buChar char="l"/>
            </a:pPr>
            <a:r>
              <a:rPr kumimoji="1" lang="en-US" altLang="en-US" sz="1600">
                <a:latin typeface="Helvetica" pitchFamily="-84" charset="0"/>
              </a:rPr>
              <a:t>Maximizes address space use</a:t>
            </a:r>
          </a:p>
          <a:p>
            <a:pPr marL="1060450" lvl="1" indent="-407988">
              <a:spcBef>
                <a:spcPct val="35000"/>
              </a:spcBef>
              <a:buClr>
                <a:srgbClr val="CC6600"/>
              </a:buClr>
              <a:buSzPct val="80000"/>
              <a:buFont typeface="Monotype Sorts" pitchFamily="-84" charset="2"/>
              <a:buChar char="l"/>
            </a:pPr>
            <a:r>
              <a:rPr kumimoji="1" lang="en-US" altLang="en-US" sz="1600">
                <a:latin typeface="Helvetica" pitchFamily="-84" charset="0"/>
              </a:rPr>
              <a:t>Unused address space between the two is hole</a:t>
            </a:r>
          </a:p>
          <a:p>
            <a:pPr marL="1550988" lvl="2" indent="-325438">
              <a:spcBef>
                <a:spcPct val="35000"/>
              </a:spcBef>
              <a:buClr>
                <a:srgbClr val="009900"/>
              </a:buClr>
              <a:buSzPct val="75000"/>
              <a:buFont typeface="Webdings" pitchFamily="18" charset="2"/>
              <a:buChar char="4"/>
            </a:pPr>
            <a:r>
              <a:rPr kumimoji="1" lang="en-US" altLang="en-US" sz="1600">
                <a:latin typeface="Helvetica" pitchFamily="-84" charset="0"/>
              </a:rPr>
              <a:t>No physical memory needed until heap or stack grows to a given new page</a:t>
            </a:r>
          </a:p>
          <a:p>
            <a:pPr marL="488950" indent="-488950">
              <a:spcBef>
                <a:spcPct val="35000"/>
              </a:spcBef>
              <a:buClr>
                <a:srgbClr val="993300"/>
              </a:buClr>
              <a:buSzPct val="90000"/>
              <a:buFont typeface="Monotype Sorts" pitchFamily="-84" charset="2"/>
              <a:buChar char="n"/>
            </a:pPr>
            <a:r>
              <a:rPr kumimoji="1" lang="en-US" altLang="en-US" sz="1600">
                <a:latin typeface="Helvetica" pitchFamily="-84" charset="0"/>
              </a:rPr>
              <a:t>Enables </a:t>
            </a:r>
            <a:r>
              <a:rPr kumimoji="1" lang="en-US" altLang="en-US" sz="1600" b="1">
                <a:solidFill>
                  <a:srgbClr val="3366FF"/>
                </a:solidFill>
                <a:latin typeface="Helvetica" pitchFamily="-84" charset="0"/>
              </a:rPr>
              <a:t>sparse </a:t>
            </a:r>
            <a:r>
              <a:rPr kumimoji="1" lang="en-US" altLang="en-US" sz="1600">
                <a:latin typeface="Helvetica" pitchFamily="-84" charset="0"/>
              </a:rPr>
              <a:t>address spaces with holes left for growth, dynamically linked libraries, etc</a:t>
            </a:r>
          </a:p>
          <a:p>
            <a:pPr marL="488950" indent="-488950">
              <a:spcBef>
                <a:spcPct val="35000"/>
              </a:spcBef>
              <a:buClr>
                <a:srgbClr val="993300"/>
              </a:buClr>
              <a:buSzPct val="90000"/>
              <a:buFont typeface="Monotype Sorts" pitchFamily="-84" charset="2"/>
              <a:buChar char="n"/>
            </a:pPr>
            <a:r>
              <a:rPr kumimoji="1" lang="en-US" altLang="en-US" sz="1600">
                <a:latin typeface="Helvetica" pitchFamily="-84" charset="0"/>
              </a:rPr>
              <a:t>System libraries shared via mapping into virtual address space</a:t>
            </a:r>
          </a:p>
          <a:p>
            <a:pPr marL="488950" indent="-488950">
              <a:spcBef>
                <a:spcPct val="35000"/>
              </a:spcBef>
              <a:buClr>
                <a:srgbClr val="993300"/>
              </a:buClr>
              <a:buSzPct val="90000"/>
              <a:buFont typeface="Monotype Sorts" pitchFamily="-84" charset="2"/>
              <a:buChar char="n"/>
            </a:pPr>
            <a:r>
              <a:rPr kumimoji="1" lang="en-US" altLang="en-US" sz="1600">
                <a:latin typeface="Helvetica" pitchFamily="-84" charset="0"/>
              </a:rPr>
              <a:t>Shared memory by mapping pages read-write into virtual address space</a:t>
            </a:r>
          </a:p>
          <a:p>
            <a:pPr marL="488950" indent="-488950">
              <a:spcBef>
                <a:spcPct val="35000"/>
              </a:spcBef>
              <a:buClr>
                <a:srgbClr val="993300"/>
              </a:buClr>
              <a:buSzPct val="90000"/>
              <a:buFont typeface="Monotype Sorts" pitchFamily="-84" charset="2"/>
              <a:buChar char="n"/>
            </a:pPr>
            <a:r>
              <a:rPr kumimoji="1" lang="en-US" altLang="en-US" sz="1600">
                <a:latin typeface="Helvetica" pitchFamily="-84" charset="0"/>
              </a:rPr>
              <a:t>Pages can be shared during </a:t>
            </a:r>
            <a:r>
              <a:rPr kumimoji="1" lang="en-US" altLang="en-US" sz="1600">
                <a:latin typeface="Courier New" pitchFamily="49" charset="0"/>
                <a:cs typeface="Courier New" pitchFamily="49" charset="0"/>
              </a:rPr>
              <a:t>fork()</a:t>
            </a:r>
            <a:r>
              <a:rPr kumimoji="1" lang="en-US" altLang="en-US" sz="1600">
                <a:latin typeface="Helvetica" pitchFamily="-84" charset="0"/>
                <a:cs typeface="Courier New" pitchFamily="49" charset="0"/>
              </a:rPr>
              <a:t>, speeding process creation</a:t>
            </a:r>
          </a:p>
          <a:p>
            <a:pPr marL="1060450" lvl="1" indent="-407988">
              <a:spcBef>
                <a:spcPct val="35000"/>
              </a:spcBef>
              <a:buClr>
                <a:srgbClr val="CC6600"/>
              </a:buClr>
              <a:buSzPct val="80000"/>
              <a:buFont typeface="Monotype Sorts" pitchFamily="-84" charset="2"/>
              <a:buNone/>
            </a:pPr>
            <a:r>
              <a:rPr kumimoji="1" lang="en-US" altLang="en-US" sz="1600">
                <a:latin typeface="Helvetica" pitchFamily="-84" charset="0"/>
              </a:rPr>
              <a:t> </a:t>
            </a:r>
          </a:p>
          <a:p>
            <a:pPr marL="1060450" lvl="1" indent="-407988">
              <a:spcBef>
                <a:spcPct val="35000"/>
              </a:spcBef>
              <a:buClr>
                <a:srgbClr val="CC6600"/>
              </a:buClr>
              <a:buSzPct val="80000"/>
              <a:buFont typeface="Monotype Sorts" pitchFamily="-84" charset="2"/>
              <a:buNone/>
            </a:pPr>
            <a:endParaRPr kumimoji="1" lang="en-US" altLang="en-US">
              <a:latin typeface="Helvetica" pitchFamily="-84" charset="0"/>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392238" y="188913"/>
            <a:ext cx="7561262" cy="576262"/>
          </a:xfrm>
        </p:spPr>
        <p:txBody>
          <a:bodyPr>
            <a:normAutofit fontScale="90000"/>
          </a:bodyPr>
          <a:lstStyle/>
          <a:p>
            <a:pPr eaLnBrk="1" hangingPunct="1"/>
            <a:r>
              <a:rPr lang="en-US" altLang="en-US"/>
              <a:t>Shared Library Using Virtual Memory</a:t>
            </a:r>
          </a:p>
        </p:txBody>
      </p:sp>
      <p:pic>
        <p:nvPicPr>
          <p:cNvPr id="12291" name="Picture 6"/>
          <p:cNvPicPr>
            <a:picLocks noChangeAspect="1" noChangeArrowheads="1"/>
          </p:cNvPicPr>
          <p:nvPr/>
        </p:nvPicPr>
        <p:blipFill>
          <a:blip r:embed="rId3"/>
          <a:srcRect/>
          <a:stretch>
            <a:fillRect/>
          </a:stretch>
        </p:blipFill>
        <p:spPr bwMode="auto">
          <a:xfrm>
            <a:off x="1574800" y="1255713"/>
            <a:ext cx="6296025" cy="4157662"/>
          </a:xfrm>
          <a:prstGeom prst="rect">
            <a:avLst/>
          </a:prstGeom>
          <a:noFill/>
          <a:ln w="9525">
            <a:noFill/>
            <a:miter lim="800000"/>
            <a:headEnd/>
            <a:tailEnd/>
          </a:ln>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125413"/>
            <a:ext cx="8229600" cy="576262"/>
          </a:xfrm>
        </p:spPr>
        <p:txBody>
          <a:bodyPr>
            <a:normAutofit fontScale="90000"/>
          </a:bodyPr>
          <a:lstStyle/>
          <a:p>
            <a:pPr eaLnBrk="1" hangingPunct="1"/>
            <a:r>
              <a:rPr lang="en-US" altLang="en-US"/>
              <a:t>Demand Paging</a:t>
            </a:r>
          </a:p>
        </p:txBody>
      </p:sp>
      <p:sp>
        <p:nvSpPr>
          <p:cNvPr id="13315" name="Rectangle 3"/>
          <p:cNvSpPr>
            <a:spLocks noGrp="1" noChangeArrowheads="1"/>
          </p:cNvSpPr>
          <p:nvPr>
            <p:ph type="body" idx="1"/>
          </p:nvPr>
        </p:nvSpPr>
        <p:spPr>
          <a:xfrm>
            <a:off x="704850" y="960438"/>
            <a:ext cx="4184650" cy="5351462"/>
          </a:xfrm>
        </p:spPr>
        <p:txBody>
          <a:bodyPr/>
          <a:lstStyle/>
          <a:p>
            <a:pPr>
              <a:lnSpc>
                <a:spcPct val="90000"/>
              </a:lnSpc>
            </a:pPr>
            <a:r>
              <a:rPr lang="en-US" altLang="en-US" sz="1600"/>
              <a:t>Could bring entire process into memory at load time</a:t>
            </a:r>
          </a:p>
          <a:p>
            <a:pPr>
              <a:lnSpc>
                <a:spcPct val="90000"/>
              </a:lnSpc>
            </a:pPr>
            <a:r>
              <a:rPr lang="en-US" altLang="en-US" sz="1600"/>
              <a:t>Or bring a page into memory only when it is needed</a:t>
            </a:r>
          </a:p>
          <a:p>
            <a:pPr lvl="1">
              <a:lnSpc>
                <a:spcPct val="90000"/>
              </a:lnSpc>
            </a:pPr>
            <a:r>
              <a:rPr lang="en-US" altLang="en-US" sz="1600"/>
              <a:t>Less I/O needed, no unnecessary I/O</a:t>
            </a:r>
          </a:p>
          <a:p>
            <a:pPr lvl="1">
              <a:lnSpc>
                <a:spcPct val="90000"/>
              </a:lnSpc>
            </a:pPr>
            <a:r>
              <a:rPr lang="en-US" altLang="en-US" sz="1600"/>
              <a:t>Less memory needed </a:t>
            </a:r>
          </a:p>
          <a:p>
            <a:pPr lvl="1">
              <a:lnSpc>
                <a:spcPct val="90000"/>
              </a:lnSpc>
            </a:pPr>
            <a:r>
              <a:rPr lang="en-US" altLang="en-US" sz="1600"/>
              <a:t>Faster response</a:t>
            </a:r>
          </a:p>
          <a:p>
            <a:pPr lvl="1">
              <a:lnSpc>
                <a:spcPct val="90000"/>
              </a:lnSpc>
            </a:pPr>
            <a:r>
              <a:rPr lang="en-US" altLang="en-US" sz="1600"/>
              <a:t>More users</a:t>
            </a:r>
          </a:p>
          <a:p>
            <a:pPr>
              <a:lnSpc>
                <a:spcPct val="90000"/>
              </a:lnSpc>
            </a:pPr>
            <a:r>
              <a:rPr lang="en-US" altLang="en-US" sz="1600"/>
              <a:t>Similar to paging system with swapping (diagram on right)</a:t>
            </a:r>
          </a:p>
          <a:p>
            <a:pPr>
              <a:lnSpc>
                <a:spcPct val="90000"/>
              </a:lnSpc>
            </a:pPr>
            <a:r>
              <a:rPr lang="en-US" altLang="en-US" sz="1600"/>
              <a:t>Page is needed </a:t>
            </a:r>
            <a:r>
              <a:rPr lang="en-US" altLang="en-US" sz="1600">
                <a:sym typeface="Symbol" pitchFamily="18" charset="2"/>
              </a:rPr>
              <a:t> reference to it</a:t>
            </a:r>
          </a:p>
          <a:p>
            <a:pPr lvl="1">
              <a:lnSpc>
                <a:spcPct val="90000"/>
              </a:lnSpc>
            </a:pPr>
            <a:r>
              <a:rPr lang="en-US" altLang="en-US" sz="1600"/>
              <a:t>invalid reference </a:t>
            </a:r>
            <a:r>
              <a:rPr lang="en-US" altLang="en-US" sz="1600">
                <a:sym typeface="Symbol" pitchFamily="18" charset="2"/>
              </a:rPr>
              <a:t> abort</a:t>
            </a:r>
          </a:p>
          <a:p>
            <a:pPr lvl="1">
              <a:lnSpc>
                <a:spcPct val="90000"/>
              </a:lnSpc>
            </a:pPr>
            <a:r>
              <a:rPr lang="en-US" altLang="en-US" sz="1600">
                <a:sym typeface="Symbol" pitchFamily="18" charset="2"/>
              </a:rPr>
              <a:t>not-in-memory  bring to memory</a:t>
            </a:r>
          </a:p>
          <a:p>
            <a:pPr>
              <a:lnSpc>
                <a:spcPct val="90000"/>
              </a:lnSpc>
            </a:pPr>
            <a:r>
              <a:rPr lang="en-US" altLang="en-US" sz="1600" b="1">
                <a:solidFill>
                  <a:srgbClr val="3366FF"/>
                </a:solidFill>
                <a:sym typeface="Symbol" pitchFamily="18" charset="2"/>
              </a:rPr>
              <a:t>Lazy swapper</a:t>
            </a:r>
            <a:r>
              <a:rPr lang="en-US" altLang="en-US" sz="1600">
                <a:solidFill>
                  <a:srgbClr val="3366FF"/>
                </a:solidFill>
                <a:sym typeface="Symbol" pitchFamily="18" charset="2"/>
              </a:rPr>
              <a:t> </a:t>
            </a:r>
            <a:r>
              <a:rPr lang="en-US" altLang="en-US" sz="1600">
                <a:sym typeface="Symbol" pitchFamily="18" charset="2"/>
              </a:rPr>
              <a:t>– never swaps a page into memory unless page will be needed</a:t>
            </a:r>
          </a:p>
          <a:p>
            <a:pPr lvl="1">
              <a:lnSpc>
                <a:spcPct val="90000"/>
              </a:lnSpc>
            </a:pPr>
            <a:r>
              <a:rPr lang="en-US" altLang="en-US" sz="1600">
                <a:sym typeface="Symbol" pitchFamily="18" charset="2"/>
              </a:rPr>
              <a:t>Swapper that deals with pages is a </a:t>
            </a:r>
            <a:r>
              <a:rPr lang="en-US" altLang="en-US" sz="1600" b="1">
                <a:solidFill>
                  <a:srgbClr val="3366FF"/>
                </a:solidFill>
                <a:sym typeface="Symbol" pitchFamily="18" charset="2"/>
              </a:rPr>
              <a:t>pager</a:t>
            </a:r>
          </a:p>
          <a:p>
            <a:pPr lvl="1">
              <a:lnSpc>
                <a:spcPct val="90000"/>
              </a:lnSpc>
              <a:buFont typeface="Monotype Sorts" pitchFamily="-84" charset="2"/>
              <a:buNone/>
            </a:pPr>
            <a:endParaRPr lang="en-US" altLang="en-US">
              <a:sym typeface="Symbol" pitchFamily="18" charset="2"/>
            </a:endParaRPr>
          </a:p>
        </p:txBody>
      </p:sp>
      <p:pic>
        <p:nvPicPr>
          <p:cNvPr id="13316" name="Picture 4" descr="9"/>
          <p:cNvPicPr>
            <a:picLocks noChangeAspect="1" noChangeArrowheads="1"/>
          </p:cNvPicPr>
          <p:nvPr/>
        </p:nvPicPr>
        <p:blipFill>
          <a:blip r:embed="rId3"/>
          <a:srcRect/>
          <a:stretch>
            <a:fillRect/>
          </a:stretch>
        </p:blipFill>
        <p:spPr bwMode="auto">
          <a:xfrm>
            <a:off x="4892675" y="1701800"/>
            <a:ext cx="3878263" cy="3551238"/>
          </a:xfrm>
          <a:prstGeom prst="rect">
            <a:avLst/>
          </a:prstGeom>
          <a:noFill/>
          <a:ln w="9525">
            <a:noFill/>
            <a:miter lim="800000"/>
            <a:headEnd/>
            <a:tailEnd/>
          </a:ln>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457200" y="201613"/>
            <a:ext cx="8229600" cy="576262"/>
          </a:xfrm>
        </p:spPr>
        <p:txBody>
          <a:bodyPr>
            <a:normAutofit fontScale="90000"/>
          </a:bodyPr>
          <a:lstStyle/>
          <a:p>
            <a:r>
              <a:rPr lang="en-US" altLang="en-US"/>
              <a:t>Basic Concepts</a:t>
            </a:r>
          </a:p>
        </p:txBody>
      </p:sp>
      <p:sp>
        <p:nvSpPr>
          <p:cNvPr id="14339" name="Content Placeholder 2"/>
          <p:cNvSpPr>
            <a:spLocks noGrp="1"/>
          </p:cNvSpPr>
          <p:nvPr>
            <p:ph idx="1"/>
          </p:nvPr>
        </p:nvSpPr>
        <p:spPr>
          <a:xfrm>
            <a:off x="806450" y="1144588"/>
            <a:ext cx="7512050" cy="4530725"/>
          </a:xfrm>
        </p:spPr>
        <p:txBody>
          <a:bodyPr>
            <a:normAutofit fontScale="77500" lnSpcReduction="20000"/>
          </a:bodyPr>
          <a:lstStyle/>
          <a:p>
            <a:r>
              <a:rPr lang="en-US" altLang="en-US"/>
              <a:t>With swapping, pager guesses which pages will be used before swapping out again</a:t>
            </a:r>
          </a:p>
          <a:p>
            <a:r>
              <a:rPr lang="en-US" altLang="en-US"/>
              <a:t>Instead, pager brings in only those pages into memory</a:t>
            </a:r>
          </a:p>
          <a:p>
            <a:r>
              <a:rPr lang="en-US" altLang="en-US"/>
              <a:t>How to determine that set of pages?</a:t>
            </a:r>
          </a:p>
          <a:p>
            <a:pPr lvl="1"/>
            <a:r>
              <a:rPr lang="en-US" altLang="en-US"/>
              <a:t>Need new MMU functionality to implement demand paging</a:t>
            </a:r>
          </a:p>
          <a:p>
            <a:r>
              <a:rPr lang="en-US" altLang="en-US"/>
              <a:t>If pages needed are already </a:t>
            </a:r>
            <a:r>
              <a:rPr lang="en-US" altLang="en-US" b="1">
                <a:solidFill>
                  <a:srgbClr val="3366FF"/>
                </a:solidFill>
              </a:rPr>
              <a:t>memory resident</a:t>
            </a:r>
          </a:p>
          <a:p>
            <a:pPr lvl="1"/>
            <a:r>
              <a:rPr lang="en-US" altLang="en-US"/>
              <a:t>No difference from non demand-paging</a:t>
            </a:r>
          </a:p>
          <a:p>
            <a:r>
              <a:rPr lang="en-US" altLang="en-US"/>
              <a:t>If page needed and not memory resident</a:t>
            </a:r>
          </a:p>
          <a:p>
            <a:pPr lvl="1"/>
            <a:r>
              <a:rPr lang="en-US" altLang="en-US"/>
              <a:t>Need to detect and load the page into memory from storage</a:t>
            </a:r>
          </a:p>
          <a:p>
            <a:pPr lvl="2"/>
            <a:r>
              <a:rPr lang="en-US" altLang="en-US"/>
              <a:t>Without changing program behavior</a:t>
            </a:r>
          </a:p>
          <a:p>
            <a:pPr lvl="2"/>
            <a:r>
              <a:rPr lang="en-US" altLang="en-US"/>
              <a:t>Without programmer needing to change code</a:t>
            </a:r>
          </a:p>
          <a:p>
            <a:endParaRPr lang="en-US" altLang="en-US"/>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176213"/>
            <a:ext cx="8229600" cy="576262"/>
          </a:xfrm>
        </p:spPr>
        <p:txBody>
          <a:bodyPr>
            <a:normAutofit fontScale="90000"/>
          </a:bodyPr>
          <a:lstStyle/>
          <a:p>
            <a:pPr eaLnBrk="1" hangingPunct="1"/>
            <a:r>
              <a:rPr lang="en-US" altLang="en-US"/>
              <a:t>Valid-Invalid Bit</a:t>
            </a:r>
          </a:p>
        </p:txBody>
      </p:sp>
      <p:sp>
        <p:nvSpPr>
          <p:cNvPr id="15363" name="Rectangle 3"/>
          <p:cNvSpPr>
            <a:spLocks noGrp="1" noChangeArrowheads="1"/>
          </p:cNvSpPr>
          <p:nvPr>
            <p:ph type="body" idx="1"/>
          </p:nvPr>
        </p:nvSpPr>
        <p:spPr>
          <a:xfrm>
            <a:off x="920750" y="1046163"/>
            <a:ext cx="7410450" cy="5472112"/>
          </a:xfrm>
        </p:spPr>
        <p:txBody>
          <a:bodyPr>
            <a:normAutofit fontScale="85000" lnSpcReduction="20000"/>
          </a:bodyPr>
          <a:lstStyle/>
          <a:p>
            <a:pPr>
              <a:lnSpc>
                <a:spcPct val="90000"/>
              </a:lnSpc>
            </a:pPr>
            <a:r>
              <a:rPr lang="en-US" altLang="en-US"/>
              <a:t>With each page table entry a valid–invalid bit is associated</a:t>
            </a:r>
            <a:br>
              <a:rPr lang="en-US" altLang="en-US"/>
            </a:br>
            <a:r>
              <a:rPr lang="en-US" altLang="en-US"/>
              <a:t>(</a:t>
            </a:r>
            <a:r>
              <a:rPr lang="en-US" altLang="en-US" b="1">
                <a:solidFill>
                  <a:srgbClr val="FF0000"/>
                </a:solidFill>
              </a:rPr>
              <a:t>v</a:t>
            </a:r>
            <a:r>
              <a:rPr lang="en-US" altLang="en-US"/>
              <a:t> </a:t>
            </a:r>
            <a:r>
              <a:rPr lang="en-US" altLang="en-US">
                <a:sym typeface="Symbol" pitchFamily="18" charset="2"/>
              </a:rPr>
              <a:t> in-memory – </a:t>
            </a:r>
            <a:r>
              <a:rPr lang="en-US" altLang="en-US" b="1">
                <a:solidFill>
                  <a:srgbClr val="3366FF"/>
                </a:solidFill>
                <a:sym typeface="Symbol" pitchFamily="18" charset="2"/>
              </a:rPr>
              <a:t>memory resident</a:t>
            </a:r>
            <a:r>
              <a:rPr lang="en-US" altLang="en-US">
                <a:sym typeface="Symbol" pitchFamily="18" charset="2"/>
              </a:rPr>
              <a:t>,</a:t>
            </a:r>
            <a:r>
              <a:rPr lang="en-US" altLang="en-US">
                <a:solidFill>
                  <a:srgbClr val="FF0000"/>
                </a:solidFill>
                <a:sym typeface="Symbol" pitchFamily="18" charset="2"/>
              </a:rPr>
              <a:t> </a:t>
            </a:r>
            <a:r>
              <a:rPr lang="en-US" altLang="en-US" b="1">
                <a:solidFill>
                  <a:srgbClr val="FF0000"/>
                </a:solidFill>
                <a:sym typeface="Symbol" pitchFamily="18" charset="2"/>
              </a:rPr>
              <a:t>i</a:t>
            </a:r>
            <a:r>
              <a:rPr lang="en-US" altLang="en-US">
                <a:sym typeface="Symbol" pitchFamily="18" charset="2"/>
              </a:rPr>
              <a:t>  not-in-memory)</a:t>
            </a:r>
          </a:p>
          <a:p>
            <a:pPr>
              <a:lnSpc>
                <a:spcPct val="90000"/>
              </a:lnSpc>
            </a:pPr>
            <a:r>
              <a:rPr lang="en-US" altLang="en-US">
                <a:sym typeface="Symbol" pitchFamily="18" charset="2"/>
              </a:rPr>
              <a:t>Initially valid–invalid bit is set to</a:t>
            </a:r>
            <a:r>
              <a:rPr lang="en-US" altLang="en-US" b="1">
                <a:solidFill>
                  <a:srgbClr val="FF0000"/>
                </a:solidFill>
                <a:sym typeface="Symbol" pitchFamily="18" charset="2"/>
              </a:rPr>
              <a:t> i </a:t>
            </a:r>
            <a:r>
              <a:rPr lang="en-US" altLang="en-US">
                <a:sym typeface="Symbol" pitchFamily="18" charset="2"/>
              </a:rPr>
              <a:t>on all entries</a:t>
            </a:r>
          </a:p>
          <a:p>
            <a:pPr>
              <a:lnSpc>
                <a:spcPct val="90000"/>
              </a:lnSpc>
            </a:pPr>
            <a:r>
              <a:rPr lang="en-US" altLang="en-US">
                <a:sym typeface="Symbol" pitchFamily="18" charset="2"/>
              </a:rPr>
              <a:t>Example of a page table snapshot:</a:t>
            </a:r>
            <a:br>
              <a:rPr lang="en-US" altLang="en-US">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endParaRPr lang="en-US" altLang="en-US" sz="800">
              <a:sym typeface="Symbol" pitchFamily="18" charset="2"/>
            </a:endParaRPr>
          </a:p>
          <a:p>
            <a:pPr>
              <a:lnSpc>
                <a:spcPct val="90000"/>
              </a:lnSpc>
            </a:pPr>
            <a:r>
              <a:rPr lang="en-US" altLang="en-US">
                <a:sym typeface="Symbol" pitchFamily="18" charset="2"/>
              </a:rPr>
              <a:t>During MMU address translation, if valid–invalid bit in page table entry is</a:t>
            </a:r>
            <a:r>
              <a:rPr lang="en-US" altLang="en-US" b="1">
                <a:solidFill>
                  <a:srgbClr val="FF0000"/>
                </a:solidFill>
                <a:sym typeface="Symbol" pitchFamily="18" charset="2"/>
              </a:rPr>
              <a:t> i</a:t>
            </a:r>
            <a:r>
              <a:rPr lang="en-US" altLang="en-US">
                <a:sym typeface="Symbol" pitchFamily="18" charset="2"/>
              </a:rPr>
              <a:t>  page fault</a:t>
            </a:r>
          </a:p>
        </p:txBody>
      </p:sp>
      <p:pic>
        <p:nvPicPr>
          <p:cNvPr id="15364" name="Picture 1"/>
          <p:cNvPicPr>
            <a:picLocks noChangeAspect="1"/>
          </p:cNvPicPr>
          <p:nvPr/>
        </p:nvPicPr>
        <p:blipFill>
          <a:blip r:embed="rId3"/>
          <a:srcRect/>
          <a:stretch>
            <a:fillRect/>
          </a:stretch>
        </p:blipFill>
        <p:spPr bwMode="auto">
          <a:xfrm>
            <a:off x="2784475" y="2238375"/>
            <a:ext cx="2828925" cy="3263900"/>
          </a:xfrm>
          <a:prstGeom prst="rect">
            <a:avLst/>
          </a:prstGeom>
          <a:noFill/>
          <a:ln w="9525">
            <a:noFill/>
            <a:miter lim="800000"/>
            <a:headEnd/>
            <a:tailEnd/>
          </a:ln>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092200" y="139700"/>
            <a:ext cx="8296275" cy="501650"/>
          </a:xfrm>
        </p:spPr>
        <p:txBody>
          <a:bodyPr/>
          <a:lstStyle/>
          <a:p>
            <a:pPr eaLnBrk="1" hangingPunct="1"/>
            <a:r>
              <a:rPr lang="en-US" altLang="en-US" sz="2000"/>
              <a:t>Page Table When Some Pages Are Not in Main Memory</a:t>
            </a:r>
          </a:p>
        </p:txBody>
      </p:sp>
      <p:pic>
        <p:nvPicPr>
          <p:cNvPr id="16387" name="Picture 4" descr="9"/>
          <p:cNvPicPr>
            <a:picLocks noChangeAspect="1" noChangeArrowheads="1"/>
          </p:cNvPicPr>
          <p:nvPr/>
        </p:nvPicPr>
        <p:blipFill>
          <a:blip r:embed="rId3"/>
          <a:srcRect/>
          <a:stretch>
            <a:fillRect/>
          </a:stretch>
        </p:blipFill>
        <p:spPr bwMode="auto">
          <a:xfrm>
            <a:off x="1917700" y="1174750"/>
            <a:ext cx="4967288" cy="4818063"/>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457200" y="214313"/>
            <a:ext cx="8229600" cy="576262"/>
          </a:xfrm>
        </p:spPr>
        <p:txBody>
          <a:bodyPr>
            <a:normAutofit fontScale="90000"/>
          </a:bodyPr>
          <a:lstStyle/>
          <a:p>
            <a:r>
              <a:rPr lang="en-US"/>
              <a:t>A Dual-Core Design</a:t>
            </a:r>
          </a:p>
        </p:txBody>
      </p:sp>
      <p:sp>
        <p:nvSpPr>
          <p:cNvPr id="28675" name="Content Placeholder 1"/>
          <p:cNvSpPr>
            <a:spLocks noGrp="1"/>
          </p:cNvSpPr>
          <p:nvPr>
            <p:ph sz="half" idx="1"/>
          </p:nvPr>
        </p:nvSpPr>
        <p:spPr>
          <a:xfrm>
            <a:off x="854075" y="1108075"/>
            <a:ext cx="7108825" cy="2682875"/>
          </a:xfrm>
        </p:spPr>
        <p:txBody>
          <a:bodyPr/>
          <a:lstStyle/>
          <a:p>
            <a:r>
              <a:rPr lang="en-US" sz="1800"/>
              <a:t>Multi-chip and </a:t>
            </a:r>
            <a:r>
              <a:rPr lang="en-US" sz="1800" b="1">
                <a:solidFill>
                  <a:srgbClr val="3366FF"/>
                </a:solidFill>
              </a:rPr>
              <a:t>multicore</a:t>
            </a:r>
          </a:p>
          <a:p>
            <a:r>
              <a:rPr lang="en-US" sz="1800"/>
              <a:t>Systems containing all  chips</a:t>
            </a:r>
            <a:endParaRPr lang="en-US" sz="1800" b="1">
              <a:solidFill>
                <a:srgbClr val="3366FF"/>
              </a:solidFill>
            </a:endParaRPr>
          </a:p>
          <a:p>
            <a:pPr lvl="1"/>
            <a:r>
              <a:rPr lang="en-US" sz="1800"/>
              <a:t>Chassis containing multiple separate systems</a:t>
            </a:r>
          </a:p>
          <a:p>
            <a:pPr lvl="1"/>
            <a:endParaRPr lang="en-US"/>
          </a:p>
        </p:txBody>
      </p:sp>
      <p:pic>
        <p:nvPicPr>
          <p:cNvPr id="28676" name="Picture 10" descr="1"/>
          <p:cNvPicPr>
            <a:picLocks noChangeAspect="1" noChangeArrowheads="1"/>
          </p:cNvPicPr>
          <p:nvPr/>
        </p:nvPicPr>
        <p:blipFill>
          <a:blip r:embed="rId3"/>
          <a:srcRect/>
          <a:stretch>
            <a:fillRect/>
          </a:stretch>
        </p:blipFill>
        <p:spPr bwMode="auto">
          <a:xfrm>
            <a:off x="2744788" y="2563813"/>
            <a:ext cx="3073400" cy="2265362"/>
          </a:xfrm>
          <a:prstGeom prst="rect">
            <a:avLst/>
          </a:prstGeom>
          <a:noFill/>
          <a:ln w="9525">
            <a:noFill/>
            <a:miter lim="800000"/>
            <a:headEnd/>
            <a:tailEnd/>
          </a:ln>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01613"/>
            <a:ext cx="8229600" cy="576262"/>
          </a:xfrm>
        </p:spPr>
        <p:txBody>
          <a:bodyPr>
            <a:normAutofit fontScale="90000"/>
          </a:bodyPr>
          <a:lstStyle/>
          <a:p>
            <a:pPr eaLnBrk="1" hangingPunct="1"/>
            <a:r>
              <a:rPr lang="en-US" altLang="en-US"/>
              <a:t>Page Fault</a:t>
            </a:r>
          </a:p>
        </p:txBody>
      </p:sp>
      <p:sp>
        <p:nvSpPr>
          <p:cNvPr id="17411" name="Rectangle 3"/>
          <p:cNvSpPr>
            <a:spLocks noGrp="1" noChangeArrowheads="1"/>
          </p:cNvSpPr>
          <p:nvPr>
            <p:ph type="body" idx="1"/>
          </p:nvPr>
        </p:nvSpPr>
        <p:spPr>
          <a:xfrm>
            <a:off x="887413" y="904875"/>
            <a:ext cx="7138987" cy="4210050"/>
          </a:xfrm>
        </p:spPr>
        <p:txBody>
          <a:bodyPr>
            <a:normAutofit fontScale="77500" lnSpcReduction="20000"/>
          </a:bodyPr>
          <a:lstStyle/>
          <a:p>
            <a:pPr>
              <a:lnSpc>
                <a:spcPct val="90000"/>
              </a:lnSpc>
              <a:buFont typeface="Monotype Sorts" pitchFamily="-84" charset="2"/>
              <a:buNone/>
            </a:pPr>
            <a:endParaRPr lang="en-US" altLang="en-US"/>
          </a:p>
          <a:p>
            <a:pPr>
              <a:lnSpc>
                <a:spcPct val="90000"/>
              </a:lnSpc>
            </a:pPr>
            <a:r>
              <a:rPr lang="en-US" altLang="en-US"/>
              <a:t>If there is a reference to a page, first reference to that page will trap to operating system:</a:t>
            </a:r>
          </a:p>
          <a:p>
            <a:pPr>
              <a:lnSpc>
                <a:spcPct val="90000"/>
              </a:lnSpc>
              <a:buFont typeface="Monotype Sorts" pitchFamily="-84" charset="2"/>
              <a:buNone/>
            </a:pPr>
            <a:r>
              <a:rPr lang="en-US" altLang="en-US">
                <a:solidFill>
                  <a:srgbClr val="3366FF"/>
                </a:solidFill>
                <a:sym typeface="Symbol" pitchFamily="18" charset="2"/>
              </a:rPr>
              <a:t>              </a:t>
            </a:r>
            <a:r>
              <a:rPr lang="en-US" altLang="en-US" b="1">
                <a:solidFill>
                  <a:srgbClr val="3366FF"/>
                </a:solidFill>
                <a:sym typeface="Symbol" pitchFamily="18" charset="2"/>
              </a:rPr>
              <a:t>page fault</a:t>
            </a:r>
          </a:p>
          <a:p>
            <a:pPr>
              <a:lnSpc>
                <a:spcPct val="90000"/>
              </a:lnSpc>
              <a:buFont typeface="Monotype Sorts" pitchFamily="-84" charset="2"/>
              <a:buAutoNum type="arabicPeriod"/>
            </a:pPr>
            <a:r>
              <a:rPr lang="en-US" altLang="en-US">
                <a:sym typeface="Symbol" pitchFamily="18" charset="2"/>
              </a:rPr>
              <a:t>Operating system looks at another table to decide:</a:t>
            </a:r>
          </a:p>
          <a:p>
            <a:pPr marL="798513" lvl="1" indent="-341313">
              <a:lnSpc>
                <a:spcPct val="90000"/>
              </a:lnSpc>
            </a:pPr>
            <a:r>
              <a:rPr lang="en-US" altLang="en-US"/>
              <a:t>Invalid reference </a:t>
            </a:r>
            <a:r>
              <a:rPr lang="en-US" altLang="en-US">
                <a:sym typeface="Symbol" pitchFamily="18" charset="2"/>
              </a:rPr>
              <a:t> abort</a:t>
            </a:r>
          </a:p>
          <a:p>
            <a:pPr marL="798513" lvl="1" indent="-341313">
              <a:lnSpc>
                <a:spcPct val="90000"/>
              </a:lnSpc>
            </a:pPr>
            <a:r>
              <a:rPr lang="en-US" altLang="en-US">
                <a:sym typeface="Symbol" pitchFamily="18" charset="2"/>
              </a:rPr>
              <a:t>Just not in memory</a:t>
            </a:r>
          </a:p>
          <a:p>
            <a:pPr>
              <a:lnSpc>
                <a:spcPct val="90000"/>
              </a:lnSpc>
              <a:buFont typeface="Monotype Sorts" pitchFamily="-84" charset="2"/>
              <a:buAutoNum type="arabicPeriod"/>
            </a:pPr>
            <a:r>
              <a:rPr lang="en-US" altLang="en-US">
                <a:sym typeface="Symbol" pitchFamily="18" charset="2"/>
              </a:rPr>
              <a:t>Find free frame</a:t>
            </a:r>
          </a:p>
          <a:p>
            <a:pPr>
              <a:lnSpc>
                <a:spcPct val="90000"/>
              </a:lnSpc>
              <a:buFont typeface="Monotype Sorts" pitchFamily="-84" charset="2"/>
              <a:buAutoNum type="arabicPeriod"/>
            </a:pPr>
            <a:r>
              <a:rPr lang="en-US" altLang="en-US">
                <a:sym typeface="Symbol" pitchFamily="18" charset="2"/>
              </a:rPr>
              <a:t>Swap page into frame via scheduled disk operation</a:t>
            </a:r>
          </a:p>
          <a:p>
            <a:pPr>
              <a:lnSpc>
                <a:spcPct val="90000"/>
              </a:lnSpc>
              <a:buFont typeface="Monotype Sorts" pitchFamily="-84" charset="2"/>
              <a:buAutoNum type="arabicPeriod"/>
            </a:pPr>
            <a:r>
              <a:rPr lang="en-US" altLang="en-US">
                <a:sym typeface="Symbol" pitchFamily="18" charset="2"/>
              </a:rPr>
              <a:t>Reset tables to indicate page now in memory</a:t>
            </a:r>
            <a:br>
              <a:rPr lang="en-US" altLang="en-US">
                <a:sym typeface="Symbol" pitchFamily="18" charset="2"/>
              </a:rPr>
            </a:br>
            <a:r>
              <a:rPr lang="en-US" altLang="en-US">
                <a:sym typeface="Symbol" pitchFamily="18" charset="2"/>
              </a:rPr>
              <a:t>Set validation bit = </a:t>
            </a:r>
            <a:r>
              <a:rPr lang="en-US" altLang="en-US" b="1">
                <a:solidFill>
                  <a:srgbClr val="FF0000"/>
                </a:solidFill>
                <a:sym typeface="Symbol" pitchFamily="18" charset="2"/>
              </a:rPr>
              <a:t>v</a:t>
            </a:r>
            <a:endParaRPr lang="en-US" altLang="en-US">
              <a:sym typeface="Symbol" pitchFamily="18" charset="2"/>
            </a:endParaRPr>
          </a:p>
          <a:p>
            <a:pPr>
              <a:lnSpc>
                <a:spcPct val="90000"/>
              </a:lnSpc>
              <a:buFont typeface="Monotype Sorts" pitchFamily="-84" charset="2"/>
              <a:buAutoNum type="arabicPeriod"/>
            </a:pPr>
            <a:r>
              <a:rPr lang="en-US" altLang="en-US">
                <a:sym typeface="Symbol" pitchFamily="18" charset="2"/>
              </a:rPr>
              <a:t>Restart the instruction that caused the page fault</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90563" y="188913"/>
            <a:ext cx="7996237" cy="576262"/>
          </a:xfrm>
        </p:spPr>
        <p:txBody>
          <a:bodyPr>
            <a:normAutofit fontScale="90000"/>
          </a:bodyPr>
          <a:lstStyle/>
          <a:p>
            <a:pPr eaLnBrk="1" hangingPunct="1"/>
            <a:r>
              <a:rPr lang="en-US" altLang="en-US"/>
              <a:t>Steps in Handling a Page Fault</a:t>
            </a:r>
          </a:p>
        </p:txBody>
      </p:sp>
      <p:pic>
        <p:nvPicPr>
          <p:cNvPr id="18435" name="Picture 4" descr="9"/>
          <p:cNvPicPr>
            <a:picLocks noChangeAspect="1" noChangeArrowheads="1"/>
          </p:cNvPicPr>
          <p:nvPr/>
        </p:nvPicPr>
        <p:blipFill>
          <a:blip r:embed="rId3"/>
          <a:srcRect/>
          <a:stretch>
            <a:fillRect/>
          </a:stretch>
        </p:blipFill>
        <p:spPr bwMode="auto">
          <a:xfrm>
            <a:off x="1739900" y="1217613"/>
            <a:ext cx="5800725" cy="4840287"/>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01613"/>
            <a:ext cx="8229600" cy="576262"/>
          </a:xfrm>
        </p:spPr>
        <p:txBody>
          <a:bodyPr/>
          <a:lstStyle/>
          <a:p>
            <a:r>
              <a:rPr lang="en-US" altLang="en-US"/>
              <a:t>Aspects of Demand Paging</a:t>
            </a:r>
          </a:p>
        </p:txBody>
      </p:sp>
      <p:sp>
        <p:nvSpPr>
          <p:cNvPr id="19459" name="Content Placeholder 2"/>
          <p:cNvSpPr>
            <a:spLocks noGrp="1"/>
          </p:cNvSpPr>
          <p:nvPr>
            <p:ph idx="1"/>
          </p:nvPr>
        </p:nvSpPr>
        <p:spPr>
          <a:xfrm>
            <a:off x="857250" y="1081088"/>
            <a:ext cx="7740650" cy="4887912"/>
          </a:xfrm>
        </p:spPr>
        <p:txBody>
          <a:bodyPr/>
          <a:lstStyle/>
          <a:p>
            <a:r>
              <a:rPr lang="en-US" altLang="en-US"/>
              <a:t>Extreme case – start process with </a:t>
            </a:r>
            <a:r>
              <a:rPr lang="en-US" altLang="en-US" i="1"/>
              <a:t>no</a:t>
            </a:r>
            <a:r>
              <a:rPr lang="en-US" altLang="en-US"/>
              <a:t> pages in memory</a:t>
            </a:r>
          </a:p>
          <a:p>
            <a:pPr lvl="1"/>
            <a:r>
              <a:rPr lang="en-US" altLang="en-US"/>
              <a:t>OS sets instruction pointer to first instruction of process, non-memory-resident -&gt; page fault</a:t>
            </a:r>
          </a:p>
          <a:p>
            <a:pPr lvl="1"/>
            <a:r>
              <a:rPr lang="en-US" altLang="en-US"/>
              <a:t>And for every other process pages on first access</a:t>
            </a:r>
          </a:p>
          <a:p>
            <a:pPr lvl="1"/>
            <a:r>
              <a:rPr lang="en-US" altLang="en-US" b="1">
                <a:solidFill>
                  <a:srgbClr val="3366FF"/>
                </a:solidFill>
              </a:rPr>
              <a:t>Pure demand paging</a:t>
            </a:r>
          </a:p>
          <a:p>
            <a:r>
              <a:rPr lang="en-US" altLang="en-US"/>
              <a:t>Actually, a given instruction could access multiple pages -&gt; multiple page faults</a:t>
            </a:r>
          </a:p>
          <a:p>
            <a:pPr lvl="1"/>
            <a:r>
              <a:rPr lang="en-US" altLang="en-US"/>
              <a:t>Consider fetch and decode of instruction which adds 2 numbers from memory and stores result back to memory</a:t>
            </a:r>
          </a:p>
          <a:p>
            <a:pPr lvl="1"/>
            <a:r>
              <a:rPr lang="en-US" altLang="en-US"/>
              <a:t>Pain decreased because of </a:t>
            </a:r>
            <a:r>
              <a:rPr lang="en-US" altLang="en-US" b="1">
                <a:solidFill>
                  <a:srgbClr val="3366FF"/>
                </a:solidFill>
              </a:rPr>
              <a:t>locality of reference</a:t>
            </a:r>
          </a:p>
          <a:p>
            <a:r>
              <a:rPr lang="en-US" altLang="en-US"/>
              <a:t>Hardware support needed for demand paging</a:t>
            </a:r>
          </a:p>
          <a:p>
            <a:pPr lvl="1"/>
            <a:r>
              <a:rPr lang="en-US" altLang="en-US"/>
              <a:t>Page table with valid / invalid bit</a:t>
            </a:r>
          </a:p>
          <a:p>
            <a:pPr lvl="1"/>
            <a:r>
              <a:rPr lang="en-US" altLang="en-US"/>
              <a:t>Secondary memory (swap device with </a:t>
            </a:r>
            <a:r>
              <a:rPr lang="en-US" altLang="en-US" b="1">
                <a:solidFill>
                  <a:srgbClr val="3366FF"/>
                </a:solidFill>
              </a:rPr>
              <a:t>swap space</a:t>
            </a:r>
            <a:r>
              <a:rPr lang="en-US" altLang="en-US"/>
              <a:t>)</a:t>
            </a:r>
          </a:p>
          <a:p>
            <a:pPr lvl="1"/>
            <a:r>
              <a:rPr lang="en-US" altLang="en-US"/>
              <a:t>Instruction restart</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201613"/>
            <a:ext cx="8229600" cy="576262"/>
          </a:xfrm>
        </p:spPr>
        <p:txBody>
          <a:bodyPr/>
          <a:lstStyle/>
          <a:p>
            <a:pPr eaLnBrk="1" hangingPunct="1"/>
            <a:r>
              <a:rPr lang="en-US" altLang="en-US"/>
              <a:t>Instruction Restart</a:t>
            </a:r>
          </a:p>
        </p:txBody>
      </p:sp>
      <p:sp>
        <p:nvSpPr>
          <p:cNvPr id="20483" name="Rectangle 3"/>
          <p:cNvSpPr>
            <a:spLocks noGrp="1" noChangeArrowheads="1"/>
          </p:cNvSpPr>
          <p:nvPr>
            <p:ph type="body" idx="1"/>
          </p:nvPr>
        </p:nvSpPr>
        <p:spPr>
          <a:xfrm>
            <a:off x="938213" y="1157288"/>
            <a:ext cx="7702550" cy="4114800"/>
          </a:xfrm>
        </p:spPr>
        <p:txBody>
          <a:bodyPr/>
          <a:lstStyle/>
          <a:p>
            <a:r>
              <a:rPr lang="en-US" altLang="en-US"/>
              <a:t>Consider an instruction that could access several different locations</a:t>
            </a:r>
          </a:p>
          <a:p>
            <a:pPr lvl="1">
              <a:lnSpc>
                <a:spcPct val="90000"/>
              </a:lnSpc>
            </a:pPr>
            <a:r>
              <a:rPr lang="en-US" altLang="en-US">
                <a:sym typeface="Symbol" pitchFamily="18" charset="2"/>
              </a:rPr>
              <a:t>block move</a:t>
            </a:r>
            <a:br>
              <a:rPr lang="en-US" altLang="en-US">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br>
              <a:rPr lang="en-US" altLang="en-US" sz="1600">
                <a:sym typeface="Symbol" pitchFamily="18" charset="2"/>
              </a:rPr>
            </a:br>
            <a:endParaRPr lang="en-US" altLang="en-US" sz="1600">
              <a:sym typeface="Symbol" pitchFamily="18" charset="2"/>
            </a:endParaRPr>
          </a:p>
          <a:p>
            <a:pPr lvl="1">
              <a:lnSpc>
                <a:spcPct val="90000"/>
              </a:lnSpc>
              <a:buFont typeface="Monotype Sorts" pitchFamily="-84" charset="2"/>
              <a:buNone/>
            </a:pPr>
            <a:endParaRPr lang="en-US" altLang="en-US" sz="1600">
              <a:sym typeface="Symbol" pitchFamily="18" charset="2"/>
            </a:endParaRPr>
          </a:p>
          <a:p>
            <a:pPr lvl="1">
              <a:lnSpc>
                <a:spcPct val="90000"/>
              </a:lnSpc>
              <a:buFont typeface="Monotype Sorts" pitchFamily="-84" charset="2"/>
              <a:buNone/>
            </a:pPr>
            <a:endParaRPr lang="en-US" altLang="en-US" sz="1600">
              <a:sym typeface="Symbol" pitchFamily="18" charset="2"/>
            </a:endParaRPr>
          </a:p>
          <a:p>
            <a:pPr lvl="1">
              <a:lnSpc>
                <a:spcPct val="90000"/>
              </a:lnSpc>
              <a:buFont typeface="Monotype Sorts" pitchFamily="-84" charset="2"/>
              <a:buNone/>
            </a:pPr>
            <a:endParaRPr lang="en-US" altLang="en-US" sz="1600">
              <a:sym typeface="Symbol" pitchFamily="18" charset="2"/>
            </a:endParaRPr>
          </a:p>
          <a:p>
            <a:pPr lvl="1">
              <a:lnSpc>
                <a:spcPct val="90000"/>
              </a:lnSpc>
            </a:pPr>
            <a:r>
              <a:rPr lang="en-US" altLang="en-US">
                <a:sym typeface="Symbol" pitchFamily="18" charset="2"/>
              </a:rPr>
              <a:t>auto increment/decrement location</a:t>
            </a:r>
          </a:p>
          <a:p>
            <a:pPr lvl="1">
              <a:lnSpc>
                <a:spcPct val="90000"/>
              </a:lnSpc>
            </a:pPr>
            <a:r>
              <a:rPr lang="en-US" altLang="en-US">
                <a:sym typeface="Symbol" pitchFamily="18" charset="2"/>
              </a:rPr>
              <a:t>Restart the whole operation?</a:t>
            </a:r>
          </a:p>
          <a:p>
            <a:pPr lvl="2">
              <a:lnSpc>
                <a:spcPct val="90000"/>
              </a:lnSpc>
            </a:pPr>
            <a:r>
              <a:rPr lang="en-US" altLang="en-US">
                <a:sym typeface="Symbol" pitchFamily="18" charset="2"/>
              </a:rPr>
              <a:t>What if source and destination overlap?</a:t>
            </a:r>
          </a:p>
        </p:txBody>
      </p:sp>
      <p:pic>
        <p:nvPicPr>
          <p:cNvPr id="20484" name="Picture 2"/>
          <p:cNvPicPr>
            <a:picLocks noChangeAspect="1"/>
          </p:cNvPicPr>
          <p:nvPr/>
        </p:nvPicPr>
        <p:blipFill>
          <a:blip r:embed="rId3"/>
          <a:srcRect/>
          <a:stretch>
            <a:fillRect/>
          </a:stretch>
        </p:blipFill>
        <p:spPr bwMode="auto">
          <a:xfrm>
            <a:off x="3452813" y="1911350"/>
            <a:ext cx="1563687" cy="1641475"/>
          </a:xfrm>
          <a:prstGeom prst="rect">
            <a:avLst/>
          </a:prstGeom>
          <a:noFill/>
          <a:ln w="9525">
            <a:noFill/>
            <a:miter lim="800000"/>
            <a:headEnd/>
            <a:tailEnd/>
          </a:ln>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817563" y="201613"/>
            <a:ext cx="7869237" cy="576262"/>
          </a:xfrm>
        </p:spPr>
        <p:txBody>
          <a:bodyPr/>
          <a:lstStyle/>
          <a:p>
            <a:pPr eaLnBrk="1" hangingPunct="1"/>
            <a:r>
              <a:rPr lang="en-US" altLang="en-US"/>
              <a:t>Performance of Demand Paging</a:t>
            </a:r>
          </a:p>
        </p:txBody>
      </p:sp>
      <p:sp>
        <p:nvSpPr>
          <p:cNvPr id="21507" name="Rectangle 3"/>
          <p:cNvSpPr>
            <a:spLocks noGrp="1" noChangeArrowheads="1"/>
          </p:cNvSpPr>
          <p:nvPr>
            <p:ph type="body" idx="1"/>
          </p:nvPr>
        </p:nvSpPr>
        <p:spPr>
          <a:xfrm>
            <a:off x="882650" y="1081088"/>
            <a:ext cx="7791450" cy="4849812"/>
          </a:xfrm>
        </p:spPr>
        <p:txBody>
          <a:bodyPr/>
          <a:lstStyle/>
          <a:p>
            <a:pPr>
              <a:tabLst>
                <a:tab pos="2163763" algn="l"/>
                <a:tab pos="2855913" algn="l"/>
              </a:tabLst>
            </a:pPr>
            <a:r>
              <a:rPr lang="en-US" altLang="en-US"/>
              <a:t>Stages in Demand Paging (worse case)</a:t>
            </a:r>
          </a:p>
          <a:p>
            <a:pPr>
              <a:buFont typeface="Arial" pitchFamily="34" charset="0"/>
              <a:buAutoNum type="arabicPeriod"/>
              <a:tabLst>
                <a:tab pos="2163763" algn="l"/>
                <a:tab pos="2855913" algn="l"/>
              </a:tabLst>
            </a:pPr>
            <a:r>
              <a:rPr lang="en-US" altLang="en-US" sz="1400"/>
              <a:t>Trap to the operating system</a:t>
            </a:r>
          </a:p>
          <a:p>
            <a:pPr>
              <a:buFont typeface="Arial" pitchFamily="34" charset="0"/>
              <a:buAutoNum type="arabicPeriod"/>
              <a:tabLst>
                <a:tab pos="2163763" algn="l"/>
                <a:tab pos="2855913" algn="l"/>
              </a:tabLst>
            </a:pPr>
            <a:r>
              <a:rPr lang="en-US" altLang="en-US" sz="1400"/>
              <a:t>Save the user registers and process state</a:t>
            </a:r>
          </a:p>
          <a:p>
            <a:pPr>
              <a:buFont typeface="Arial" pitchFamily="34" charset="0"/>
              <a:buAutoNum type="arabicPeriod"/>
              <a:tabLst>
                <a:tab pos="2163763" algn="l"/>
                <a:tab pos="2855913" algn="l"/>
              </a:tabLst>
            </a:pPr>
            <a:r>
              <a:rPr lang="en-US" altLang="en-US" sz="1400"/>
              <a:t>Determine that the interrupt was a page fault</a:t>
            </a:r>
          </a:p>
          <a:p>
            <a:pPr>
              <a:buFont typeface="Arial" pitchFamily="34" charset="0"/>
              <a:buAutoNum type="arabicPeriod"/>
              <a:tabLst>
                <a:tab pos="2163763" algn="l"/>
                <a:tab pos="2855913" algn="l"/>
              </a:tabLst>
            </a:pPr>
            <a:r>
              <a:rPr lang="en-US" altLang="en-US" sz="1400"/>
              <a:t>Check that the page reference was legal and determine the location of the page on the disk</a:t>
            </a:r>
          </a:p>
          <a:p>
            <a:pPr>
              <a:buFont typeface="Arial" pitchFamily="34" charset="0"/>
              <a:buAutoNum type="arabicPeriod"/>
              <a:tabLst>
                <a:tab pos="2163763" algn="l"/>
                <a:tab pos="2855913" algn="l"/>
              </a:tabLst>
            </a:pPr>
            <a:r>
              <a:rPr lang="en-US" altLang="en-US" sz="1400"/>
              <a:t>Issue a read from the disk to a free frame:</a:t>
            </a:r>
          </a:p>
          <a:p>
            <a:pPr marL="798513" lvl="1" indent="-341313">
              <a:buFont typeface="Arial" pitchFamily="34" charset="0"/>
              <a:buAutoNum type="arabicPeriod"/>
              <a:tabLst>
                <a:tab pos="2163763" algn="l"/>
                <a:tab pos="2855913" algn="l"/>
              </a:tabLst>
            </a:pPr>
            <a:r>
              <a:rPr lang="en-US" altLang="en-US" sz="1400"/>
              <a:t>Wait in a queue for this device until the read request is serviced</a:t>
            </a:r>
          </a:p>
          <a:p>
            <a:pPr marL="798513" lvl="1" indent="-341313">
              <a:buFont typeface="Arial" pitchFamily="34" charset="0"/>
              <a:buAutoNum type="arabicPeriod"/>
              <a:tabLst>
                <a:tab pos="2163763" algn="l"/>
                <a:tab pos="2855913" algn="l"/>
              </a:tabLst>
            </a:pPr>
            <a:r>
              <a:rPr lang="en-US" altLang="en-US" sz="1400"/>
              <a:t>Wait for the device seek and/or latency time</a:t>
            </a:r>
          </a:p>
          <a:p>
            <a:pPr marL="798513" lvl="1" indent="-341313">
              <a:buFont typeface="Arial" pitchFamily="34" charset="0"/>
              <a:buAutoNum type="arabicPeriod"/>
              <a:tabLst>
                <a:tab pos="2163763" algn="l"/>
                <a:tab pos="2855913" algn="l"/>
              </a:tabLst>
            </a:pPr>
            <a:r>
              <a:rPr lang="en-US" altLang="en-US" sz="1400"/>
              <a:t>Begin the transfer of the page to a free frame</a:t>
            </a:r>
          </a:p>
          <a:p>
            <a:pPr>
              <a:buFont typeface="Arial" pitchFamily="34" charset="0"/>
              <a:buAutoNum type="arabicPeriod"/>
              <a:tabLst>
                <a:tab pos="2163763" algn="l"/>
                <a:tab pos="2855913" algn="l"/>
              </a:tabLst>
            </a:pPr>
            <a:r>
              <a:rPr lang="en-US" altLang="en-US" sz="1400"/>
              <a:t>While waiting, allocate the CPU to some other user</a:t>
            </a:r>
          </a:p>
          <a:p>
            <a:pPr>
              <a:buFont typeface="Arial" pitchFamily="34" charset="0"/>
              <a:buAutoNum type="arabicPeriod"/>
              <a:tabLst>
                <a:tab pos="2163763" algn="l"/>
                <a:tab pos="2855913" algn="l"/>
              </a:tabLst>
            </a:pPr>
            <a:r>
              <a:rPr lang="en-US" altLang="en-US" sz="1400"/>
              <a:t>Receive an interrupt from the disk I/O subsystem (I/O completed)</a:t>
            </a:r>
          </a:p>
          <a:p>
            <a:pPr>
              <a:buFont typeface="Arial" pitchFamily="34" charset="0"/>
              <a:buAutoNum type="arabicPeriod"/>
              <a:tabLst>
                <a:tab pos="2163763" algn="l"/>
                <a:tab pos="2855913" algn="l"/>
              </a:tabLst>
            </a:pPr>
            <a:r>
              <a:rPr lang="en-US" altLang="en-US" sz="1400"/>
              <a:t>Save the registers and process state for the other user</a:t>
            </a:r>
          </a:p>
          <a:p>
            <a:pPr>
              <a:buFont typeface="Arial" pitchFamily="34" charset="0"/>
              <a:buAutoNum type="arabicPeriod"/>
              <a:tabLst>
                <a:tab pos="2163763" algn="l"/>
                <a:tab pos="2855913" algn="l"/>
              </a:tabLst>
            </a:pPr>
            <a:r>
              <a:rPr lang="en-US" altLang="en-US" sz="1400"/>
              <a:t>Determine that the interrupt was from the disk</a:t>
            </a:r>
          </a:p>
          <a:p>
            <a:pPr>
              <a:buFont typeface="Arial" pitchFamily="34" charset="0"/>
              <a:buAutoNum type="arabicPeriod"/>
              <a:tabLst>
                <a:tab pos="2163763" algn="l"/>
                <a:tab pos="2855913" algn="l"/>
              </a:tabLst>
            </a:pPr>
            <a:r>
              <a:rPr lang="en-US" altLang="en-US" sz="1400"/>
              <a:t>Correct the page table and other tables to show page is now in memory</a:t>
            </a:r>
          </a:p>
          <a:p>
            <a:pPr>
              <a:buFont typeface="Arial" pitchFamily="34" charset="0"/>
              <a:buAutoNum type="arabicPeriod"/>
              <a:tabLst>
                <a:tab pos="2163763" algn="l"/>
                <a:tab pos="2855913" algn="l"/>
              </a:tabLst>
            </a:pPr>
            <a:r>
              <a:rPr lang="en-US" altLang="en-US" sz="1400"/>
              <a:t>Wait for the CPU to be allocated to this process again</a:t>
            </a:r>
          </a:p>
          <a:p>
            <a:pPr>
              <a:buFont typeface="Arial" pitchFamily="34" charset="0"/>
              <a:buAutoNum type="arabicPeriod"/>
              <a:tabLst>
                <a:tab pos="2163763" algn="l"/>
                <a:tab pos="2855913" algn="l"/>
              </a:tabLst>
            </a:pPr>
            <a:r>
              <a:rPr lang="en-US" altLang="en-US" sz="1400"/>
              <a:t>Restore the user registers, process state, and new page table, and then resume the interrupted instruction</a:t>
            </a:r>
          </a:p>
          <a:p>
            <a:pPr>
              <a:tabLst>
                <a:tab pos="2163763" algn="l"/>
                <a:tab pos="2855913" algn="l"/>
              </a:tabLst>
            </a:pPr>
            <a:endParaRPr lang="en-US" altLang="en-US">
              <a:sym typeface="Symbol" pitchFamily="18" charset="2"/>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304925" y="188913"/>
            <a:ext cx="7942263" cy="576262"/>
          </a:xfrm>
        </p:spPr>
        <p:txBody>
          <a:bodyPr/>
          <a:lstStyle/>
          <a:p>
            <a:pPr eaLnBrk="1" hangingPunct="1"/>
            <a:r>
              <a:rPr lang="en-US" altLang="en-US"/>
              <a:t>Performance of Demand Paging (Cont.)</a:t>
            </a:r>
          </a:p>
        </p:txBody>
      </p:sp>
      <p:sp>
        <p:nvSpPr>
          <p:cNvPr id="22531" name="Rectangle 3"/>
          <p:cNvSpPr>
            <a:spLocks noGrp="1" noChangeArrowheads="1"/>
          </p:cNvSpPr>
          <p:nvPr>
            <p:ph type="body" idx="1"/>
          </p:nvPr>
        </p:nvSpPr>
        <p:spPr>
          <a:xfrm>
            <a:off x="844550" y="1119188"/>
            <a:ext cx="8299450" cy="4646612"/>
          </a:xfrm>
        </p:spPr>
        <p:txBody>
          <a:bodyPr/>
          <a:lstStyle/>
          <a:p>
            <a:pPr>
              <a:tabLst>
                <a:tab pos="2163763" algn="l"/>
                <a:tab pos="2855913" algn="l"/>
              </a:tabLst>
            </a:pPr>
            <a:r>
              <a:rPr lang="en-US" altLang="en-US"/>
              <a:t>Three major activities</a:t>
            </a:r>
          </a:p>
          <a:p>
            <a:pPr lvl="1">
              <a:tabLst>
                <a:tab pos="2163763" algn="l"/>
                <a:tab pos="2855913" algn="l"/>
              </a:tabLst>
            </a:pPr>
            <a:r>
              <a:rPr lang="en-US" altLang="en-US"/>
              <a:t>Service the interrupt – careful coding means just several hundred instructions needed</a:t>
            </a:r>
          </a:p>
          <a:p>
            <a:pPr lvl="1">
              <a:tabLst>
                <a:tab pos="2163763" algn="l"/>
                <a:tab pos="2855913" algn="l"/>
              </a:tabLst>
            </a:pPr>
            <a:r>
              <a:rPr lang="en-US" altLang="en-US"/>
              <a:t>Read the page – lots of time</a:t>
            </a:r>
          </a:p>
          <a:p>
            <a:pPr lvl="1">
              <a:tabLst>
                <a:tab pos="2163763" algn="l"/>
                <a:tab pos="2855913" algn="l"/>
              </a:tabLst>
            </a:pPr>
            <a:r>
              <a:rPr lang="en-US" altLang="en-US"/>
              <a:t>Restart the process – again just a small amount of time</a:t>
            </a:r>
          </a:p>
          <a:p>
            <a:pPr>
              <a:tabLst>
                <a:tab pos="2163763" algn="l"/>
                <a:tab pos="2855913" algn="l"/>
              </a:tabLst>
            </a:pPr>
            <a:r>
              <a:rPr lang="en-US" altLang="en-US"/>
              <a:t>Page Fault Rate 0 </a:t>
            </a:r>
            <a:r>
              <a:rPr lang="en-US" altLang="en-US">
                <a:sym typeface="Symbol" pitchFamily="18" charset="2"/>
              </a:rPr>
              <a:t> </a:t>
            </a:r>
            <a:r>
              <a:rPr lang="en-US" altLang="en-US" i="1">
                <a:sym typeface="Symbol" pitchFamily="18" charset="2"/>
              </a:rPr>
              <a:t>p</a:t>
            </a:r>
            <a:r>
              <a:rPr lang="en-US" altLang="en-US">
                <a:sym typeface="Symbol" pitchFamily="18" charset="2"/>
              </a:rPr>
              <a:t>  1</a:t>
            </a:r>
          </a:p>
          <a:p>
            <a:pPr lvl="1">
              <a:tabLst>
                <a:tab pos="2163763" algn="l"/>
                <a:tab pos="2855913" algn="l"/>
              </a:tabLst>
            </a:pPr>
            <a:r>
              <a:rPr lang="en-US" altLang="en-US">
                <a:sym typeface="Symbol" pitchFamily="18" charset="2"/>
              </a:rPr>
              <a:t>if </a:t>
            </a:r>
            <a:r>
              <a:rPr lang="en-US" altLang="en-US" i="1">
                <a:sym typeface="Symbol" pitchFamily="18" charset="2"/>
              </a:rPr>
              <a:t>p</a:t>
            </a:r>
            <a:r>
              <a:rPr lang="en-US" altLang="en-US">
                <a:sym typeface="Symbol" pitchFamily="18" charset="2"/>
              </a:rPr>
              <a:t> = 0 no page faults </a:t>
            </a:r>
          </a:p>
          <a:p>
            <a:pPr lvl="1">
              <a:tabLst>
                <a:tab pos="2163763" algn="l"/>
                <a:tab pos="2855913" algn="l"/>
              </a:tabLst>
            </a:pPr>
            <a:r>
              <a:rPr lang="en-US" altLang="en-US">
                <a:sym typeface="Symbol" pitchFamily="18" charset="2"/>
              </a:rPr>
              <a:t>if </a:t>
            </a:r>
            <a:r>
              <a:rPr lang="en-US" altLang="en-US" i="1">
                <a:sym typeface="Symbol" pitchFamily="18" charset="2"/>
              </a:rPr>
              <a:t>p</a:t>
            </a:r>
            <a:r>
              <a:rPr lang="en-US" altLang="en-US">
                <a:sym typeface="Symbol" pitchFamily="18" charset="2"/>
              </a:rPr>
              <a:t> = 1, every reference is a fault</a:t>
            </a:r>
          </a:p>
          <a:p>
            <a:pPr>
              <a:tabLst>
                <a:tab pos="2163763" algn="l"/>
                <a:tab pos="2855913" algn="l"/>
              </a:tabLst>
            </a:pPr>
            <a:r>
              <a:rPr lang="en-US" altLang="en-US">
                <a:sym typeface="Symbol" pitchFamily="18" charset="2"/>
              </a:rPr>
              <a:t>Effective Access Time (EAT)</a:t>
            </a:r>
          </a:p>
          <a:p>
            <a:pPr>
              <a:buFont typeface="Monotype Sorts" pitchFamily="-84" charset="2"/>
              <a:buNone/>
              <a:tabLst>
                <a:tab pos="2163763" algn="l"/>
                <a:tab pos="2855913" algn="l"/>
              </a:tabLst>
            </a:pPr>
            <a:r>
              <a:rPr lang="en-US" altLang="en-US">
                <a:sym typeface="Symbol" pitchFamily="18" charset="2"/>
              </a:rPr>
              <a:t>		EAT = (1 – </a:t>
            </a:r>
            <a:r>
              <a:rPr lang="en-US" altLang="en-US" i="1">
                <a:sym typeface="Symbol" pitchFamily="18" charset="2"/>
              </a:rPr>
              <a:t>p</a:t>
            </a:r>
            <a:r>
              <a:rPr lang="en-US" altLang="en-US">
                <a:sym typeface="Symbol" pitchFamily="18" charset="2"/>
              </a:rPr>
              <a:t>) x memory access</a:t>
            </a:r>
          </a:p>
          <a:p>
            <a:pPr>
              <a:buFont typeface="Monotype Sorts" pitchFamily="-84" charset="2"/>
              <a:buNone/>
              <a:tabLst>
                <a:tab pos="2163763" algn="l"/>
                <a:tab pos="2855913" algn="l"/>
              </a:tabLst>
            </a:pPr>
            <a:r>
              <a:rPr lang="en-US" altLang="en-US">
                <a:sym typeface="Symbol" pitchFamily="18" charset="2"/>
              </a:rPr>
              <a:t>			+ </a:t>
            </a:r>
            <a:r>
              <a:rPr lang="en-US" altLang="en-US" i="1">
                <a:sym typeface="Symbol" pitchFamily="18" charset="2"/>
              </a:rPr>
              <a:t>p</a:t>
            </a:r>
            <a:r>
              <a:rPr lang="en-US" altLang="en-US">
                <a:sym typeface="Symbol" pitchFamily="18" charset="2"/>
              </a:rPr>
              <a:t> (page fault overhead</a:t>
            </a:r>
          </a:p>
          <a:p>
            <a:pPr>
              <a:buFont typeface="Monotype Sorts" pitchFamily="-84" charset="2"/>
              <a:buNone/>
              <a:tabLst>
                <a:tab pos="2163763" algn="l"/>
                <a:tab pos="2855913" algn="l"/>
              </a:tabLst>
            </a:pPr>
            <a:r>
              <a:rPr lang="en-US" altLang="en-US">
                <a:sym typeface="Symbol" pitchFamily="18" charset="2"/>
              </a:rPr>
              <a:t>			           + swap page out</a:t>
            </a:r>
          </a:p>
          <a:p>
            <a:pPr>
              <a:buFont typeface="Monotype Sorts" pitchFamily="-84" charset="2"/>
              <a:buNone/>
              <a:tabLst>
                <a:tab pos="2163763" algn="l"/>
                <a:tab pos="2855913" algn="l"/>
              </a:tabLst>
            </a:pPr>
            <a:r>
              <a:rPr lang="en-US" altLang="en-US">
                <a:sym typeface="Symbol" pitchFamily="18" charset="2"/>
              </a:rPr>
              <a:t>			           + swap page in )</a:t>
            </a:r>
          </a:p>
          <a:p>
            <a:pPr>
              <a:buFont typeface="Monotype Sorts" pitchFamily="-84" charset="2"/>
              <a:buNone/>
              <a:tabLst>
                <a:tab pos="2163763" algn="l"/>
                <a:tab pos="2855913" algn="l"/>
              </a:tabLst>
            </a:pPr>
            <a:r>
              <a:rPr lang="en-US" altLang="en-US">
                <a:sym typeface="Symbol" pitchFamily="18" charset="2"/>
              </a:rPr>
              <a:t>				</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935038" y="214313"/>
            <a:ext cx="7751762" cy="576262"/>
          </a:xfrm>
        </p:spPr>
        <p:txBody>
          <a:bodyPr/>
          <a:lstStyle/>
          <a:p>
            <a:pPr eaLnBrk="1" hangingPunct="1"/>
            <a:r>
              <a:rPr lang="en-US" altLang="en-US"/>
              <a:t>Demand Paging Example</a:t>
            </a:r>
          </a:p>
        </p:txBody>
      </p:sp>
      <p:sp>
        <p:nvSpPr>
          <p:cNvPr id="23555" name="Rectangle 3"/>
          <p:cNvSpPr>
            <a:spLocks noGrp="1" noChangeArrowheads="1"/>
          </p:cNvSpPr>
          <p:nvPr>
            <p:ph type="body" idx="1"/>
          </p:nvPr>
        </p:nvSpPr>
        <p:spPr>
          <a:xfrm>
            <a:off x="857250" y="1068388"/>
            <a:ext cx="7715250" cy="4849812"/>
          </a:xfrm>
        </p:spPr>
        <p:txBody>
          <a:bodyPr/>
          <a:lstStyle/>
          <a:p>
            <a:pPr>
              <a:tabLst>
                <a:tab pos="1773238" algn="l"/>
                <a:tab pos="2278063" algn="l"/>
              </a:tabLst>
            </a:pPr>
            <a:r>
              <a:rPr lang="en-US" altLang="en-US"/>
              <a:t>Memory access time = 200 nanoseconds</a:t>
            </a:r>
          </a:p>
          <a:p>
            <a:pPr>
              <a:tabLst>
                <a:tab pos="1773238" algn="l"/>
                <a:tab pos="2278063" algn="l"/>
              </a:tabLst>
            </a:pPr>
            <a:r>
              <a:rPr lang="en-US" altLang="en-US"/>
              <a:t>Average page-fault service time = 8 milliseconds</a:t>
            </a:r>
          </a:p>
          <a:p>
            <a:pPr>
              <a:tabLst>
                <a:tab pos="1773238" algn="l"/>
                <a:tab pos="2278063" algn="l"/>
              </a:tabLst>
            </a:pPr>
            <a:r>
              <a:rPr lang="en-US" altLang="en-US"/>
              <a:t>EAT = (1 – p) x 200 + p (8 milliseconds) </a:t>
            </a:r>
          </a:p>
          <a:p>
            <a:pPr>
              <a:buFont typeface="Monotype Sorts" pitchFamily="-84" charset="2"/>
              <a:buNone/>
              <a:tabLst>
                <a:tab pos="1773238" algn="l"/>
                <a:tab pos="2278063" algn="l"/>
              </a:tabLst>
            </a:pPr>
            <a:r>
              <a:rPr lang="en-US" altLang="en-US"/>
              <a:t>	        = (1 – p  x 200 + p x 8,000,000 </a:t>
            </a:r>
          </a:p>
          <a:p>
            <a:pPr>
              <a:buFont typeface="Monotype Sorts" pitchFamily="-84" charset="2"/>
              <a:buNone/>
              <a:tabLst>
                <a:tab pos="1773238" algn="l"/>
                <a:tab pos="2278063" algn="l"/>
              </a:tabLst>
            </a:pPr>
            <a:r>
              <a:rPr lang="en-US" altLang="en-US"/>
              <a:t>              = 200 + p x 7,999,800</a:t>
            </a:r>
          </a:p>
          <a:p>
            <a:pPr>
              <a:tabLst>
                <a:tab pos="1773238" algn="l"/>
                <a:tab pos="2278063" algn="l"/>
              </a:tabLst>
            </a:pPr>
            <a:r>
              <a:rPr lang="en-US" altLang="en-US"/>
              <a:t>If one access out of 1,000 causes a page fault, then</a:t>
            </a:r>
          </a:p>
          <a:p>
            <a:pPr>
              <a:buFont typeface="Monotype Sorts" pitchFamily="-84" charset="2"/>
              <a:buNone/>
              <a:tabLst>
                <a:tab pos="1773238" algn="l"/>
                <a:tab pos="2278063" algn="l"/>
              </a:tabLst>
            </a:pPr>
            <a:r>
              <a:rPr lang="en-US" altLang="en-US"/>
              <a:t>         EAT = 8.2 microseconds. </a:t>
            </a:r>
          </a:p>
          <a:p>
            <a:pPr>
              <a:buFont typeface="Monotype Sorts" pitchFamily="-84" charset="2"/>
              <a:buNone/>
              <a:tabLst>
                <a:tab pos="1773238" algn="l"/>
                <a:tab pos="2278063" algn="l"/>
              </a:tabLst>
            </a:pPr>
            <a:r>
              <a:rPr lang="en-US" altLang="en-US"/>
              <a:t>      This is a slowdown by a factor of 40!!</a:t>
            </a:r>
          </a:p>
          <a:p>
            <a:pPr>
              <a:tabLst>
                <a:tab pos="1773238" algn="l"/>
                <a:tab pos="2278063" algn="l"/>
              </a:tabLst>
            </a:pPr>
            <a:r>
              <a:rPr lang="en-US" altLang="en-US"/>
              <a:t>If want performance degradation &lt; 10 percent</a:t>
            </a:r>
          </a:p>
          <a:p>
            <a:pPr lvl="1">
              <a:tabLst>
                <a:tab pos="1773238" algn="l"/>
                <a:tab pos="2278063" algn="l"/>
              </a:tabLst>
            </a:pPr>
            <a:r>
              <a:rPr lang="en-US" altLang="en-US"/>
              <a:t>220 &gt; 200 + 7,999,800 x p</a:t>
            </a:r>
            <a:br>
              <a:rPr lang="en-US" altLang="en-US"/>
            </a:br>
            <a:r>
              <a:rPr lang="en-US" altLang="en-US"/>
              <a:t>20 &gt; 7,999,800 x p</a:t>
            </a:r>
          </a:p>
          <a:p>
            <a:pPr lvl="1">
              <a:tabLst>
                <a:tab pos="1773238" algn="l"/>
                <a:tab pos="2278063" algn="l"/>
              </a:tabLst>
            </a:pPr>
            <a:r>
              <a:rPr lang="en-US" altLang="en-US"/>
              <a:t>p &lt; .0000025</a:t>
            </a:r>
          </a:p>
          <a:p>
            <a:pPr lvl="1">
              <a:tabLst>
                <a:tab pos="1773238" algn="l"/>
                <a:tab pos="2278063" algn="l"/>
              </a:tabLst>
            </a:pPr>
            <a:r>
              <a:rPr lang="en-US" altLang="en-US"/>
              <a:t>&lt; one page fault in every 400,000 memory accesses</a:t>
            </a:r>
          </a:p>
          <a:p>
            <a:pPr>
              <a:buFont typeface="Monotype Sorts" pitchFamily="-84" charset="2"/>
              <a:buNone/>
              <a:tabLst>
                <a:tab pos="1773238" algn="l"/>
                <a:tab pos="2278063" algn="l"/>
              </a:tabLst>
            </a:pPr>
            <a:r>
              <a:rPr lang="en-US" altLang="en-US"/>
              <a:t>	</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20700" y="163513"/>
            <a:ext cx="8229600" cy="576262"/>
          </a:xfrm>
        </p:spPr>
        <p:txBody>
          <a:bodyPr/>
          <a:lstStyle/>
          <a:p>
            <a:r>
              <a:rPr lang="en-US" altLang="en-US"/>
              <a:t>Demand Paging Optimizations</a:t>
            </a:r>
          </a:p>
        </p:txBody>
      </p:sp>
      <p:sp>
        <p:nvSpPr>
          <p:cNvPr id="24579" name="Content Placeholder 2"/>
          <p:cNvSpPr>
            <a:spLocks noGrp="1"/>
          </p:cNvSpPr>
          <p:nvPr>
            <p:ph idx="1"/>
          </p:nvPr>
        </p:nvSpPr>
        <p:spPr>
          <a:xfrm>
            <a:off x="806450" y="1028700"/>
            <a:ext cx="7575550" cy="5232400"/>
          </a:xfrm>
        </p:spPr>
        <p:txBody>
          <a:bodyPr/>
          <a:lstStyle/>
          <a:p>
            <a:r>
              <a:rPr lang="en-US" altLang="en-US" sz="1600"/>
              <a:t>Swap space I/O faster than file system I/O even if on the same device</a:t>
            </a:r>
          </a:p>
          <a:p>
            <a:pPr lvl="1"/>
            <a:r>
              <a:rPr lang="en-US" altLang="en-US" sz="1600"/>
              <a:t>Swap allocated in larger chunks, less management needed than file system</a:t>
            </a:r>
          </a:p>
          <a:p>
            <a:r>
              <a:rPr lang="en-US" altLang="en-US" sz="1600"/>
              <a:t>Copy entire process image to swap space at process load time</a:t>
            </a:r>
          </a:p>
          <a:p>
            <a:pPr lvl="1"/>
            <a:r>
              <a:rPr lang="en-US" altLang="en-US" sz="1600"/>
              <a:t>Then page in and out of swap space</a:t>
            </a:r>
          </a:p>
          <a:p>
            <a:pPr lvl="1"/>
            <a:r>
              <a:rPr lang="en-US" altLang="en-US" sz="1600"/>
              <a:t>Used in older BSD Unix</a:t>
            </a:r>
          </a:p>
          <a:p>
            <a:r>
              <a:rPr lang="en-US" altLang="en-US" sz="1600"/>
              <a:t>Demand page in from program binary on disk, but discard rather than paging out when freeing frame</a:t>
            </a:r>
          </a:p>
          <a:p>
            <a:pPr lvl="1"/>
            <a:r>
              <a:rPr lang="en-US" altLang="en-US" sz="1600"/>
              <a:t>Used in Solaris and current BSD</a:t>
            </a:r>
          </a:p>
          <a:p>
            <a:pPr lvl="1"/>
            <a:r>
              <a:rPr lang="en-US" altLang="en-US" sz="1600"/>
              <a:t>Still need to write to swap space</a:t>
            </a:r>
          </a:p>
          <a:p>
            <a:pPr lvl="2"/>
            <a:r>
              <a:rPr lang="en-US" altLang="en-US" sz="1600"/>
              <a:t>Pages not associated with a file (like stack and heap) – </a:t>
            </a:r>
            <a:r>
              <a:rPr lang="en-US" altLang="en-US" sz="1600" b="1">
                <a:solidFill>
                  <a:srgbClr val="3366FF"/>
                </a:solidFill>
              </a:rPr>
              <a:t>anonymous</a:t>
            </a:r>
            <a:r>
              <a:rPr lang="en-US" altLang="en-US" sz="1600"/>
              <a:t> </a:t>
            </a:r>
            <a:r>
              <a:rPr lang="en-US" altLang="en-US" sz="1600" b="1">
                <a:solidFill>
                  <a:srgbClr val="3366FF"/>
                </a:solidFill>
              </a:rPr>
              <a:t>memory</a:t>
            </a:r>
          </a:p>
          <a:p>
            <a:pPr lvl="2"/>
            <a:r>
              <a:rPr lang="en-US" altLang="en-US" sz="1600"/>
              <a:t>Pages modified in memory but not yet written back to the file system</a:t>
            </a:r>
          </a:p>
          <a:p>
            <a:r>
              <a:rPr lang="en-US" altLang="en-US" sz="1600"/>
              <a:t>Mobile systems</a:t>
            </a:r>
          </a:p>
          <a:p>
            <a:pPr lvl="1"/>
            <a:r>
              <a:rPr lang="en-US" altLang="en-US" sz="1600"/>
              <a:t>Typically don’t support swapping</a:t>
            </a:r>
          </a:p>
          <a:p>
            <a:pPr lvl="1"/>
            <a:r>
              <a:rPr lang="en-US" altLang="en-US" sz="1600"/>
              <a:t>Instead, demand page from file system and reclaim read-only pages (such as code)</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25413"/>
            <a:ext cx="8229600" cy="576262"/>
          </a:xfrm>
        </p:spPr>
        <p:txBody>
          <a:bodyPr/>
          <a:lstStyle/>
          <a:p>
            <a:pPr eaLnBrk="1" hangingPunct="1"/>
            <a:r>
              <a:rPr lang="en-US" altLang="en-US"/>
              <a:t>Copy-on-Write</a:t>
            </a:r>
          </a:p>
        </p:txBody>
      </p:sp>
      <p:sp>
        <p:nvSpPr>
          <p:cNvPr id="25603" name="Rectangle 3"/>
          <p:cNvSpPr>
            <a:spLocks noGrp="1" noChangeArrowheads="1"/>
          </p:cNvSpPr>
          <p:nvPr>
            <p:ph type="body" idx="1"/>
          </p:nvPr>
        </p:nvSpPr>
        <p:spPr>
          <a:xfrm>
            <a:off x="869950" y="1106488"/>
            <a:ext cx="7334250" cy="4530725"/>
          </a:xfrm>
        </p:spPr>
        <p:txBody>
          <a:bodyPr/>
          <a:lstStyle/>
          <a:p>
            <a:r>
              <a:rPr lang="en-US" altLang="en-US" sz="1600" b="1">
                <a:solidFill>
                  <a:srgbClr val="3366FF"/>
                </a:solidFill>
              </a:rPr>
              <a:t>Copy-on-Write </a:t>
            </a:r>
            <a:r>
              <a:rPr lang="en-US" altLang="en-US" sz="1600"/>
              <a:t>(COW) allows both parent and child processes to initially </a:t>
            </a:r>
            <a:r>
              <a:rPr lang="en-US" altLang="en-US" sz="1600" b="1" i="1"/>
              <a:t>share</a:t>
            </a:r>
            <a:r>
              <a:rPr lang="en-US" altLang="en-US" sz="1600"/>
              <a:t> the same pages in memory</a:t>
            </a:r>
          </a:p>
          <a:p>
            <a:pPr lvl="1"/>
            <a:r>
              <a:rPr lang="en-US" altLang="en-US" sz="1600"/>
              <a:t>If either process modifies a shared page, only then is the page copied</a:t>
            </a:r>
          </a:p>
          <a:p>
            <a:r>
              <a:rPr lang="en-US" altLang="en-US" sz="1600"/>
              <a:t>COW allows more efficient process creation as only modified pages are copied</a:t>
            </a:r>
          </a:p>
          <a:p>
            <a:r>
              <a:rPr lang="en-US" altLang="en-US" sz="1600"/>
              <a:t>In general, free pages are allocated from a </a:t>
            </a:r>
            <a:r>
              <a:rPr lang="en-US" altLang="en-US" sz="1600" b="1">
                <a:solidFill>
                  <a:srgbClr val="3366FF"/>
                </a:solidFill>
              </a:rPr>
              <a:t>pool</a:t>
            </a:r>
            <a:r>
              <a:rPr lang="en-US" altLang="en-US" sz="1600">
                <a:solidFill>
                  <a:srgbClr val="3366FF"/>
                </a:solidFill>
              </a:rPr>
              <a:t> </a:t>
            </a:r>
            <a:r>
              <a:rPr lang="en-US" altLang="en-US" sz="1600"/>
              <a:t>of </a:t>
            </a:r>
            <a:r>
              <a:rPr lang="en-US" altLang="en-US" sz="1600" b="1">
                <a:solidFill>
                  <a:srgbClr val="3366FF"/>
                </a:solidFill>
              </a:rPr>
              <a:t>zero-fill-on-demand </a:t>
            </a:r>
            <a:r>
              <a:rPr lang="en-US" altLang="en-US" sz="1600"/>
              <a:t>pages</a:t>
            </a:r>
          </a:p>
          <a:p>
            <a:pPr lvl="1"/>
            <a:r>
              <a:rPr lang="en-US" altLang="en-US" sz="1600"/>
              <a:t>Pool should always have free frames for fast demand page execution</a:t>
            </a:r>
          </a:p>
          <a:p>
            <a:pPr lvl="2"/>
            <a:r>
              <a:rPr lang="en-US" altLang="en-US" sz="1600"/>
              <a:t>Don’t want to have to free a frame as well as other processing on page fault</a:t>
            </a:r>
          </a:p>
          <a:p>
            <a:pPr lvl="1"/>
            <a:r>
              <a:rPr lang="en-US" altLang="en-US" sz="1600"/>
              <a:t>Why zero-out a page before allocating it?</a:t>
            </a:r>
          </a:p>
          <a:p>
            <a:r>
              <a:rPr lang="en-US" altLang="en-US" sz="1600">
                <a:latin typeface="Courier New" pitchFamily="49" charset="0"/>
                <a:cs typeface="Courier New" pitchFamily="49" charset="0"/>
              </a:rPr>
              <a:t>vfork()</a:t>
            </a:r>
            <a:r>
              <a:rPr lang="en-US" altLang="en-US" sz="1600"/>
              <a:t> variation on </a:t>
            </a:r>
            <a:r>
              <a:rPr lang="en-US" altLang="en-US" sz="1600">
                <a:latin typeface="Courier New" pitchFamily="49" charset="0"/>
                <a:cs typeface="Courier New" pitchFamily="49" charset="0"/>
              </a:rPr>
              <a:t>fork() </a:t>
            </a:r>
            <a:r>
              <a:rPr lang="en-US" altLang="en-US" sz="1600"/>
              <a:t>system call has parent suspend and child using copy-on-write address space of parent</a:t>
            </a:r>
          </a:p>
          <a:p>
            <a:pPr lvl="1"/>
            <a:r>
              <a:rPr lang="en-US" altLang="en-US" sz="1600"/>
              <a:t>Designed to have child call </a:t>
            </a:r>
            <a:r>
              <a:rPr lang="en-US" altLang="en-US" sz="1600">
                <a:latin typeface="Courier New" pitchFamily="49" charset="0"/>
                <a:cs typeface="Courier New" pitchFamily="49" charset="0"/>
              </a:rPr>
              <a:t>exec()</a:t>
            </a:r>
          </a:p>
          <a:p>
            <a:pPr lvl="1"/>
            <a:r>
              <a:rPr lang="en-US" altLang="en-US" sz="1600"/>
              <a:t>Very efficient</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84250" y="227013"/>
            <a:ext cx="7791450" cy="576262"/>
          </a:xfrm>
        </p:spPr>
        <p:txBody>
          <a:bodyPr/>
          <a:lstStyle/>
          <a:p>
            <a:pPr eaLnBrk="1" hangingPunct="1"/>
            <a:r>
              <a:rPr lang="en-US" altLang="en-US"/>
              <a:t>Before Process 1 Modifies Page C</a:t>
            </a:r>
          </a:p>
        </p:txBody>
      </p:sp>
      <p:pic>
        <p:nvPicPr>
          <p:cNvPr id="26627" name="Picture 4" descr="9"/>
          <p:cNvPicPr>
            <a:picLocks noChangeAspect="1" noChangeArrowheads="1"/>
          </p:cNvPicPr>
          <p:nvPr/>
        </p:nvPicPr>
        <p:blipFill>
          <a:blip r:embed="rId3"/>
          <a:srcRect/>
          <a:stretch>
            <a:fillRect/>
          </a:stretch>
        </p:blipFill>
        <p:spPr bwMode="auto">
          <a:xfrm>
            <a:off x="1282700" y="1354138"/>
            <a:ext cx="7339013" cy="295275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457200" y="182563"/>
            <a:ext cx="8229600" cy="576262"/>
          </a:xfrm>
        </p:spPr>
        <p:txBody>
          <a:bodyPr>
            <a:normAutofit fontScale="90000"/>
          </a:bodyPr>
          <a:lstStyle/>
          <a:p>
            <a:r>
              <a:rPr lang="en-US"/>
              <a:t>Clustered Systems</a:t>
            </a:r>
          </a:p>
        </p:txBody>
      </p:sp>
      <p:sp>
        <p:nvSpPr>
          <p:cNvPr id="29699" name="Content Placeholder 2"/>
          <p:cNvSpPr>
            <a:spLocks noGrp="1"/>
          </p:cNvSpPr>
          <p:nvPr>
            <p:ph idx="4294967295"/>
          </p:nvPr>
        </p:nvSpPr>
        <p:spPr/>
        <p:txBody>
          <a:bodyPr>
            <a:normAutofit fontScale="85000" lnSpcReduction="10000"/>
          </a:bodyPr>
          <a:lstStyle/>
          <a:p>
            <a:r>
              <a:rPr lang="en-US"/>
              <a:t>Like multiprocessor systems, but multiple systems working together</a:t>
            </a:r>
          </a:p>
          <a:p>
            <a:pPr lvl="1"/>
            <a:r>
              <a:rPr lang="en-US"/>
              <a:t>Usually sharing storage via a </a:t>
            </a:r>
            <a:r>
              <a:rPr lang="en-US" b="1">
                <a:solidFill>
                  <a:srgbClr val="3366FF"/>
                </a:solidFill>
              </a:rPr>
              <a:t>storage-area network (SAN)</a:t>
            </a:r>
          </a:p>
          <a:p>
            <a:pPr lvl="1"/>
            <a:r>
              <a:rPr lang="en-US"/>
              <a:t>Provides a </a:t>
            </a:r>
            <a:r>
              <a:rPr lang="en-US" b="1">
                <a:solidFill>
                  <a:srgbClr val="3366FF"/>
                </a:solidFill>
              </a:rPr>
              <a:t>high-availability</a:t>
            </a:r>
            <a:r>
              <a:rPr lang="en-US" b="1"/>
              <a:t> </a:t>
            </a:r>
            <a:r>
              <a:rPr lang="en-US"/>
              <a:t>service which survives failures</a:t>
            </a:r>
          </a:p>
          <a:p>
            <a:pPr lvl="2"/>
            <a:r>
              <a:rPr lang="en-US" b="1">
                <a:solidFill>
                  <a:srgbClr val="3366FF"/>
                </a:solidFill>
              </a:rPr>
              <a:t>Asymmetric clustering</a:t>
            </a:r>
            <a:r>
              <a:rPr lang="en-US">
                <a:solidFill>
                  <a:srgbClr val="3366FF"/>
                </a:solidFill>
              </a:rPr>
              <a:t> </a:t>
            </a:r>
            <a:r>
              <a:rPr lang="en-US"/>
              <a:t>has one machine in hot-standby mode</a:t>
            </a:r>
          </a:p>
          <a:p>
            <a:pPr lvl="2"/>
            <a:r>
              <a:rPr lang="en-US" b="1">
                <a:solidFill>
                  <a:srgbClr val="3366FF"/>
                </a:solidFill>
              </a:rPr>
              <a:t>Symmetric clustering</a:t>
            </a:r>
            <a:r>
              <a:rPr lang="en-US">
                <a:solidFill>
                  <a:srgbClr val="3366FF"/>
                </a:solidFill>
              </a:rPr>
              <a:t> </a:t>
            </a:r>
            <a:r>
              <a:rPr lang="en-US"/>
              <a:t>has multiple nodes running applications, monitoring each other</a:t>
            </a:r>
          </a:p>
          <a:p>
            <a:pPr lvl="1"/>
            <a:r>
              <a:rPr lang="en-US"/>
              <a:t>Some clusters are for </a:t>
            </a:r>
            <a:r>
              <a:rPr lang="en-US" b="1">
                <a:solidFill>
                  <a:srgbClr val="3366FF"/>
                </a:solidFill>
              </a:rPr>
              <a:t>high-performance computing (HPC)</a:t>
            </a:r>
          </a:p>
          <a:p>
            <a:pPr lvl="2"/>
            <a:r>
              <a:rPr lang="en-US"/>
              <a:t>Applications must be written to use </a:t>
            </a:r>
            <a:r>
              <a:rPr lang="en-US" b="1">
                <a:solidFill>
                  <a:srgbClr val="3366FF"/>
                </a:solidFill>
              </a:rPr>
              <a:t>parallelization</a:t>
            </a:r>
          </a:p>
          <a:p>
            <a:pPr lvl="1"/>
            <a:r>
              <a:rPr lang="en-US"/>
              <a:t>Some have</a:t>
            </a:r>
            <a:r>
              <a:rPr lang="en-US" b="1">
                <a:solidFill>
                  <a:srgbClr val="3366FF"/>
                </a:solidFill>
              </a:rPr>
              <a:t> distributed lock manager </a:t>
            </a:r>
            <a:r>
              <a:rPr lang="en-US"/>
              <a:t>(</a:t>
            </a:r>
            <a:r>
              <a:rPr lang="en-US" b="1">
                <a:solidFill>
                  <a:srgbClr val="3366FF"/>
                </a:solidFill>
              </a:rPr>
              <a:t>DLM</a:t>
            </a:r>
            <a:r>
              <a:rPr lang="en-US"/>
              <a:t>) to avoid conflicting operations</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89000" y="138113"/>
            <a:ext cx="7810500" cy="576262"/>
          </a:xfrm>
        </p:spPr>
        <p:txBody>
          <a:bodyPr/>
          <a:lstStyle/>
          <a:p>
            <a:pPr eaLnBrk="1" hangingPunct="1"/>
            <a:r>
              <a:rPr lang="en-US" altLang="en-US"/>
              <a:t>After Process 1 Modifies Page C</a:t>
            </a:r>
          </a:p>
        </p:txBody>
      </p:sp>
      <p:pic>
        <p:nvPicPr>
          <p:cNvPr id="27651" name="Picture 4" descr="9"/>
          <p:cNvPicPr>
            <a:picLocks noChangeAspect="1" noChangeArrowheads="1"/>
          </p:cNvPicPr>
          <p:nvPr/>
        </p:nvPicPr>
        <p:blipFill>
          <a:blip r:embed="rId3"/>
          <a:srcRect/>
          <a:stretch>
            <a:fillRect/>
          </a:stretch>
        </p:blipFill>
        <p:spPr bwMode="auto">
          <a:xfrm>
            <a:off x="1638300" y="1319213"/>
            <a:ext cx="6403975" cy="2959100"/>
          </a:xfrm>
          <a:prstGeom prst="rect">
            <a:avLst/>
          </a:prstGeom>
          <a:noFill/>
          <a:ln w="9525">
            <a:noFill/>
            <a:miter lim="800000"/>
            <a:headEnd/>
            <a:tailEnd/>
          </a:ln>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131888" y="144463"/>
            <a:ext cx="7869237" cy="576262"/>
          </a:xfrm>
        </p:spPr>
        <p:txBody>
          <a:bodyPr/>
          <a:lstStyle/>
          <a:p>
            <a:pPr eaLnBrk="1" hangingPunct="1"/>
            <a:r>
              <a:rPr lang="en-US" altLang="en-US" sz="2800"/>
              <a:t>What Happens if There is no Free Frame?</a:t>
            </a:r>
          </a:p>
        </p:txBody>
      </p:sp>
      <p:sp>
        <p:nvSpPr>
          <p:cNvPr id="28675" name="Rectangle 3"/>
          <p:cNvSpPr>
            <a:spLocks noGrp="1" noChangeArrowheads="1"/>
          </p:cNvSpPr>
          <p:nvPr>
            <p:ph type="body" idx="1"/>
          </p:nvPr>
        </p:nvSpPr>
        <p:spPr>
          <a:xfrm>
            <a:off x="852488" y="1133475"/>
            <a:ext cx="7300912" cy="4511675"/>
          </a:xfrm>
        </p:spPr>
        <p:txBody>
          <a:bodyPr>
            <a:normAutofit fontScale="85000" lnSpcReduction="10000"/>
          </a:bodyPr>
          <a:lstStyle/>
          <a:p>
            <a:r>
              <a:rPr lang="en-US" altLang="en-US" dirty="0"/>
              <a:t>Used up by process pages</a:t>
            </a:r>
          </a:p>
          <a:p>
            <a:r>
              <a:rPr lang="en-US" altLang="en-US" dirty="0"/>
              <a:t>Also in demand from the kernel, I/O buffers, etc</a:t>
            </a:r>
          </a:p>
          <a:p>
            <a:r>
              <a:rPr lang="en-US" altLang="en-US" dirty="0"/>
              <a:t>How much to allocate to each?</a:t>
            </a:r>
          </a:p>
          <a:p>
            <a:r>
              <a:rPr lang="en-US" altLang="en-US" dirty="0"/>
              <a:t>Page replacement – find some page in memory, but not really in use, page it out</a:t>
            </a:r>
          </a:p>
          <a:p>
            <a:pPr lvl="1"/>
            <a:r>
              <a:rPr lang="en-US" altLang="en-US" dirty="0"/>
              <a:t>Algorithm – terminate? swap out? replace the page?</a:t>
            </a:r>
          </a:p>
          <a:p>
            <a:pPr lvl="1"/>
            <a:r>
              <a:rPr lang="en-US" altLang="en-US" dirty="0"/>
              <a:t>Performance – want an algorithm which will result in minimum number of page faults</a:t>
            </a:r>
          </a:p>
          <a:p>
            <a:r>
              <a:rPr lang="en-US" altLang="en-US" dirty="0"/>
              <a:t>Same page may be brought into memory several times</a:t>
            </a:r>
          </a:p>
          <a:p>
            <a:pPr>
              <a:buFont typeface="Monotype Sorts" pitchFamily="-84" charset="2"/>
              <a:buNone/>
            </a:pPr>
            <a:endParaRPr lang="en-US" altLang="en-US" dirty="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62025" y="188913"/>
            <a:ext cx="7724775" cy="576262"/>
          </a:xfrm>
        </p:spPr>
        <p:txBody>
          <a:bodyPr>
            <a:normAutofit fontScale="90000"/>
          </a:bodyPr>
          <a:lstStyle/>
          <a:p>
            <a:pPr eaLnBrk="1" hangingPunct="1"/>
            <a:r>
              <a:rPr lang="en-US" altLang="en-US"/>
              <a:t>Page Replacement</a:t>
            </a:r>
          </a:p>
        </p:txBody>
      </p:sp>
      <p:sp>
        <p:nvSpPr>
          <p:cNvPr id="29699" name="Rectangle 3"/>
          <p:cNvSpPr>
            <a:spLocks noGrp="1" noChangeArrowheads="1"/>
          </p:cNvSpPr>
          <p:nvPr>
            <p:ph type="body" idx="1"/>
          </p:nvPr>
        </p:nvSpPr>
        <p:spPr>
          <a:xfrm>
            <a:off x="895350" y="1233488"/>
            <a:ext cx="6508750" cy="4530725"/>
          </a:xfrm>
        </p:spPr>
        <p:txBody>
          <a:bodyPr>
            <a:normAutofit fontScale="92500" lnSpcReduction="20000"/>
          </a:bodyPr>
          <a:lstStyle/>
          <a:p>
            <a:r>
              <a:rPr lang="en-US" altLang="en-US"/>
              <a:t>Prevent </a:t>
            </a:r>
            <a:r>
              <a:rPr lang="en-US" altLang="en-US" b="1">
                <a:solidFill>
                  <a:srgbClr val="3366FF"/>
                </a:solidFill>
              </a:rPr>
              <a:t>over-allocation</a:t>
            </a:r>
            <a:r>
              <a:rPr lang="en-US" altLang="en-US"/>
              <a:t> of memory by modifying page-fault service routine to include page replacement</a:t>
            </a:r>
          </a:p>
          <a:p>
            <a:r>
              <a:rPr lang="en-US" altLang="en-US"/>
              <a:t>Use </a:t>
            </a:r>
            <a:r>
              <a:rPr lang="en-US" altLang="en-US" b="1">
                <a:solidFill>
                  <a:srgbClr val="3366FF"/>
                </a:solidFill>
              </a:rPr>
              <a:t>modify </a:t>
            </a:r>
            <a:r>
              <a:rPr lang="en-US" altLang="en-US"/>
              <a:t>(</a:t>
            </a:r>
            <a:r>
              <a:rPr lang="en-US" altLang="en-US" b="1">
                <a:solidFill>
                  <a:srgbClr val="3366FF"/>
                </a:solidFill>
              </a:rPr>
              <a:t>dirty</a:t>
            </a:r>
            <a:r>
              <a:rPr lang="en-US" altLang="en-US"/>
              <a:t>)</a:t>
            </a:r>
            <a:r>
              <a:rPr lang="en-US" altLang="en-US" b="1">
                <a:solidFill>
                  <a:srgbClr val="3366FF"/>
                </a:solidFill>
              </a:rPr>
              <a:t> bit </a:t>
            </a:r>
            <a:r>
              <a:rPr lang="en-US" altLang="en-US"/>
              <a:t>to reduce overhead of page transfers – only modified pages are written to disk</a:t>
            </a:r>
          </a:p>
          <a:p>
            <a:r>
              <a:rPr lang="en-US" altLang="en-US"/>
              <a:t>Page replacement completes separation between logical memory and physical memory – large virtual memory can be provided on a smaller physical memory</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993775" y="188913"/>
            <a:ext cx="7693025" cy="576262"/>
          </a:xfrm>
        </p:spPr>
        <p:txBody>
          <a:bodyPr>
            <a:normAutofit fontScale="90000"/>
          </a:bodyPr>
          <a:lstStyle/>
          <a:p>
            <a:pPr eaLnBrk="1" hangingPunct="1"/>
            <a:r>
              <a:rPr lang="en-US" altLang="en-US"/>
              <a:t>Need For Page Replacement</a:t>
            </a:r>
          </a:p>
        </p:txBody>
      </p:sp>
      <p:pic>
        <p:nvPicPr>
          <p:cNvPr id="30723" name="Picture 4" descr="9"/>
          <p:cNvPicPr>
            <a:picLocks noChangeAspect="1" noChangeArrowheads="1"/>
          </p:cNvPicPr>
          <p:nvPr/>
        </p:nvPicPr>
        <p:blipFill>
          <a:blip r:embed="rId3"/>
          <a:srcRect/>
          <a:stretch>
            <a:fillRect/>
          </a:stretch>
        </p:blipFill>
        <p:spPr bwMode="auto">
          <a:xfrm>
            <a:off x="1727200" y="1192213"/>
            <a:ext cx="6192838" cy="4511675"/>
          </a:xfrm>
          <a:prstGeom prst="rect">
            <a:avLst/>
          </a:prstGeom>
          <a:noFill/>
          <a:ln w="9525">
            <a:noFill/>
            <a:miter lim="800000"/>
            <a:headEnd/>
            <a:tailEnd/>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79500" y="163513"/>
            <a:ext cx="7607300" cy="576262"/>
          </a:xfrm>
        </p:spPr>
        <p:txBody>
          <a:bodyPr>
            <a:normAutofit fontScale="90000"/>
          </a:bodyPr>
          <a:lstStyle/>
          <a:p>
            <a:pPr eaLnBrk="1" hangingPunct="1"/>
            <a:r>
              <a:rPr lang="en-US" altLang="en-US"/>
              <a:t>Basic Page Replacement</a:t>
            </a:r>
          </a:p>
        </p:txBody>
      </p:sp>
      <p:sp>
        <p:nvSpPr>
          <p:cNvPr id="31747" name="Rectangle 3"/>
          <p:cNvSpPr>
            <a:spLocks noGrp="1" noChangeArrowheads="1"/>
          </p:cNvSpPr>
          <p:nvPr>
            <p:ph type="body" idx="1"/>
          </p:nvPr>
        </p:nvSpPr>
        <p:spPr>
          <a:xfrm>
            <a:off x="908050" y="1122363"/>
            <a:ext cx="7653338" cy="4457700"/>
          </a:xfrm>
        </p:spPr>
        <p:txBody>
          <a:bodyPr>
            <a:normAutofit fontScale="62500" lnSpcReduction="20000"/>
          </a:bodyPr>
          <a:lstStyle/>
          <a:p>
            <a:pPr marL="379413" indent="-379413">
              <a:buFont typeface="Monotype Sorts" pitchFamily="-84" charset="2"/>
              <a:buAutoNum type="arabicPeriod"/>
            </a:pPr>
            <a:r>
              <a:rPr lang="en-US" altLang="en-US"/>
              <a:t>Find the location of the desired page on disk</a:t>
            </a:r>
            <a:br>
              <a:rPr lang="en-US" altLang="en-US"/>
            </a:br>
            <a:endParaRPr lang="en-US" altLang="en-US"/>
          </a:p>
          <a:p>
            <a:pPr marL="379413" indent="-379413">
              <a:buFont typeface="Monotype Sorts" pitchFamily="-84" charset="2"/>
              <a:buAutoNum type="arabicPeriod"/>
            </a:pPr>
            <a:r>
              <a:rPr lang="en-US" altLang="en-US"/>
              <a:t>Find a free frame:</a:t>
            </a:r>
            <a:br>
              <a:rPr lang="en-US" altLang="en-US"/>
            </a:br>
            <a:r>
              <a:rPr lang="en-US" altLang="en-US"/>
              <a:t>   -  If there is a free frame, use it</a:t>
            </a:r>
            <a:br>
              <a:rPr lang="en-US" altLang="en-US"/>
            </a:br>
            <a:r>
              <a:rPr lang="en-US" altLang="en-US"/>
              <a:t>   -  If there is no free frame, use a page replacement algorithm to select a </a:t>
            </a:r>
            <a:r>
              <a:rPr lang="en-US" altLang="en-US" b="1">
                <a:solidFill>
                  <a:srgbClr val="3366FF"/>
                </a:solidFill>
              </a:rPr>
              <a:t>victim</a:t>
            </a:r>
            <a:r>
              <a:rPr lang="en-US" altLang="en-US">
                <a:solidFill>
                  <a:srgbClr val="3366FF"/>
                </a:solidFill>
              </a:rPr>
              <a:t> </a:t>
            </a:r>
            <a:r>
              <a:rPr lang="en-US" altLang="en-US" b="1">
                <a:solidFill>
                  <a:srgbClr val="3366FF"/>
                </a:solidFill>
              </a:rPr>
              <a:t>frame</a:t>
            </a:r>
            <a:br>
              <a:rPr lang="en-US" altLang="en-US" b="1">
                <a:solidFill>
                  <a:srgbClr val="3366FF"/>
                </a:solidFill>
              </a:rPr>
            </a:br>
            <a:r>
              <a:rPr lang="en-US" altLang="en-US" b="1">
                <a:solidFill>
                  <a:srgbClr val="3366FF"/>
                </a:solidFill>
              </a:rPr>
              <a:t>	- </a:t>
            </a:r>
            <a:r>
              <a:rPr lang="en-US" altLang="en-US"/>
              <a:t>Write victim frame to disk if dirty</a:t>
            </a:r>
            <a:br>
              <a:rPr lang="en-US" altLang="en-US"/>
            </a:br>
            <a:endParaRPr lang="en-US" altLang="en-US"/>
          </a:p>
          <a:p>
            <a:pPr marL="379413" indent="-379413">
              <a:buFont typeface="Monotype Sorts" pitchFamily="-84" charset="2"/>
              <a:buAutoNum type="arabicPeriod"/>
            </a:pPr>
            <a:r>
              <a:rPr lang="en-US" altLang="en-US"/>
              <a:t>Bring  the desired page into the (newly) free frame; update the page and frame tables</a:t>
            </a:r>
            <a:br>
              <a:rPr lang="en-US" altLang="en-US"/>
            </a:br>
            <a:endParaRPr lang="en-US" altLang="en-US"/>
          </a:p>
          <a:p>
            <a:pPr marL="379413" indent="-379413">
              <a:buFont typeface="Monotype Sorts" pitchFamily="-84" charset="2"/>
              <a:buAutoNum type="arabicPeriod"/>
            </a:pPr>
            <a:r>
              <a:rPr lang="en-US" altLang="en-US"/>
              <a:t>Continue the process by restarting the instruction that caused the trap</a:t>
            </a:r>
          </a:p>
          <a:p>
            <a:pPr marL="379413" indent="-379413">
              <a:buFont typeface="Monotype Sorts" pitchFamily="-84" charset="2"/>
              <a:buAutoNum type="arabicPeriod"/>
            </a:pPr>
            <a:endParaRPr lang="en-US" altLang="en-US"/>
          </a:p>
          <a:p>
            <a:pPr marL="379413" indent="-379413">
              <a:buFont typeface="Monotype Sorts" pitchFamily="-84" charset="2"/>
              <a:buNone/>
            </a:pPr>
            <a:r>
              <a:rPr lang="en-US" altLang="en-US"/>
              <a:t>Note now potentially 2 page transfers for page fault – increasing EAT</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22350" y="176213"/>
            <a:ext cx="7664450" cy="576262"/>
          </a:xfrm>
        </p:spPr>
        <p:txBody>
          <a:bodyPr>
            <a:normAutofit fontScale="90000"/>
          </a:bodyPr>
          <a:lstStyle/>
          <a:p>
            <a:pPr eaLnBrk="1" hangingPunct="1"/>
            <a:r>
              <a:rPr lang="en-US" altLang="en-US"/>
              <a:t>Page Replacement</a:t>
            </a:r>
          </a:p>
        </p:txBody>
      </p:sp>
      <p:pic>
        <p:nvPicPr>
          <p:cNvPr id="32771" name="Picture 4" descr="9"/>
          <p:cNvPicPr>
            <a:picLocks noChangeAspect="1" noChangeArrowheads="1"/>
          </p:cNvPicPr>
          <p:nvPr/>
        </p:nvPicPr>
        <p:blipFill>
          <a:blip r:embed="rId3"/>
          <a:srcRect/>
          <a:stretch>
            <a:fillRect/>
          </a:stretch>
        </p:blipFill>
        <p:spPr bwMode="auto">
          <a:xfrm>
            <a:off x="1841500" y="1223963"/>
            <a:ext cx="6267450" cy="4619625"/>
          </a:xfrm>
          <a:prstGeom prst="rect">
            <a:avLst/>
          </a:prstGeom>
          <a:noFill/>
          <a:ln w="9525">
            <a:noFill/>
            <a:miter lim="800000"/>
            <a:headEnd/>
            <a:tailEnd/>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239838" y="163513"/>
            <a:ext cx="7675562" cy="576262"/>
          </a:xfrm>
        </p:spPr>
        <p:txBody>
          <a:bodyPr/>
          <a:lstStyle/>
          <a:p>
            <a:pPr eaLnBrk="1" hangingPunct="1"/>
            <a:r>
              <a:rPr lang="en-US" altLang="en-US" sz="2800"/>
              <a:t>Page and Frame Replacement Algorithms</a:t>
            </a:r>
          </a:p>
        </p:txBody>
      </p:sp>
      <p:sp>
        <p:nvSpPr>
          <p:cNvPr id="33795" name="Rectangle 3"/>
          <p:cNvSpPr>
            <a:spLocks noGrp="1" noChangeArrowheads="1"/>
          </p:cNvSpPr>
          <p:nvPr>
            <p:ph type="body" idx="1"/>
          </p:nvPr>
        </p:nvSpPr>
        <p:spPr>
          <a:xfrm>
            <a:off x="869950" y="1133475"/>
            <a:ext cx="7486650" cy="4899025"/>
          </a:xfrm>
        </p:spPr>
        <p:txBody>
          <a:bodyPr>
            <a:normAutofit fontScale="70000" lnSpcReduction="20000"/>
          </a:bodyPr>
          <a:lstStyle/>
          <a:p>
            <a:pPr>
              <a:tabLst>
                <a:tab pos="3144838" algn="ctr"/>
              </a:tabLst>
            </a:pPr>
            <a:r>
              <a:rPr lang="en-US" altLang="en-US" b="1">
                <a:solidFill>
                  <a:srgbClr val="3366FF"/>
                </a:solidFill>
              </a:rPr>
              <a:t>Frame-allocation algorithm </a:t>
            </a:r>
            <a:r>
              <a:rPr lang="en-US" altLang="en-US"/>
              <a:t>determines </a:t>
            </a:r>
          </a:p>
          <a:p>
            <a:pPr lvl="1">
              <a:tabLst>
                <a:tab pos="3144838" algn="ctr"/>
              </a:tabLst>
            </a:pPr>
            <a:r>
              <a:rPr lang="en-US" altLang="en-US"/>
              <a:t>How many frames to give each process</a:t>
            </a:r>
          </a:p>
          <a:p>
            <a:pPr lvl="1">
              <a:tabLst>
                <a:tab pos="3144838" algn="ctr"/>
              </a:tabLst>
            </a:pPr>
            <a:r>
              <a:rPr lang="en-US" altLang="en-US"/>
              <a:t>Which frames to replace</a:t>
            </a:r>
          </a:p>
          <a:p>
            <a:pPr>
              <a:tabLst>
                <a:tab pos="3144838" algn="ctr"/>
              </a:tabLst>
            </a:pPr>
            <a:r>
              <a:rPr lang="en-US" altLang="en-US" b="1">
                <a:solidFill>
                  <a:srgbClr val="3366FF"/>
                </a:solidFill>
              </a:rPr>
              <a:t>Page-replacement algorithm</a:t>
            </a:r>
          </a:p>
          <a:p>
            <a:pPr lvl="1">
              <a:tabLst>
                <a:tab pos="3144838" algn="ctr"/>
              </a:tabLst>
            </a:pPr>
            <a:r>
              <a:rPr lang="en-US" altLang="en-US"/>
              <a:t>Want lowest page-fault rate on both first access and re-access</a:t>
            </a:r>
          </a:p>
          <a:p>
            <a:pPr>
              <a:tabLst>
                <a:tab pos="3144838" algn="ctr"/>
              </a:tabLst>
            </a:pPr>
            <a:r>
              <a:rPr lang="en-US" altLang="en-US"/>
              <a:t>Evaluate algorithm by running it on a particular string of memory references (reference string) and computing the number of page faults on that string</a:t>
            </a:r>
          </a:p>
          <a:p>
            <a:pPr lvl="1">
              <a:tabLst>
                <a:tab pos="3144838" algn="ctr"/>
              </a:tabLst>
            </a:pPr>
            <a:r>
              <a:rPr lang="en-US" altLang="en-US"/>
              <a:t>String is just page numbers, not full addresses</a:t>
            </a:r>
          </a:p>
          <a:p>
            <a:pPr lvl="1">
              <a:tabLst>
                <a:tab pos="3144838" algn="ctr"/>
              </a:tabLst>
            </a:pPr>
            <a:r>
              <a:rPr lang="en-US" altLang="en-US"/>
              <a:t>Repeated access to the same page does not cause a page fault</a:t>
            </a:r>
          </a:p>
          <a:p>
            <a:pPr lvl="1">
              <a:tabLst>
                <a:tab pos="3144838" algn="ctr"/>
              </a:tabLst>
            </a:pPr>
            <a:r>
              <a:rPr lang="en-US" altLang="en-US"/>
              <a:t>Results depend on number of frames available</a:t>
            </a:r>
          </a:p>
          <a:p>
            <a:pPr>
              <a:tabLst>
                <a:tab pos="3144838" algn="ctr"/>
              </a:tabLst>
            </a:pPr>
            <a:r>
              <a:rPr lang="en-US" altLang="en-US"/>
              <a:t>In all our examples, the </a:t>
            </a:r>
            <a:r>
              <a:rPr lang="en-US" altLang="en-US" b="1">
                <a:solidFill>
                  <a:srgbClr val="3366FF"/>
                </a:solidFill>
              </a:rPr>
              <a:t>reference string </a:t>
            </a:r>
            <a:r>
              <a:rPr lang="en-US" altLang="en-US"/>
              <a:t>of referenced page numbers is </a:t>
            </a:r>
          </a:p>
          <a:p>
            <a:pPr>
              <a:buFont typeface="Monotype Sorts" pitchFamily="-84" charset="2"/>
              <a:buNone/>
              <a:tabLst>
                <a:tab pos="3144838" algn="ctr"/>
              </a:tabLst>
            </a:pPr>
            <a:r>
              <a:rPr lang="en-US" altLang="en-US"/>
              <a:t>	               </a:t>
            </a:r>
            <a:r>
              <a:rPr lang="en-US" altLang="en-US" b="1">
                <a:solidFill>
                  <a:srgbClr val="FF0000"/>
                </a:solidFill>
              </a:rPr>
              <a:t>7,0,1,2,0,3,0,4,2,3,0,3,0,3,2,1,2,0,1,7,0,1</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104900" y="98425"/>
            <a:ext cx="8229600" cy="576263"/>
          </a:xfrm>
        </p:spPr>
        <p:txBody>
          <a:bodyPr/>
          <a:lstStyle/>
          <a:p>
            <a:pPr eaLnBrk="1" hangingPunct="1"/>
            <a:r>
              <a:rPr lang="en-US" altLang="en-US" sz="2400"/>
              <a:t>Graph of Page Faults Versus The Number of Frames</a:t>
            </a:r>
          </a:p>
        </p:txBody>
      </p:sp>
      <p:pic>
        <p:nvPicPr>
          <p:cNvPr id="34819" name="Picture 5"/>
          <p:cNvPicPr>
            <a:picLocks noChangeAspect="1" noChangeArrowheads="1"/>
          </p:cNvPicPr>
          <p:nvPr/>
        </p:nvPicPr>
        <p:blipFill>
          <a:blip r:embed="rId3"/>
          <a:srcRect/>
          <a:stretch>
            <a:fillRect/>
          </a:stretch>
        </p:blipFill>
        <p:spPr bwMode="auto">
          <a:xfrm>
            <a:off x="1574800" y="1238250"/>
            <a:ext cx="6045200" cy="3557588"/>
          </a:xfrm>
          <a:prstGeom prst="rect">
            <a:avLst/>
          </a:prstGeom>
          <a:noFill/>
          <a:ln w="9525">
            <a:noFill/>
            <a:miter lim="800000"/>
            <a:headEnd/>
            <a:tailEnd/>
          </a:ln>
        </p:spPr>
      </p:pic>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41388" y="176213"/>
            <a:ext cx="7821612" cy="576262"/>
          </a:xfrm>
        </p:spPr>
        <p:txBody>
          <a:bodyPr>
            <a:normAutofit fontScale="90000"/>
          </a:bodyPr>
          <a:lstStyle/>
          <a:p>
            <a:pPr eaLnBrk="1" hangingPunct="1"/>
            <a:r>
              <a:rPr lang="en-US" altLang="en-US"/>
              <a:t>First-In-First-Out (FIFO) Algorithm</a:t>
            </a:r>
          </a:p>
        </p:txBody>
      </p:sp>
      <p:sp>
        <p:nvSpPr>
          <p:cNvPr id="35843" name="Rectangle 3"/>
          <p:cNvSpPr>
            <a:spLocks noGrp="1" noChangeArrowheads="1"/>
          </p:cNvSpPr>
          <p:nvPr>
            <p:ph type="body" idx="1"/>
          </p:nvPr>
        </p:nvSpPr>
        <p:spPr>
          <a:xfrm>
            <a:off x="908050" y="1052513"/>
            <a:ext cx="7283450" cy="5762625"/>
          </a:xfrm>
        </p:spPr>
        <p:txBody>
          <a:bodyPr>
            <a:normAutofit fontScale="77500" lnSpcReduction="20000"/>
          </a:bodyPr>
          <a:lstStyle/>
          <a:p>
            <a:r>
              <a:rPr lang="en-US" altLang="en-US"/>
              <a:t>Reference string: </a:t>
            </a:r>
            <a:r>
              <a:rPr lang="en-US" altLang="en-US" b="1">
                <a:solidFill>
                  <a:srgbClr val="FF0000"/>
                </a:solidFill>
              </a:rPr>
              <a:t>7,0,1,2,0,3,0,4,2,3,0,3,0,3,2,1,2,0,1,7,0,1</a:t>
            </a:r>
            <a:endParaRPr lang="en-US" altLang="en-US"/>
          </a:p>
          <a:p>
            <a:r>
              <a:rPr lang="en-US" altLang="en-US"/>
              <a:t>3 frames (3 pages can be in memory at a time per process)</a:t>
            </a:r>
          </a:p>
          <a:p>
            <a:pPr>
              <a:buFont typeface="Monotype Sorts" pitchFamily="-84" charset="2"/>
              <a:buNone/>
            </a:pPr>
            <a:endParaRPr lang="en-US" altLang="en-US"/>
          </a:p>
          <a:p>
            <a:pPr>
              <a:buFont typeface="Monotype Sorts" pitchFamily="-84" charset="2"/>
              <a:buNone/>
            </a:pPr>
            <a:endParaRPr lang="en-US" altLang="en-US"/>
          </a:p>
          <a:p>
            <a:pPr>
              <a:buFont typeface="Monotype Sorts" pitchFamily="-84" charset="2"/>
              <a:buNone/>
            </a:pPr>
            <a:br>
              <a:rPr lang="en-US" altLang="en-US"/>
            </a:br>
            <a:endParaRPr lang="en-US" altLang="en-US"/>
          </a:p>
          <a:p>
            <a:pPr>
              <a:buFont typeface="Monotype Sorts" pitchFamily="-84" charset="2"/>
              <a:buNone/>
            </a:pPr>
            <a:endParaRPr lang="en-US" altLang="en-US" sz="800"/>
          </a:p>
          <a:p>
            <a:pPr>
              <a:buFont typeface="Monotype Sorts" pitchFamily="-84" charset="2"/>
              <a:buNone/>
            </a:pPr>
            <a:endParaRPr lang="en-US" altLang="en-US" sz="800"/>
          </a:p>
          <a:p>
            <a:pPr>
              <a:buFont typeface="Monotype Sorts" pitchFamily="-84" charset="2"/>
              <a:buNone/>
            </a:pPr>
            <a:endParaRPr lang="en-US" altLang="en-US"/>
          </a:p>
          <a:p>
            <a:r>
              <a:rPr lang="en-US" altLang="en-US"/>
              <a:t>Can vary by reference string: consider 1,2,3,4,1,2,5,1,2,3,4,5</a:t>
            </a:r>
          </a:p>
          <a:p>
            <a:pPr lvl="1"/>
            <a:r>
              <a:rPr lang="en-US" altLang="en-US"/>
              <a:t>Adding more frames can cause more page faults!</a:t>
            </a:r>
          </a:p>
          <a:p>
            <a:pPr lvl="2"/>
            <a:r>
              <a:rPr lang="en-US" altLang="en-US" b="1">
                <a:solidFill>
                  <a:srgbClr val="3366FF"/>
                </a:solidFill>
              </a:rPr>
              <a:t>Belady</a:t>
            </a:r>
            <a:r>
              <a:rPr lang="ja-JP" altLang="en-US" b="1">
                <a:solidFill>
                  <a:srgbClr val="3366FF"/>
                </a:solidFill>
              </a:rPr>
              <a:t>’</a:t>
            </a:r>
            <a:r>
              <a:rPr lang="en-US" altLang="ja-JP" b="1">
                <a:solidFill>
                  <a:srgbClr val="3366FF"/>
                </a:solidFill>
              </a:rPr>
              <a:t>s Anomaly</a:t>
            </a:r>
            <a:endParaRPr lang="en-US" altLang="en-US" sz="800"/>
          </a:p>
          <a:p>
            <a:r>
              <a:rPr lang="en-US" altLang="en-US"/>
              <a:t>How to track ages of pages? </a:t>
            </a:r>
          </a:p>
          <a:p>
            <a:pPr lvl="1"/>
            <a:r>
              <a:rPr lang="en-US" altLang="en-US"/>
              <a:t>Just use a FIFO queue</a:t>
            </a:r>
          </a:p>
        </p:txBody>
      </p:sp>
      <p:sp>
        <p:nvSpPr>
          <p:cNvPr id="35844" name="Text Box 16"/>
          <p:cNvSpPr txBox="1">
            <a:spLocks noChangeArrowheads="1"/>
          </p:cNvSpPr>
          <p:nvPr/>
        </p:nvSpPr>
        <p:spPr bwMode="auto">
          <a:xfrm>
            <a:off x="1333500" y="3546475"/>
            <a:ext cx="1633538" cy="369888"/>
          </a:xfrm>
          <a:prstGeom prst="rect">
            <a:avLst/>
          </a:prstGeom>
          <a:noFill/>
          <a:ln w="9525">
            <a:noFill/>
            <a:miter lim="800000"/>
            <a:headEnd/>
            <a:tailEnd/>
          </a:ln>
        </p:spPr>
        <p:txBody>
          <a:bodyPr wrap="none" lIns="91435" tIns="45718" rIns="91435" bIns="45718" anchor="ctr">
            <a:spAutoFit/>
          </a:bodyPr>
          <a:lstStyle/>
          <a:p>
            <a:pPr algn="ctr">
              <a:spcBef>
                <a:spcPct val="50000"/>
              </a:spcBef>
            </a:pPr>
            <a:r>
              <a:rPr lang="en-US" altLang="en-US">
                <a:latin typeface="Helvetica" pitchFamily="-84" charset="0"/>
              </a:rPr>
              <a:t>15 page faults</a:t>
            </a:r>
          </a:p>
        </p:txBody>
      </p:sp>
      <p:pic>
        <p:nvPicPr>
          <p:cNvPr id="35845" name="Picture 1"/>
          <p:cNvPicPr>
            <a:picLocks noChangeAspect="1"/>
          </p:cNvPicPr>
          <p:nvPr/>
        </p:nvPicPr>
        <p:blipFill>
          <a:blip r:embed="rId3"/>
          <a:srcRect/>
          <a:stretch>
            <a:fillRect/>
          </a:stretch>
        </p:blipFill>
        <p:spPr bwMode="auto">
          <a:xfrm>
            <a:off x="1684338" y="1854200"/>
            <a:ext cx="5327650" cy="1697038"/>
          </a:xfrm>
          <a:prstGeom prst="rect">
            <a:avLst/>
          </a:prstGeom>
          <a:noFill/>
          <a:ln w="9525">
            <a:noFill/>
            <a:miter lim="800000"/>
            <a:headEnd/>
            <a:tailEnd/>
          </a:ln>
        </p:spPr>
      </p:pic>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68400" y="214313"/>
            <a:ext cx="7734300" cy="576262"/>
          </a:xfrm>
        </p:spPr>
        <p:txBody>
          <a:bodyPr>
            <a:normAutofit fontScale="90000"/>
          </a:bodyPr>
          <a:lstStyle/>
          <a:p>
            <a:pPr eaLnBrk="1" hangingPunct="1"/>
            <a:r>
              <a:rPr lang="en-US" altLang="en-US"/>
              <a:t>FIFO Illustrating Belady</a:t>
            </a:r>
            <a:r>
              <a:rPr lang="ja-JP" altLang="en-US"/>
              <a:t>’</a:t>
            </a:r>
            <a:r>
              <a:rPr lang="en-US" altLang="ja-JP"/>
              <a:t>s Anomaly</a:t>
            </a:r>
            <a:endParaRPr lang="en-US" altLang="en-US"/>
          </a:p>
        </p:txBody>
      </p:sp>
      <p:pic>
        <p:nvPicPr>
          <p:cNvPr id="36867" name="Picture 1" descr="9_13.pdf"/>
          <p:cNvPicPr>
            <a:picLocks noChangeAspect="1"/>
          </p:cNvPicPr>
          <p:nvPr/>
        </p:nvPicPr>
        <p:blipFill>
          <a:blip r:embed="rId3"/>
          <a:srcRect/>
          <a:stretch>
            <a:fillRect/>
          </a:stretch>
        </p:blipFill>
        <p:spPr bwMode="auto">
          <a:xfrm>
            <a:off x="1633538" y="1303338"/>
            <a:ext cx="5676900" cy="4062412"/>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idx="4294967295"/>
          </p:nvPr>
        </p:nvSpPr>
        <p:spPr>
          <a:xfrm>
            <a:off x="457200" y="198438"/>
            <a:ext cx="8229600" cy="576262"/>
          </a:xfrm>
        </p:spPr>
        <p:txBody>
          <a:bodyPr>
            <a:normAutofit fontScale="90000"/>
          </a:bodyPr>
          <a:lstStyle/>
          <a:p>
            <a:r>
              <a:rPr lang="en-US"/>
              <a:t>Clustered Systems</a:t>
            </a:r>
          </a:p>
        </p:txBody>
      </p:sp>
      <p:pic>
        <p:nvPicPr>
          <p:cNvPr id="30723" name="Content Placeholder 3" descr="1.08.pdf"/>
          <p:cNvPicPr>
            <a:picLocks noGrp="1" noChangeAspect="1"/>
          </p:cNvPicPr>
          <p:nvPr>
            <p:ph idx="4294967295"/>
          </p:nvPr>
        </p:nvPicPr>
        <p:blipFill>
          <a:blip r:embed="rId2"/>
          <a:srcRect t="-3476" b="-3476"/>
          <a:stretch>
            <a:fillRect/>
          </a:stretch>
        </p:blipFill>
        <p:spPr>
          <a:xfrm>
            <a:off x="1404938" y="1557338"/>
            <a:ext cx="6402387" cy="3524250"/>
          </a:xfrm>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49300" y="138113"/>
            <a:ext cx="7937500" cy="576262"/>
          </a:xfrm>
        </p:spPr>
        <p:txBody>
          <a:bodyPr>
            <a:normAutofit fontScale="90000"/>
          </a:bodyPr>
          <a:lstStyle/>
          <a:p>
            <a:pPr eaLnBrk="1" hangingPunct="1"/>
            <a:r>
              <a:rPr lang="en-US" altLang="en-US"/>
              <a:t>Optimal Algorithm</a:t>
            </a:r>
          </a:p>
        </p:txBody>
      </p:sp>
      <p:sp>
        <p:nvSpPr>
          <p:cNvPr id="37891" name="Rectangle 3"/>
          <p:cNvSpPr>
            <a:spLocks noGrp="1" noChangeArrowheads="1"/>
          </p:cNvSpPr>
          <p:nvPr>
            <p:ph type="body" idx="1"/>
          </p:nvPr>
        </p:nvSpPr>
        <p:spPr>
          <a:xfrm>
            <a:off x="895350" y="1119188"/>
            <a:ext cx="8229600" cy="4530725"/>
          </a:xfrm>
        </p:spPr>
        <p:txBody>
          <a:bodyPr/>
          <a:lstStyle/>
          <a:p>
            <a:pPr>
              <a:tabLst>
                <a:tab pos="1889125" algn="l"/>
              </a:tabLst>
            </a:pPr>
            <a:r>
              <a:rPr lang="en-US" altLang="en-US"/>
              <a:t>Replace page that will not be used for longest period of time</a:t>
            </a:r>
          </a:p>
          <a:p>
            <a:pPr lvl="1">
              <a:tabLst>
                <a:tab pos="1889125" algn="l"/>
              </a:tabLst>
            </a:pPr>
            <a:r>
              <a:rPr lang="en-US" altLang="en-US"/>
              <a:t>9 is optimal for the example</a:t>
            </a:r>
          </a:p>
          <a:p>
            <a:pPr>
              <a:tabLst>
                <a:tab pos="1889125" algn="l"/>
              </a:tabLst>
            </a:pPr>
            <a:r>
              <a:rPr lang="en-US" altLang="en-US"/>
              <a:t>How do you know this?</a:t>
            </a:r>
          </a:p>
          <a:p>
            <a:pPr lvl="1">
              <a:tabLst>
                <a:tab pos="1889125" algn="l"/>
              </a:tabLst>
            </a:pPr>
            <a:r>
              <a:rPr lang="en-US" altLang="en-US"/>
              <a:t>Can</a:t>
            </a:r>
            <a:r>
              <a:rPr lang="ja-JP" altLang="en-US"/>
              <a:t>’</a:t>
            </a:r>
            <a:r>
              <a:rPr lang="en-US" altLang="ja-JP"/>
              <a:t>t read the future</a:t>
            </a:r>
            <a:endParaRPr lang="en-US" altLang="en-US"/>
          </a:p>
          <a:p>
            <a:pPr>
              <a:tabLst>
                <a:tab pos="1889125" algn="l"/>
              </a:tabLst>
            </a:pPr>
            <a:r>
              <a:rPr lang="en-US" altLang="en-US"/>
              <a:t>Used for measuring how well your algorithm performs</a:t>
            </a:r>
          </a:p>
        </p:txBody>
      </p:sp>
      <p:pic>
        <p:nvPicPr>
          <p:cNvPr id="37892" name="Picture 3"/>
          <p:cNvPicPr>
            <a:picLocks noChangeAspect="1"/>
          </p:cNvPicPr>
          <p:nvPr/>
        </p:nvPicPr>
        <p:blipFill>
          <a:blip r:embed="rId3"/>
          <a:srcRect/>
          <a:stretch>
            <a:fillRect/>
          </a:stretch>
        </p:blipFill>
        <p:spPr bwMode="auto">
          <a:xfrm>
            <a:off x="1612900" y="3159125"/>
            <a:ext cx="6259513" cy="2105025"/>
          </a:xfrm>
          <a:prstGeom prst="rect">
            <a:avLst/>
          </a:prstGeom>
          <a:noFill/>
          <a:ln w="9525">
            <a:noFill/>
            <a:miter lim="800000"/>
            <a:headEnd/>
            <a:tailEnd/>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368425" y="163513"/>
            <a:ext cx="7673975" cy="576262"/>
          </a:xfrm>
        </p:spPr>
        <p:txBody>
          <a:bodyPr>
            <a:normAutofit fontScale="90000"/>
          </a:bodyPr>
          <a:lstStyle/>
          <a:p>
            <a:pPr eaLnBrk="1" hangingPunct="1"/>
            <a:r>
              <a:rPr lang="en-US" altLang="en-US"/>
              <a:t>Least Recently Used (LRU) Algorithm</a:t>
            </a:r>
          </a:p>
        </p:txBody>
      </p:sp>
      <p:sp>
        <p:nvSpPr>
          <p:cNvPr id="36867" name="Rectangle 3"/>
          <p:cNvSpPr>
            <a:spLocks noGrp="1" noChangeArrowheads="1"/>
          </p:cNvSpPr>
          <p:nvPr>
            <p:ph type="body" idx="1"/>
          </p:nvPr>
        </p:nvSpPr>
        <p:spPr>
          <a:xfrm>
            <a:off x="889000" y="727075"/>
            <a:ext cx="7454900" cy="4835525"/>
          </a:xfrm>
        </p:spPr>
        <p:txBody>
          <a:bodyPr>
            <a:normAutofit fontScale="70000" lnSpcReduction="20000"/>
          </a:bodyPr>
          <a:lstStyle/>
          <a:p>
            <a:pPr>
              <a:buFont typeface="Monotype Sorts" pitchFamily="-84" charset="2"/>
              <a:buNone/>
              <a:defRPr/>
            </a:pPr>
            <a:endParaRPr lang="en-US" altLang="en-US" dirty="0"/>
          </a:p>
          <a:p>
            <a:pPr>
              <a:defRPr/>
            </a:pPr>
            <a:r>
              <a:rPr lang="en-US" altLang="en-US" dirty="0"/>
              <a:t>Use past knowledge rather than future</a:t>
            </a:r>
          </a:p>
          <a:p>
            <a:pPr>
              <a:defRPr/>
            </a:pPr>
            <a:r>
              <a:rPr lang="en-US" altLang="en-US" dirty="0"/>
              <a:t>Replace page that has not been used in the most amount of time</a:t>
            </a:r>
          </a:p>
          <a:p>
            <a:pPr>
              <a:defRPr/>
            </a:pPr>
            <a:r>
              <a:rPr lang="en-US" altLang="en-US" dirty="0"/>
              <a:t>Associate time of last use with each page</a:t>
            </a:r>
          </a:p>
          <a:p>
            <a:pPr>
              <a:buFont typeface="Monotype Sorts" pitchFamily="-84" charset="2"/>
              <a:buNone/>
              <a:defRPr/>
            </a:pPr>
            <a:endParaRPr lang="en-US" altLang="en-US" dirty="0"/>
          </a:p>
          <a:p>
            <a:pPr>
              <a:buFont typeface="Monotype Sorts" pitchFamily="-84" charset="2"/>
              <a:buNone/>
              <a:defRPr/>
            </a:pPr>
            <a:endParaRPr lang="en-US" altLang="en-US" dirty="0"/>
          </a:p>
          <a:p>
            <a:pPr>
              <a:defRPr/>
            </a:pPr>
            <a:endParaRPr lang="en-US" altLang="en-US" dirty="0"/>
          </a:p>
          <a:p>
            <a:pPr>
              <a:defRPr/>
            </a:pPr>
            <a:endParaRPr lang="en-US" altLang="en-US" dirty="0"/>
          </a:p>
          <a:p>
            <a:pPr marL="0" indent="0">
              <a:buFont typeface="Monotype Sorts" pitchFamily="-84" charset="2"/>
              <a:buNone/>
              <a:defRPr/>
            </a:pPr>
            <a:endParaRPr lang="en-US" altLang="en-US" dirty="0"/>
          </a:p>
          <a:p>
            <a:pPr>
              <a:defRPr/>
            </a:pPr>
            <a:endParaRPr lang="en-US" altLang="en-US" dirty="0"/>
          </a:p>
          <a:p>
            <a:pPr>
              <a:defRPr/>
            </a:pPr>
            <a:r>
              <a:rPr lang="en-US" altLang="en-US" dirty="0"/>
              <a:t>12 faults – better than FIFO but worse than OPT</a:t>
            </a:r>
          </a:p>
          <a:p>
            <a:pPr>
              <a:defRPr/>
            </a:pPr>
            <a:r>
              <a:rPr lang="en-US" altLang="en-US" dirty="0"/>
              <a:t>Generally good algorithm and frequently used</a:t>
            </a:r>
          </a:p>
          <a:p>
            <a:pPr>
              <a:defRPr/>
            </a:pPr>
            <a:r>
              <a:rPr lang="en-US" altLang="en-US" dirty="0"/>
              <a:t>But how to implement?</a:t>
            </a:r>
          </a:p>
          <a:p>
            <a:pPr>
              <a:buFont typeface="Monotype Sorts" pitchFamily="-84" charset="2"/>
              <a:buNone/>
              <a:defRPr/>
            </a:pPr>
            <a:endParaRPr lang="en-US" altLang="en-US" dirty="0"/>
          </a:p>
        </p:txBody>
      </p:sp>
      <p:pic>
        <p:nvPicPr>
          <p:cNvPr id="38916" name="Picture 4" descr="9"/>
          <p:cNvPicPr>
            <a:picLocks noChangeAspect="1" noChangeArrowheads="1"/>
          </p:cNvPicPr>
          <p:nvPr/>
        </p:nvPicPr>
        <p:blipFill>
          <a:blip r:embed="rId3"/>
          <a:srcRect/>
          <a:stretch>
            <a:fillRect/>
          </a:stretch>
        </p:blipFill>
        <p:spPr bwMode="auto">
          <a:xfrm>
            <a:off x="1525588" y="2363788"/>
            <a:ext cx="6902450" cy="1884362"/>
          </a:xfrm>
          <a:prstGeom prst="rect">
            <a:avLst/>
          </a:prstGeom>
          <a:noFill/>
          <a:ln w="9525">
            <a:noFill/>
            <a:miter lim="800000"/>
            <a:headEnd/>
            <a:tailEnd/>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76213"/>
            <a:ext cx="8229600" cy="576262"/>
          </a:xfrm>
        </p:spPr>
        <p:txBody>
          <a:bodyPr/>
          <a:lstStyle/>
          <a:p>
            <a:pPr eaLnBrk="1" hangingPunct="1"/>
            <a:r>
              <a:rPr lang="en-US" altLang="en-US"/>
              <a:t>LRU Algorithm (Cont.)</a:t>
            </a:r>
          </a:p>
        </p:txBody>
      </p:sp>
      <p:sp>
        <p:nvSpPr>
          <p:cNvPr id="39939" name="Rectangle 3"/>
          <p:cNvSpPr>
            <a:spLocks noGrp="1" noChangeArrowheads="1"/>
          </p:cNvSpPr>
          <p:nvPr>
            <p:ph type="body" idx="1"/>
          </p:nvPr>
        </p:nvSpPr>
        <p:spPr>
          <a:xfrm>
            <a:off x="895350" y="950913"/>
            <a:ext cx="7524750" cy="5246687"/>
          </a:xfrm>
        </p:spPr>
        <p:txBody>
          <a:bodyPr/>
          <a:lstStyle/>
          <a:p>
            <a:r>
              <a:rPr lang="en-US" altLang="en-US"/>
              <a:t>Counter implementation</a:t>
            </a:r>
          </a:p>
          <a:p>
            <a:pPr lvl="1"/>
            <a:r>
              <a:rPr lang="en-US" altLang="en-US"/>
              <a:t>Every page entry has a counter; every time page is referenced through this entry, copy the clock into the counter</a:t>
            </a:r>
          </a:p>
          <a:p>
            <a:pPr lvl="1"/>
            <a:r>
              <a:rPr lang="en-US" altLang="en-US"/>
              <a:t>When a page needs to be changed, look at the counters to find smallest value</a:t>
            </a:r>
          </a:p>
          <a:p>
            <a:pPr lvl="2"/>
            <a:r>
              <a:rPr lang="en-US" altLang="en-US"/>
              <a:t>Search through table needed</a:t>
            </a:r>
          </a:p>
          <a:p>
            <a:r>
              <a:rPr lang="en-US" altLang="en-US"/>
              <a:t>Stack implementation</a:t>
            </a:r>
          </a:p>
          <a:p>
            <a:pPr lvl="1"/>
            <a:r>
              <a:rPr lang="en-US" altLang="en-US"/>
              <a:t>Keep a stack of page numbers in a double link form:</a:t>
            </a:r>
          </a:p>
          <a:p>
            <a:pPr lvl="1"/>
            <a:r>
              <a:rPr lang="en-US" altLang="en-US"/>
              <a:t>Page referenced:</a:t>
            </a:r>
          </a:p>
          <a:p>
            <a:pPr lvl="2"/>
            <a:r>
              <a:rPr lang="en-US" altLang="en-US"/>
              <a:t>move it to the top</a:t>
            </a:r>
          </a:p>
          <a:p>
            <a:pPr lvl="2"/>
            <a:r>
              <a:rPr lang="en-US" altLang="en-US"/>
              <a:t>requires 6 pointers to be changed</a:t>
            </a:r>
          </a:p>
          <a:p>
            <a:pPr lvl="1"/>
            <a:r>
              <a:rPr lang="en-US" altLang="en-US"/>
              <a:t>But each update more expensive</a:t>
            </a:r>
          </a:p>
          <a:p>
            <a:pPr lvl="1"/>
            <a:r>
              <a:rPr lang="en-US" altLang="en-US"/>
              <a:t>No search for replacement</a:t>
            </a:r>
          </a:p>
          <a:p>
            <a:r>
              <a:rPr lang="en-US" altLang="en-US"/>
              <a:t>LRU and OPT are cases of </a:t>
            </a:r>
            <a:r>
              <a:rPr lang="en-US" altLang="en-US" b="1">
                <a:solidFill>
                  <a:srgbClr val="3366FF"/>
                </a:solidFill>
              </a:rPr>
              <a:t>stack algorithms </a:t>
            </a:r>
            <a:r>
              <a:rPr lang="en-US" altLang="en-US"/>
              <a:t>that don</a:t>
            </a:r>
            <a:r>
              <a:rPr lang="ja-JP" altLang="en-US"/>
              <a:t>’</a:t>
            </a:r>
            <a:r>
              <a:rPr lang="en-US" altLang="ja-JP"/>
              <a:t>t have Belady</a:t>
            </a:r>
            <a:r>
              <a:rPr lang="ja-JP" altLang="en-US"/>
              <a:t>’</a:t>
            </a:r>
            <a:r>
              <a:rPr lang="en-US" altLang="ja-JP"/>
              <a:t>s Anomaly</a:t>
            </a:r>
            <a:endParaRPr lang="en-US" altLang="en-US"/>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263650" y="103188"/>
            <a:ext cx="7626350" cy="576262"/>
          </a:xfrm>
        </p:spPr>
        <p:txBody>
          <a:bodyPr/>
          <a:lstStyle/>
          <a:p>
            <a:pPr eaLnBrk="1" hangingPunct="1"/>
            <a:r>
              <a:rPr lang="en-US" altLang="en-US" sz="2000"/>
              <a:t>Use Of A Stack to Record Most Recent Page References</a:t>
            </a:r>
          </a:p>
        </p:txBody>
      </p:sp>
      <p:pic>
        <p:nvPicPr>
          <p:cNvPr id="40963" name="Picture 1" descr="9_16.pdf"/>
          <p:cNvPicPr>
            <a:picLocks noChangeAspect="1"/>
          </p:cNvPicPr>
          <p:nvPr/>
        </p:nvPicPr>
        <p:blipFill>
          <a:blip r:embed="rId3"/>
          <a:srcRect/>
          <a:stretch>
            <a:fillRect/>
          </a:stretch>
        </p:blipFill>
        <p:spPr bwMode="auto">
          <a:xfrm>
            <a:off x="2078038" y="1141413"/>
            <a:ext cx="4702175" cy="3673475"/>
          </a:xfrm>
          <a:prstGeom prst="rect">
            <a:avLst/>
          </a:prstGeom>
          <a:noFill/>
          <a:ln w="9525">
            <a:noFill/>
            <a:miter lim="800000"/>
            <a:headEnd/>
            <a:tailEnd/>
          </a:ln>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14400" y="150813"/>
            <a:ext cx="7772400" cy="576262"/>
          </a:xfrm>
        </p:spPr>
        <p:txBody>
          <a:bodyPr>
            <a:normAutofit fontScale="90000"/>
          </a:bodyPr>
          <a:lstStyle/>
          <a:p>
            <a:pPr eaLnBrk="1" hangingPunct="1"/>
            <a:r>
              <a:rPr lang="en-US" altLang="en-US"/>
              <a:t>LRU Approximation Algorithms</a:t>
            </a:r>
          </a:p>
        </p:txBody>
      </p:sp>
      <p:sp>
        <p:nvSpPr>
          <p:cNvPr id="41987" name="Rectangle 3"/>
          <p:cNvSpPr>
            <a:spLocks noGrp="1" noChangeArrowheads="1"/>
          </p:cNvSpPr>
          <p:nvPr>
            <p:ph type="body" idx="1"/>
          </p:nvPr>
        </p:nvSpPr>
        <p:spPr>
          <a:xfrm>
            <a:off x="919163" y="982663"/>
            <a:ext cx="7370762" cy="5146675"/>
          </a:xfrm>
        </p:spPr>
        <p:txBody>
          <a:bodyPr>
            <a:normAutofit fontScale="77500" lnSpcReduction="20000"/>
          </a:bodyPr>
          <a:lstStyle/>
          <a:p>
            <a:r>
              <a:rPr lang="en-US" altLang="en-US" dirty="0"/>
              <a:t>LRU needs special hardware and still slow</a:t>
            </a:r>
          </a:p>
          <a:p>
            <a:r>
              <a:rPr lang="en-US" altLang="en-US" b="1" dirty="0">
                <a:solidFill>
                  <a:srgbClr val="3366FF"/>
                </a:solidFill>
              </a:rPr>
              <a:t>Reference bit</a:t>
            </a:r>
          </a:p>
          <a:p>
            <a:pPr lvl="1"/>
            <a:r>
              <a:rPr lang="en-US" altLang="en-US" dirty="0"/>
              <a:t>With each page associate a bit, initially = 0</a:t>
            </a:r>
          </a:p>
          <a:p>
            <a:pPr lvl="1"/>
            <a:r>
              <a:rPr lang="en-US" altLang="en-US" dirty="0"/>
              <a:t>When page is referenced bit set to 1</a:t>
            </a:r>
          </a:p>
          <a:p>
            <a:pPr lvl="1"/>
            <a:r>
              <a:rPr lang="en-US" altLang="en-US" dirty="0"/>
              <a:t>Replace any with reference bit = 0 (if one exists)</a:t>
            </a:r>
          </a:p>
          <a:p>
            <a:pPr lvl="2"/>
            <a:r>
              <a:rPr lang="en-US" altLang="en-US" dirty="0"/>
              <a:t>We do not know the order, however</a:t>
            </a:r>
            <a:endParaRPr lang="en-US" altLang="en-US" sz="800" dirty="0"/>
          </a:p>
          <a:p>
            <a:r>
              <a:rPr lang="en-US" altLang="en-US" b="1" dirty="0">
                <a:solidFill>
                  <a:srgbClr val="3366FF"/>
                </a:solidFill>
              </a:rPr>
              <a:t>Second-chance algorithm</a:t>
            </a:r>
          </a:p>
          <a:p>
            <a:pPr lvl="1"/>
            <a:r>
              <a:rPr lang="en-US" altLang="en-US" dirty="0"/>
              <a:t>Generally FIFO, plus hardware-provided reference bit</a:t>
            </a:r>
          </a:p>
          <a:p>
            <a:pPr lvl="1"/>
            <a:r>
              <a:rPr lang="en-US" altLang="en-US" b="1" dirty="0">
                <a:solidFill>
                  <a:srgbClr val="3366FF"/>
                </a:solidFill>
              </a:rPr>
              <a:t>Clock</a:t>
            </a:r>
            <a:r>
              <a:rPr lang="en-US" altLang="en-US" dirty="0"/>
              <a:t> replacement</a:t>
            </a:r>
          </a:p>
          <a:p>
            <a:pPr lvl="1"/>
            <a:r>
              <a:rPr lang="en-US" altLang="en-US" dirty="0"/>
              <a:t>If page to be replaced has </a:t>
            </a:r>
          </a:p>
          <a:p>
            <a:pPr lvl="2"/>
            <a:r>
              <a:rPr lang="en-US" altLang="en-US" dirty="0"/>
              <a:t>Reference bit = 0 -&gt; replace it</a:t>
            </a:r>
          </a:p>
          <a:p>
            <a:pPr lvl="2"/>
            <a:r>
              <a:rPr lang="en-US" altLang="en-US" dirty="0"/>
              <a:t>reference bit = 1 then:</a:t>
            </a:r>
          </a:p>
          <a:p>
            <a:pPr lvl="3"/>
            <a:r>
              <a:rPr lang="en-US" altLang="en-US" dirty="0"/>
              <a:t>set reference bit 0, leave page in memory</a:t>
            </a:r>
          </a:p>
          <a:p>
            <a:pPr lvl="3"/>
            <a:r>
              <a:rPr lang="en-US" altLang="en-US" dirty="0"/>
              <a:t>replace next page, subject to same rules</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927100" y="177800"/>
            <a:ext cx="8010525" cy="463550"/>
          </a:xfrm>
        </p:spPr>
        <p:txBody>
          <a:bodyPr/>
          <a:lstStyle/>
          <a:p>
            <a:pPr eaLnBrk="1" hangingPunct="1"/>
            <a:r>
              <a:rPr lang="en-US" altLang="en-US" sz="2000"/>
              <a:t>Second-Chance (clock) Page-Replacement Algorithm</a:t>
            </a:r>
          </a:p>
        </p:txBody>
      </p:sp>
      <p:pic>
        <p:nvPicPr>
          <p:cNvPr id="43011" name="Picture 1" descr="9_17.pdf"/>
          <p:cNvPicPr>
            <a:picLocks noChangeAspect="1"/>
          </p:cNvPicPr>
          <p:nvPr/>
        </p:nvPicPr>
        <p:blipFill>
          <a:blip r:embed="rId3"/>
          <a:srcRect/>
          <a:stretch>
            <a:fillRect/>
          </a:stretch>
        </p:blipFill>
        <p:spPr bwMode="auto">
          <a:xfrm>
            <a:off x="2168525" y="1092200"/>
            <a:ext cx="4402138" cy="4443413"/>
          </a:xfrm>
          <a:prstGeom prst="rect">
            <a:avLst/>
          </a:prstGeom>
          <a:noFill/>
          <a:ln w="9525">
            <a:noFill/>
            <a:miter lim="800000"/>
            <a:headEnd/>
            <a:tailEnd/>
          </a:ln>
        </p:spPr>
      </p:pic>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16000" y="138113"/>
            <a:ext cx="7772400" cy="576262"/>
          </a:xfrm>
        </p:spPr>
        <p:txBody>
          <a:bodyPr/>
          <a:lstStyle/>
          <a:p>
            <a:pPr eaLnBrk="1" hangingPunct="1"/>
            <a:r>
              <a:rPr lang="en-US" altLang="en-US" sz="2800"/>
              <a:t>Enhanced Second-Chance Algorithm</a:t>
            </a:r>
          </a:p>
        </p:txBody>
      </p:sp>
      <p:sp>
        <p:nvSpPr>
          <p:cNvPr id="44035" name="Rectangle 3"/>
          <p:cNvSpPr>
            <a:spLocks noGrp="1" noChangeArrowheads="1"/>
          </p:cNvSpPr>
          <p:nvPr>
            <p:ph type="body" idx="1"/>
          </p:nvPr>
        </p:nvSpPr>
        <p:spPr>
          <a:xfrm>
            <a:off x="906463" y="1071563"/>
            <a:ext cx="7158037" cy="5146675"/>
          </a:xfrm>
        </p:spPr>
        <p:txBody>
          <a:bodyPr>
            <a:normAutofit fontScale="70000" lnSpcReduction="20000"/>
          </a:bodyPr>
          <a:lstStyle/>
          <a:p>
            <a:r>
              <a:rPr lang="en-US" altLang="en-US"/>
              <a:t>Improve algorithm by using reference bit and modify bit (if available) in concert</a:t>
            </a:r>
          </a:p>
          <a:p>
            <a:r>
              <a:rPr lang="en-US" altLang="en-US"/>
              <a:t>Take ordered pair (reference, modify)</a:t>
            </a:r>
          </a:p>
          <a:p>
            <a:pPr>
              <a:buFont typeface="Arial" pitchFamily="34" charset="0"/>
              <a:buAutoNum type="arabicPeriod"/>
            </a:pPr>
            <a:r>
              <a:rPr lang="en-US" altLang="en-US"/>
              <a:t>(0, 0) neither recently used not modified – best page to replace</a:t>
            </a:r>
          </a:p>
          <a:p>
            <a:pPr>
              <a:buFont typeface="Arial" pitchFamily="34" charset="0"/>
              <a:buAutoNum type="arabicPeriod"/>
            </a:pPr>
            <a:r>
              <a:rPr lang="en-US" altLang="en-US"/>
              <a:t>(0, 1) not recently used but modified – not quite as good, must write out before replacement</a:t>
            </a:r>
          </a:p>
          <a:p>
            <a:pPr>
              <a:buFont typeface="Arial" pitchFamily="34" charset="0"/>
              <a:buAutoNum type="arabicPeriod"/>
            </a:pPr>
            <a:r>
              <a:rPr lang="en-US" altLang="en-US"/>
              <a:t>(1, 0) recently used but clean – probably will be used again soon</a:t>
            </a:r>
          </a:p>
          <a:p>
            <a:pPr>
              <a:buFont typeface="Arial" pitchFamily="34" charset="0"/>
              <a:buAutoNum type="arabicPeriod"/>
            </a:pPr>
            <a:r>
              <a:rPr lang="en-US" altLang="en-US"/>
              <a:t>(1, 1) recently used and modified – probably will be used again soon and need to write out before replacement</a:t>
            </a:r>
          </a:p>
          <a:p>
            <a:r>
              <a:rPr lang="en-US" altLang="en-US"/>
              <a:t>When page replacement called for, use the clock scheme  but use the four classes replace page in lowest non-empty class</a:t>
            </a:r>
          </a:p>
          <a:p>
            <a:pPr lvl="1"/>
            <a:r>
              <a:rPr lang="en-US" altLang="en-US"/>
              <a:t>Might need to search circular queue several times</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57200" y="163513"/>
            <a:ext cx="8229600" cy="576262"/>
          </a:xfrm>
        </p:spPr>
        <p:txBody>
          <a:bodyPr>
            <a:normAutofit fontScale="90000"/>
          </a:bodyPr>
          <a:lstStyle/>
          <a:p>
            <a:pPr eaLnBrk="1" hangingPunct="1"/>
            <a:r>
              <a:rPr lang="en-US" altLang="en-US"/>
              <a:t>Counting Algorithms</a:t>
            </a:r>
          </a:p>
        </p:txBody>
      </p:sp>
      <p:sp>
        <p:nvSpPr>
          <p:cNvPr id="45059" name="Rectangle 3"/>
          <p:cNvSpPr>
            <a:spLocks noGrp="1" noChangeArrowheads="1"/>
          </p:cNvSpPr>
          <p:nvPr>
            <p:ph type="body" idx="1"/>
          </p:nvPr>
        </p:nvSpPr>
        <p:spPr>
          <a:xfrm>
            <a:off x="915988" y="1155700"/>
            <a:ext cx="7377112" cy="4551363"/>
          </a:xfrm>
        </p:spPr>
        <p:txBody>
          <a:bodyPr>
            <a:normAutofit fontScale="92500" lnSpcReduction="20000"/>
          </a:bodyPr>
          <a:lstStyle/>
          <a:p>
            <a:r>
              <a:rPr lang="en-US" altLang="en-US"/>
              <a:t>Keep a counter of the number of references that have been made to each page</a:t>
            </a:r>
          </a:p>
          <a:p>
            <a:pPr lvl="1"/>
            <a:r>
              <a:rPr lang="en-US" altLang="en-US"/>
              <a:t>Not common</a:t>
            </a:r>
            <a:br>
              <a:rPr lang="en-US" altLang="en-US"/>
            </a:br>
            <a:endParaRPr lang="en-US" altLang="en-US"/>
          </a:p>
          <a:p>
            <a:r>
              <a:rPr lang="en-US" altLang="en-US" b="1">
                <a:solidFill>
                  <a:srgbClr val="3366FF"/>
                </a:solidFill>
              </a:rPr>
              <a:t>Lease Frequently Used </a:t>
            </a:r>
            <a:r>
              <a:rPr lang="en-US" altLang="en-US"/>
              <a:t>(</a:t>
            </a:r>
            <a:r>
              <a:rPr lang="en-US" altLang="en-US" b="1">
                <a:solidFill>
                  <a:srgbClr val="3366FF"/>
                </a:solidFill>
              </a:rPr>
              <a:t>LFU</a:t>
            </a:r>
            <a:r>
              <a:rPr lang="en-US" altLang="en-US"/>
              <a:t>)</a:t>
            </a:r>
            <a:r>
              <a:rPr lang="en-US" altLang="en-US" b="1">
                <a:solidFill>
                  <a:srgbClr val="3366FF"/>
                </a:solidFill>
              </a:rPr>
              <a:t> Algorithm</a:t>
            </a:r>
            <a:r>
              <a:rPr lang="en-US" altLang="en-US"/>
              <a:t>:  replaces page with smallest count</a:t>
            </a:r>
            <a:br>
              <a:rPr lang="en-US" altLang="en-US"/>
            </a:br>
            <a:endParaRPr lang="en-US" altLang="en-US"/>
          </a:p>
          <a:p>
            <a:r>
              <a:rPr lang="en-US" altLang="en-US" b="1">
                <a:solidFill>
                  <a:srgbClr val="3366FF"/>
                </a:solidFill>
              </a:rPr>
              <a:t>Most Frequently Used </a:t>
            </a:r>
            <a:r>
              <a:rPr lang="en-US" altLang="en-US"/>
              <a:t>(</a:t>
            </a:r>
            <a:r>
              <a:rPr lang="en-US" altLang="en-US" b="1">
                <a:solidFill>
                  <a:srgbClr val="3366FF"/>
                </a:solidFill>
              </a:rPr>
              <a:t>MFU</a:t>
            </a:r>
            <a:r>
              <a:rPr lang="en-US" altLang="en-US"/>
              <a:t>)</a:t>
            </a:r>
            <a:r>
              <a:rPr lang="en-US" altLang="en-US" b="1">
                <a:solidFill>
                  <a:srgbClr val="3366FF"/>
                </a:solidFill>
              </a:rPr>
              <a:t> Algorithm</a:t>
            </a:r>
            <a:r>
              <a:rPr lang="en-US" altLang="en-US"/>
              <a:t>: based on the argument that the page with the smallest count was probably just brought in and has yet to be used</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201613"/>
            <a:ext cx="8229600" cy="576262"/>
          </a:xfrm>
        </p:spPr>
        <p:txBody>
          <a:bodyPr>
            <a:normAutofit fontScale="90000"/>
          </a:bodyPr>
          <a:lstStyle/>
          <a:p>
            <a:r>
              <a:rPr lang="en-US" altLang="en-US"/>
              <a:t>Page-Buffering Algorithms</a:t>
            </a:r>
          </a:p>
        </p:txBody>
      </p:sp>
      <p:sp>
        <p:nvSpPr>
          <p:cNvPr id="46083" name="Content Placeholder 2"/>
          <p:cNvSpPr>
            <a:spLocks noGrp="1"/>
          </p:cNvSpPr>
          <p:nvPr>
            <p:ph idx="1"/>
          </p:nvPr>
        </p:nvSpPr>
        <p:spPr>
          <a:xfrm>
            <a:off x="869950" y="1093788"/>
            <a:ext cx="7232650" cy="5078412"/>
          </a:xfrm>
        </p:spPr>
        <p:txBody>
          <a:bodyPr>
            <a:normAutofit fontScale="77500" lnSpcReduction="20000"/>
          </a:bodyPr>
          <a:lstStyle/>
          <a:p>
            <a:r>
              <a:rPr lang="en-US" altLang="en-US"/>
              <a:t>Keep a pool of free frames, always</a:t>
            </a:r>
          </a:p>
          <a:p>
            <a:pPr lvl="1"/>
            <a:r>
              <a:rPr lang="en-US" altLang="en-US"/>
              <a:t>Then frame available when needed, not found at fault time</a:t>
            </a:r>
          </a:p>
          <a:p>
            <a:pPr lvl="1"/>
            <a:r>
              <a:rPr lang="en-US" altLang="en-US"/>
              <a:t>Read page into free frame and select victim to evict and add to free pool</a:t>
            </a:r>
          </a:p>
          <a:p>
            <a:pPr lvl="1"/>
            <a:r>
              <a:rPr lang="en-US" altLang="en-US"/>
              <a:t>When convenient, evict victim</a:t>
            </a:r>
          </a:p>
          <a:p>
            <a:r>
              <a:rPr lang="en-US" altLang="en-US"/>
              <a:t>Possibly, keep list of modified pages</a:t>
            </a:r>
          </a:p>
          <a:p>
            <a:pPr lvl="1"/>
            <a:r>
              <a:rPr lang="en-US" altLang="en-US"/>
              <a:t>When backing store otherwise idle, write pages there and set to non-dirty</a:t>
            </a:r>
          </a:p>
          <a:p>
            <a:r>
              <a:rPr lang="en-US" altLang="en-US"/>
              <a:t>Possibly, keep free frame contents intact and note what is in them</a:t>
            </a:r>
          </a:p>
          <a:p>
            <a:pPr lvl="1"/>
            <a:r>
              <a:rPr lang="en-US" altLang="en-US"/>
              <a:t>If referenced again before reused, no need to load contents again from disk</a:t>
            </a:r>
          </a:p>
          <a:p>
            <a:pPr lvl="1"/>
            <a:r>
              <a:rPr lang="en-US" altLang="en-US"/>
              <a:t>Generally useful to reduce penalty if wrong victim frame selected  </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831850" y="138113"/>
            <a:ext cx="7867650" cy="576262"/>
          </a:xfrm>
        </p:spPr>
        <p:txBody>
          <a:bodyPr/>
          <a:lstStyle/>
          <a:p>
            <a:r>
              <a:rPr lang="en-US" altLang="en-US" sz="2800"/>
              <a:t>Applications and Page Replacement</a:t>
            </a:r>
          </a:p>
        </p:txBody>
      </p:sp>
      <p:sp>
        <p:nvSpPr>
          <p:cNvPr id="47107" name="Content Placeholder 2"/>
          <p:cNvSpPr>
            <a:spLocks noGrp="1"/>
          </p:cNvSpPr>
          <p:nvPr>
            <p:ph idx="1"/>
          </p:nvPr>
        </p:nvSpPr>
        <p:spPr>
          <a:xfrm>
            <a:off x="895350" y="1131888"/>
            <a:ext cx="7067550" cy="4530725"/>
          </a:xfrm>
        </p:spPr>
        <p:txBody>
          <a:bodyPr>
            <a:normAutofit fontScale="77500" lnSpcReduction="20000"/>
          </a:bodyPr>
          <a:lstStyle/>
          <a:p>
            <a:r>
              <a:rPr lang="en-US" altLang="en-US"/>
              <a:t>All of these algorithms have OS guessing about future page access</a:t>
            </a:r>
          </a:p>
          <a:p>
            <a:r>
              <a:rPr lang="en-US" altLang="en-US"/>
              <a:t>Some applications have better knowledge – i.e. databases</a:t>
            </a:r>
          </a:p>
          <a:p>
            <a:r>
              <a:rPr lang="en-US" altLang="en-US"/>
              <a:t>Memory intensive applications can cause double buffering</a:t>
            </a:r>
          </a:p>
          <a:p>
            <a:pPr lvl="1"/>
            <a:r>
              <a:rPr lang="en-US" altLang="en-US"/>
              <a:t>OS keeps copy of page in memory as I/O buffer</a:t>
            </a:r>
          </a:p>
          <a:p>
            <a:pPr lvl="1"/>
            <a:r>
              <a:rPr lang="en-US" altLang="en-US"/>
              <a:t>Application keeps page in memory for its own work</a:t>
            </a:r>
          </a:p>
          <a:p>
            <a:r>
              <a:rPr lang="en-US" altLang="en-US"/>
              <a:t>Operating system can given direct access to the disk, getting out of the way of the applications</a:t>
            </a:r>
          </a:p>
          <a:p>
            <a:pPr lvl="1"/>
            <a:r>
              <a:rPr lang="en-US" altLang="en-US" b="1">
                <a:solidFill>
                  <a:srgbClr val="3366FF"/>
                </a:solidFill>
              </a:rPr>
              <a:t>Raw</a:t>
            </a:r>
            <a:r>
              <a:rPr lang="en-US" altLang="en-US" b="1"/>
              <a:t> </a:t>
            </a:r>
            <a:r>
              <a:rPr lang="en-US" altLang="en-US" b="1">
                <a:solidFill>
                  <a:srgbClr val="3366FF"/>
                </a:solidFill>
              </a:rPr>
              <a:t>disk</a:t>
            </a:r>
            <a:r>
              <a:rPr lang="en-US" altLang="en-US" b="1"/>
              <a:t> </a:t>
            </a:r>
            <a:r>
              <a:rPr lang="en-US" altLang="en-US"/>
              <a:t>mode</a:t>
            </a:r>
          </a:p>
          <a:p>
            <a:r>
              <a:rPr lang="en-US" altLang="en-US"/>
              <a:t>Bypasses buffering, locking, etc</a:t>
            </a:r>
          </a:p>
          <a:p>
            <a:endParaRPr lang="en-US" altLang="en-US"/>
          </a:p>
          <a:p>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069975" y="166688"/>
            <a:ext cx="7616825" cy="576262"/>
          </a:xfrm>
        </p:spPr>
        <p:txBody>
          <a:bodyPr>
            <a:normAutofit fontScale="90000"/>
          </a:bodyPr>
          <a:lstStyle/>
          <a:p>
            <a:pPr eaLnBrk="1" hangingPunct="1"/>
            <a:r>
              <a:rPr lang="en-US"/>
              <a:t>Operating System Structure</a:t>
            </a:r>
          </a:p>
        </p:txBody>
      </p:sp>
      <p:sp>
        <p:nvSpPr>
          <p:cNvPr id="31747" name="Rectangle 3"/>
          <p:cNvSpPr>
            <a:spLocks noGrp="1" noChangeArrowheads="1"/>
          </p:cNvSpPr>
          <p:nvPr>
            <p:ph type="body" idx="4294967295"/>
          </p:nvPr>
        </p:nvSpPr>
        <p:spPr>
          <a:xfrm>
            <a:off x="827088" y="835025"/>
            <a:ext cx="7832725" cy="5462588"/>
          </a:xfrm>
        </p:spPr>
        <p:txBody>
          <a:bodyPr>
            <a:normAutofit fontScale="92500" lnSpcReduction="10000"/>
          </a:bodyPr>
          <a:lstStyle/>
          <a:p>
            <a:pPr>
              <a:lnSpc>
                <a:spcPct val="90000"/>
              </a:lnSpc>
              <a:buFont typeface="Monotype Sorts" pitchFamily="-84" charset="2"/>
              <a:buNone/>
            </a:pPr>
            <a:endParaRPr lang="en-US" sz="1600"/>
          </a:p>
          <a:p>
            <a:pPr>
              <a:lnSpc>
                <a:spcPct val="90000"/>
              </a:lnSpc>
            </a:pPr>
            <a:r>
              <a:rPr lang="en-US" b="1">
                <a:solidFill>
                  <a:srgbClr val="3366FF"/>
                </a:solidFill>
              </a:rPr>
              <a:t>Multiprogramming</a:t>
            </a:r>
            <a:r>
              <a:rPr lang="en-US" sz="1600"/>
              <a:t> (</a:t>
            </a:r>
            <a:r>
              <a:rPr lang="en-US" b="1">
                <a:solidFill>
                  <a:srgbClr val="3366FF"/>
                </a:solidFill>
              </a:rPr>
              <a:t>Batch system</a:t>
            </a:r>
            <a:r>
              <a:rPr lang="en-US" sz="1600"/>
              <a:t>) needed for efficiency</a:t>
            </a:r>
          </a:p>
          <a:p>
            <a:pPr lvl="1">
              <a:lnSpc>
                <a:spcPct val="90000"/>
              </a:lnSpc>
            </a:pPr>
            <a:r>
              <a:rPr lang="en-US" sz="1600"/>
              <a:t>Single user cannot keep CPU and I/O devices busy at all times</a:t>
            </a:r>
          </a:p>
          <a:p>
            <a:pPr lvl="1">
              <a:lnSpc>
                <a:spcPct val="90000"/>
              </a:lnSpc>
            </a:pPr>
            <a:r>
              <a:rPr lang="en-US" sz="1600"/>
              <a:t>Multiprogramming organizes jobs (code and data) so CPU always has one to execute</a:t>
            </a:r>
          </a:p>
          <a:p>
            <a:pPr lvl="1">
              <a:lnSpc>
                <a:spcPct val="90000"/>
              </a:lnSpc>
            </a:pPr>
            <a:r>
              <a:rPr lang="en-US" sz="1600"/>
              <a:t>A subset of total jobs in system is kept in memory</a:t>
            </a:r>
          </a:p>
          <a:p>
            <a:pPr lvl="1">
              <a:lnSpc>
                <a:spcPct val="90000"/>
              </a:lnSpc>
            </a:pPr>
            <a:r>
              <a:rPr lang="en-US" sz="1600"/>
              <a:t>One job selected and run via </a:t>
            </a:r>
            <a:r>
              <a:rPr lang="en-US" b="1">
                <a:solidFill>
                  <a:srgbClr val="3366FF"/>
                </a:solidFill>
              </a:rPr>
              <a:t>job scheduling</a:t>
            </a:r>
          </a:p>
          <a:p>
            <a:pPr lvl="1">
              <a:lnSpc>
                <a:spcPct val="90000"/>
              </a:lnSpc>
            </a:pPr>
            <a:r>
              <a:rPr lang="en-US" sz="1600"/>
              <a:t>When it has to wait (for I/O for example), OS switches to another job</a:t>
            </a:r>
          </a:p>
          <a:p>
            <a:pPr lvl="1">
              <a:lnSpc>
                <a:spcPct val="90000"/>
              </a:lnSpc>
            </a:pPr>
            <a:endParaRPr lang="en-US" sz="800"/>
          </a:p>
          <a:p>
            <a:pPr>
              <a:lnSpc>
                <a:spcPct val="90000"/>
              </a:lnSpc>
            </a:pPr>
            <a:r>
              <a:rPr lang="en-US" b="1">
                <a:solidFill>
                  <a:srgbClr val="3366FF"/>
                </a:solidFill>
              </a:rPr>
              <a:t>Timesharing </a:t>
            </a:r>
            <a:r>
              <a:rPr lang="en-US" sz="1600"/>
              <a:t>(</a:t>
            </a:r>
            <a:r>
              <a:rPr lang="en-US" b="1">
                <a:solidFill>
                  <a:srgbClr val="3366FF"/>
                </a:solidFill>
              </a:rPr>
              <a:t>multitasking</a:t>
            </a:r>
            <a:r>
              <a:rPr lang="en-US" sz="1600"/>
              <a:t>)</a:t>
            </a:r>
            <a:r>
              <a:rPr lang="en-US" b="1">
                <a:solidFill>
                  <a:srgbClr val="3366FF"/>
                </a:solidFill>
              </a:rPr>
              <a:t> </a:t>
            </a:r>
            <a:r>
              <a:rPr lang="en-US" sz="1600"/>
              <a:t>is logical extension in which CPU switches jobs so frequently that users can interact with each job while it is running, creating </a:t>
            </a:r>
            <a:r>
              <a:rPr lang="en-US" b="1">
                <a:solidFill>
                  <a:srgbClr val="3366FF"/>
                </a:solidFill>
              </a:rPr>
              <a:t>interactive</a:t>
            </a:r>
            <a:r>
              <a:rPr lang="en-US" sz="1600"/>
              <a:t> computing</a:t>
            </a:r>
          </a:p>
          <a:p>
            <a:pPr lvl="1">
              <a:lnSpc>
                <a:spcPct val="90000"/>
              </a:lnSpc>
            </a:pPr>
            <a:r>
              <a:rPr lang="en-US" b="1">
                <a:solidFill>
                  <a:srgbClr val="3366FF"/>
                </a:solidFill>
              </a:rPr>
              <a:t>Response time </a:t>
            </a:r>
            <a:r>
              <a:rPr lang="en-US" sz="1600"/>
              <a:t>should be &lt; 1 second</a:t>
            </a:r>
          </a:p>
          <a:p>
            <a:pPr lvl="1">
              <a:lnSpc>
                <a:spcPct val="90000"/>
              </a:lnSpc>
            </a:pPr>
            <a:r>
              <a:rPr lang="en-US" sz="1600"/>
              <a:t>Each user has at least one program executing in memory </a:t>
            </a:r>
            <a:r>
              <a:rPr lang="en-US" sz="1600">
                <a:sym typeface="Wingdings 3" pitchFamily="18" charset="2"/>
              </a:rPr>
              <a:t></a:t>
            </a:r>
            <a:r>
              <a:rPr lang="en-US" b="1">
                <a:solidFill>
                  <a:srgbClr val="3366FF"/>
                </a:solidFill>
                <a:sym typeface="Wingdings 3" pitchFamily="18" charset="2"/>
              </a:rPr>
              <a:t>process</a:t>
            </a:r>
          </a:p>
          <a:p>
            <a:pPr lvl="1">
              <a:lnSpc>
                <a:spcPct val="90000"/>
              </a:lnSpc>
            </a:pPr>
            <a:r>
              <a:rPr lang="en-US" sz="1600">
                <a:sym typeface="Wingdings 3" pitchFamily="18" charset="2"/>
              </a:rPr>
              <a:t>If several jobs ready to run at the same time  </a:t>
            </a:r>
            <a:r>
              <a:rPr lang="en-US" b="1">
                <a:solidFill>
                  <a:srgbClr val="3366FF"/>
                </a:solidFill>
                <a:sym typeface="Wingdings 3" pitchFamily="18" charset="2"/>
              </a:rPr>
              <a:t>CPU scheduling</a:t>
            </a:r>
          </a:p>
          <a:p>
            <a:pPr lvl="1">
              <a:lnSpc>
                <a:spcPct val="90000"/>
              </a:lnSpc>
            </a:pPr>
            <a:r>
              <a:rPr lang="en-US" sz="1600">
                <a:sym typeface="Wingdings 3" pitchFamily="18" charset="2"/>
              </a:rPr>
              <a:t>If processes don</a:t>
            </a:r>
            <a:r>
              <a:rPr lang="ja-JP" altLang="en-US" sz="1600">
                <a:sym typeface="Wingdings 3" pitchFamily="18" charset="2"/>
              </a:rPr>
              <a:t>’</a:t>
            </a:r>
            <a:r>
              <a:rPr lang="en-US" altLang="ja-JP" sz="1600">
                <a:sym typeface="Wingdings 3" pitchFamily="18" charset="2"/>
              </a:rPr>
              <a:t>t fit in memory, </a:t>
            </a:r>
            <a:r>
              <a:rPr lang="en-US" altLang="ja-JP" b="1">
                <a:solidFill>
                  <a:srgbClr val="3366FF"/>
                </a:solidFill>
                <a:sym typeface="Wingdings 3" pitchFamily="18" charset="2"/>
              </a:rPr>
              <a:t>swapping</a:t>
            </a:r>
            <a:r>
              <a:rPr lang="en-US" altLang="ja-JP" sz="1600">
                <a:sym typeface="Wingdings 3" pitchFamily="18" charset="2"/>
              </a:rPr>
              <a:t> moves them in and out to run</a:t>
            </a:r>
          </a:p>
          <a:p>
            <a:pPr lvl="1">
              <a:lnSpc>
                <a:spcPct val="90000"/>
              </a:lnSpc>
            </a:pPr>
            <a:r>
              <a:rPr lang="en-US" b="1">
                <a:solidFill>
                  <a:srgbClr val="3366FF"/>
                </a:solidFill>
                <a:sym typeface="Wingdings 3" pitchFamily="18" charset="2"/>
              </a:rPr>
              <a:t>Virtual memory </a:t>
            </a:r>
            <a:r>
              <a:rPr lang="en-US" sz="1600">
                <a:sym typeface="Wingdings 3" pitchFamily="18" charset="2"/>
              </a:rPr>
              <a:t>allows execution of processes not completely in memory</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808038" y="163513"/>
            <a:ext cx="7878762" cy="576262"/>
          </a:xfrm>
        </p:spPr>
        <p:txBody>
          <a:bodyPr>
            <a:normAutofit fontScale="90000"/>
          </a:bodyPr>
          <a:lstStyle/>
          <a:p>
            <a:pPr eaLnBrk="1" hangingPunct="1"/>
            <a:r>
              <a:rPr lang="en-US" altLang="en-US"/>
              <a:t>Allocation of Frames</a:t>
            </a:r>
          </a:p>
        </p:txBody>
      </p:sp>
      <p:sp>
        <p:nvSpPr>
          <p:cNvPr id="48131" name="Rectangle 3"/>
          <p:cNvSpPr>
            <a:spLocks noGrp="1" noChangeArrowheads="1"/>
          </p:cNvSpPr>
          <p:nvPr>
            <p:ph type="body" idx="1"/>
          </p:nvPr>
        </p:nvSpPr>
        <p:spPr>
          <a:xfrm>
            <a:off x="890588" y="1120775"/>
            <a:ext cx="7351712" cy="4483100"/>
          </a:xfrm>
        </p:spPr>
        <p:txBody>
          <a:bodyPr>
            <a:normAutofit fontScale="85000" lnSpcReduction="20000"/>
          </a:bodyPr>
          <a:lstStyle/>
          <a:p>
            <a:r>
              <a:rPr lang="en-US" altLang="en-US"/>
              <a:t>Each process needs </a:t>
            </a:r>
            <a:r>
              <a:rPr lang="en-US" altLang="en-US" b="1" i="1"/>
              <a:t>minimum</a:t>
            </a:r>
            <a:r>
              <a:rPr lang="en-US" altLang="en-US"/>
              <a:t> number of frames</a:t>
            </a:r>
          </a:p>
          <a:p>
            <a:r>
              <a:rPr lang="en-US" altLang="en-US"/>
              <a:t>Example:  IBM 370 – 6 pages to handle SS MOVE instruction:</a:t>
            </a:r>
          </a:p>
          <a:p>
            <a:pPr lvl="1"/>
            <a:r>
              <a:rPr lang="en-US" altLang="en-US"/>
              <a:t>instruction is 6 bytes, might span 2 pages</a:t>
            </a:r>
          </a:p>
          <a:p>
            <a:pPr lvl="1"/>
            <a:r>
              <a:rPr lang="en-US" altLang="en-US"/>
              <a:t>2 pages to handle </a:t>
            </a:r>
            <a:r>
              <a:rPr lang="en-US" altLang="en-US" i="1"/>
              <a:t>from</a:t>
            </a:r>
          </a:p>
          <a:p>
            <a:pPr lvl="1"/>
            <a:r>
              <a:rPr lang="en-US" altLang="en-US"/>
              <a:t>2 pages to handle </a:t>
            </a:r>
            <a:r>
              <a:rPr lang="en-US" altLang="en-US" i="1"/>
              <a:t>to</a:t>
            </a:r>
          </a:p>
          <a:p>
            <a:r>
              <a:rPr lang="en-US" altLang="en-US" b="1" i="1"/>
              <a:t>Maximum</a:t>
            </a:r>
            <a:r>
              <a:rPr lang="en-US" altLang="en-US" i="1"/>
              <a:t> </a:t>
            </a:r>
            <a:r>
              <a:rPr lang="en-US" altLang="en-US"/>
              <a:t>of course is total frames in the system</a:t>
            </a:r>
          </a:p>
          <a:p>
            <a:r>
              <a:rPr lang="en-US" altLang="en-US"/>
              <a:t>Two major allocation schemes</a:t>
            </a:r>
          </a:p>
          <a:p>
            <a:pPr lvl="1"/>
            <a:r>
              <a:rPr lang="en-US" altLang="en-US"/>
              <a:t>fixed allocation</a:t>
            </a:r>
          </a:p>
          <a:p>
            <a:pPr lvl="1"/>
            <a:r>
              <a:rPr lang="en-US" altLang="en-US"/>
              <a:t>priority allocation</a:t>
            </a:r>
          </a:p>
          <a:p>
            <a:r>
              <a:rPr lang="en-US" altLang="en-US"/>
              <a:t>Many variations</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738188" y="188913"/>
            <a:ext cx="7948612" cy="576262"/>
          </a:xfrm>
        </p:spPr>
        <p:txBody>
          <a:bodyPr>
            <a:normAutofit fontScale="90000"/>
          </a:bodyPr>
          <a:lstStyle/>
          <a:p>
            <a:pPr eaLnBrk="1" hangingPunct="1"/>
            <a:r>
              <a:rPr lang="en-US" altLang="en-US"/>
              <a:t>Fixed Allocation</a:t>
            </a:r>
          </a:p>
        </p:txBody>
      </p:sp>
      <p:sp>
        <p:nvSpPr>
          <p:cNvPr id="1029" name="Rectangle 3"/>
          <p:cNvSpPr>
            <a:spLocks noGrp="1" noChangeArrowheads="1"/>
          </p:cNvSpPr>
          <p:nvPr>
            <p:ph type="body" idx="1"/>
          </p:nvPr>
        </p:nvSpPr>
        <p:spPr>
          <a:xfrm>
            <a:off x="901700" y="1082675"/>
            <a:ext cx="7226300" cy="4645025"/>
          </a:xfrm>
        </p:spPr>
        <p:txBody>
          <a:bodyPr>
            <a:normAutofit lnSpcReduction="10000"/>
          </a:bodyPr>
          <a:lstStyle/>
          <a:p>
            <a:r>
              <a:rPr lang="en-US" altLang="en-US"/>
              <a:t>Equal allocation – For example, if there are 100 frames (after allocating frames for the OS) and 5 processes, give each process 20 frames</a:t>
            </a:r>
          </a:p>
          <a:p>
            <a:pPr lvl="1"/>
            <a:r>
              <a:rPr lang="en-US" altLang="en-US"/>
              <a:t>Keep some as free frame buffer pool</a:t>
            </a:r>
          </a:p>
          <a:p>
            <a:endParaRPr lang="en-US" altLang="en-US" sz="800"/>
          </a:p>
          <a:p>
            <a:r>
              <a:rPr lang="en-US" altLang="en-US"/>
              <a:t>Proportional allocation – Allocate according to the size of process</a:t>
            </a:r>
          </a:p>
          <a:p>
            <a:pPr lvl="1"/>
            <a:r>
              <a:rPr lang="en-US" altLang="en-US"/>
              <a:t>Dynamic as degree of multiprogramming, process sizes change</a:t>
            </a:r>
          </a:p>
          <a:p>
            <a:pPr lvl="1">
              <a:buFont typeface="Monotype Sorts" pitchFamily="-84" charset="2"/>
              <a:buNone/>
            </a:pPr>
            <a:endParaRPr lang="en-US" altLang="en-US"/>
          </a:p>
          <a:p>
            <a:pPr lvl="1"/>
            <a:endParaRPr lang="en-US" altLang="en-US"/>
          </a:p>
          <a:p>
            <a:pPr lvl="1"/>
            <a:endParaRPr lang="en-US" altLang="en-US"/>
          </a:p>
          <a:p>
            <a:pPr lvl="1"/>
            <a:endParaRPr lang="en-US" altLang="en-US"/>
          </a:p>
          <a:p>
            <a:pPr lvl="1"/>
            <a:endParaRPr lang="en-US" altLang="en-US"/>
          </a:p>
        </p:txBody>
      </p:sp>
      <p:graphicFrame>
        <p:nvGraphicFramePr>
          <p:cNvPr id="1026" name="Object 2"/>
          <p:cNvGraphicFramePr>
            <a:graphicFrameLocks noChangeAspect="1"/>
          </p:cNvGraphicFramePr>
          <p:nvPr/>
        </p:nvGraphicFramePr>
        <p:xfrm>
          <a:off x="1976438" y="3630613"/>
          <a:ext cx="2857500" cy="1611312"/>
        </p:xfrm>
        <a:graphic>
          <a:graphicData uri="http://schemas.openxmlformats.org/presentationml/2006/ole">
            <mc:AlternateContent xmlns:mc="http://schemas.openxmlformats.org/markup-compatibility/2006">
              <mc:Choice xmlns:v="urn:schemas-microsoft-com:vml" Requires="v">
                <p:oleObj spid="_x0000_s2049" name="Equation" r:id="rId4" imgW="2857500" imgH="1612900" progId="Equation.3">
                  <p:embed/>
                </p:oleObj>
              </mc:Choice>
              <mc:Fallback>
                <p:oleObj name="Equation" r:id="rId4" imgW="2857500" imgH="161290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6438" y="3630613"/>
                        <a:ext cx="2857500" cy="1611312"/>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030" name="Line 5"/>
          <p:cNvSpPr>
            <a:spLocks noChangeShapeType="1"/>
          </p:cNvSpPr>
          <p:nvPr/>
        </p:nvSpPr>
        <p:spPr bwMode="auto">
          <a:xfrm>
            <a:off x="1782763" y="3792538"/>
            <a:ext cx="152400" cy="0"/>
          </a:xfrm>
          <a:prstGeom prst="line">
            <a:avLst/>
          </a:prstGeom>
          <a:noFill/>
          <a:ln w="9525">
            <a:solidFill>
              <a:schemeClr val="tx1"/>
            </a:solidFill>
            <a:round/>
            <a:headEnd/>
            <a:tailEnd/>
          </a:ln>
        </p:spPr>
        <p:txBody>
          <a:bodyPr wrap="none" lIns="91435" tIns="45718" rIns="91435" bIns="45718" anchor="ctr"/>
          <a:lstStyle/>
          <a:p>
            <a:endParaRPr lang="en-US"/>
          </a:p>
        </p:txBody>
      </p:sp>
      <p:sp>
        <p:nvSpPr>
          <p:cNvPr id="1031" name="Line 6"/>
          <p:cNvSpPr>
            <a:spLocks noChangeShapeType="1"/>
          </p:cNvSpPr>
          <p:nvPr/>
        </p:nvSpPr>
        <p:spPr bwMode="auto">
          <a:xfrm>
            <a:off x="1782763" y="4129088"/>
            <a:ext cx="152400" cy="0"/>
          </a:xfrm>
          <a:prstGeom prst="line">
            <a:avLst/>
          </a:prstGeom>
          <a:noFill/>
          <a:ln w="9525">
            <a:solidFill>
              <a:schemeClr val="tx1"/>
            </a:solidFill>
            <a:round/>
            <a:headEnd/>
            <a:tailEnd/>
          </a:ln>
        </p:spPr>
        <p:txBody>
          <a:bodyPr wrap="none" lIns="91435" tIns="45718" rIns="91435" bIns="45718" anchor="ctr"/>
          <a:lstStyle/>
          <a:p>
            <a:endParaRPr lang="en-US"/>
          </a:p>
        </p:txBody>
      </p:sp>
      <p:sp>
        <p:nvSpPr>
          <p:cNvPr id="1032" name="Line 7"/>
          <p:cNvSpPr>
            <a:spLocks noChangeShapeType="1"/>
          </p:cNvSpPr>
          <p:nvPr/>
        </p:nvSpPr>
        <p:spPr bwMode="auto">
          <a:xfrm>
            <a:off x="1782763" y="4989513"/>
            <a:ext cx="152400" cy="0"/>
          </a:xfrm>
          <a:prstGeom prst="line">
            <a:avLst/>
          </a:prstGeom>
          <a:noFill/>
          <a:ln w="9525">
            <a:solidFill>
              <a:schemeClr val="tx1"/>
            </a:solidFill>
            <a:round/>
            <a:headEnd/>
            <a:tailEnd/>
          </a:ln>
        </p:spPr>
        <p:txBody>
          <a:bodyPr wrap="none" lIns="91435" tIns="45718" rIns="91435" bIns="45718" anchor="ctr"/>
          <a:lstStyle/>
          <a:p>
            <a:endParaRPr lang="en-US"/>
          </a:p>
        </p:txBody>
      </p:sp>
      <p:sp>
        <p:nvSpPr>
          <p:cNvPr id="1033" name="Line 8"/>
          <p:cNvSpPr>
            <a:spLocks noChangeShapeType="1"/>
          </p:cNvSpPr>
          <p:nvPr/>
        </p:nvSpPr>
        <p:spPr bwMode="auto">
          <a:xfrm>
            <a:off x="1776413" y="4456113"/>
            <a:ext cx="152400" cy="0"/>
          </a:xfrm>
          <a:prstGeom prst="line">
            <a:avLst/>
          </a:prstGeom>
          <a:noFill/>
          <a:ln w="9525">
            <a:solidFill>
              <a:schemeClr val="tx1"/>
            </a:solidFill>
            <a:round/>
            <a:headEnd/>
            <a:tailEnd/>
          </a:ln>
        </p:spPr>
        <p:txBody>
          <a:bodyPr wrap="none" lIns="91435" tIns="45718" rIns="91435" bIns="45718" anchor="ctr"/>
          <a:lstStyle/>
          <a:p>
            <a:endParaRPr lang="en-US"/>
          </a:p>
        </p:txBody>
      </p:sp>
      <p:graphicFrame>
        <p:nvGraphicFramePr>
          <p:cNvPr id="1027" name="Object 3"/>
          <p:cNvGraphicFramePr>
            <a:graphicFrameLocks noChangeAspect="1"/>
          </p:cNvGraphicFramePr>
          <p:nvPr/>
        </p:nvGraphicFramePr>
        <p:xfrm>
          <a:off x="5945188" y="3425825"/>
          <a:ext cx="1506537" cy="1924050"/>
        </p:xfrm>
        <a:graphic>
          <a:graphicData uri="http://schemas.openxmlformats.org/presentationml/2006/ole">
            <mc:AlternateContent xmlns:mc="http://schemas.openxmlformats.org/markup-compatibility/2006">
              <mc:Choice xmlns:v="urn:schemas-microsoft-com:vml" Requires="v">
                <p:oleObj spid="_x0000_s2050" name="Equation" r:id="rId6" imgW="1143000" imgH="1460500" progId="Equation.3">
                  <p:embed/>
                </p:oleObj>
              </mc:Choice>
              <mc:Fallback>
                <p:oleObj name="Equation" r:id="rId6" imgW="1143000" imgH="146050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5188" y="3425825"/>
                        <a:ext cx="1506537" cy="192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866775" y="201613"/>
            <a:ext cx="7820025" cy="576262"/>
          </a:xfrm>
        </p:spPr>
        <p:txBody>
          <a:bodyPr>
            <a:normAutofit fontScale="90000"/>
          </a:bodyPr>
          <a:lstStyle/>
          <a:p>
            <a:pPr eaLnBrk="1" hangingPunct="1"/>
            <a:r>
              <a:rPr lang="en-US" altLang="en-US"/>
              <a:t>Priority Allocation</a:t>
            </a:r>
          </a:p>
        </p:txBody>
      </p:sp>
      <p:sp>
        <p:nvSpPr>
          <p:cNvPr id="49155" name="Rectangle 3"/>
          <p:cNvSpPr>
            <a:spLocks noGrp="1" noChangeArrowheads="1"/>
          </p:cNvSpPr>
          <p:nvPr>
            <p:ph type="body" idx="1"/>
          </p:nvPr>
        </p:nvSpPr>
        <p:spPr>
          <a:xfrm>
            <a:off x="920750" y="1190625"/>
            <a:ext cx="6851650" cy="4394200"/>
          </a:xfrm>
        </p:spPr>
        <p:txBody>
          <a:bodyPr/>
          <a:lstStyle/>
          <a:p>
            <a:r>
              <a:rPr lang="en-US" altLang="en-US"/>
              <a:t>Use a proportional allocation scheme using priorities rather than size</a:t>
            </a:r>
            <a:br>
              <a:rPr lang="en-US" altLang="en-US"/>
            </a:br>
            <a:endParaRPr lang="en-US" altLang="en-US"/>
          </a:p>
          <a:p>
            <a:r>
              <a:rPr lang="en-US" altLang="en-US"/>
              <a:t>If process </a:t>
            </a:r>
            <a:r>
              <a:rPr lang="en-US" altLang="en-US" b="1" i="1"/>
              <a:t>P</a:t>
            </a:r>
            <a:r>
              <a:rPr lang="en-US" altLang="en-US" b="1" i="1" baseline="-25000"/>
              <a:t>i</a:t>
            </a:r>
            <a:r>
              <a:rPr lang="en-US" altLang="en-US"/>
              <a:t> generates a page fault,</a:t>
            </a:r>
          </a:p>
          <a:p>
            <a:pPr lvl="1"/>
            <a:r>
              <a:rPr lang="en-US" altLang="en-US"/>
              <a:t>select for replacement one of its frames</a:t>
            </a:r>
          </a:p>
          <a:p>
            <a:pPr lvl="1"/>
            <a:r>
              <a:rPr lang="en-US" altLang="en-US"/>
              <a:t>select for replacement a frame from a process with lower priority number</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030288" y="188913"/>
            <a:ext cx="7656512" cy="576262"/>
          </a:xfrm>
        </p:spPr>
        <p:txBody>
          <a:bodyPr>
            <a:normAutofit fontScale="90000"/>
          </a:bodyPr>
          <a:lstStyle/>
          <a:p>
            <a:pPr eaLnBrk="1" hangingPunct="1"/>
            <a:r>
              <a:rPr lang="en-US" altLang="en-US"/>
              <a:t>Global vs. Local Allocation</a:t>
            </a:r>
          </a:p>
        </p:txBody>
      </p:sp>
      <p:sp>
        <p:nvSpPr>
          <p:cNvPr id="50179" name="Rectangle 3"/>
          <p:cNvSpPr>
            <a:spLocks noGrp="1" noChangeArrowheads="1"/>
          </p:cNvSpPr>
          <p:nvPr>
            <p:ph type="body" idx="1"/>
          </p:nvPr>
        </p:nvSpPr>
        <p:spPr>
          <a:xfrm>
            <a:off x="877888" y="1116013"/>
            <a:ext cx="6958012" cy="4470400"/>
          </a:xfrm>
        </p:spPr>
        <p:txBody>
          <a:bodyPr>
            <a:normAutofit fontScale="85000" lnSpcReduction="10000"/>
          </a:bodyPr>
          <a:lstStyle/>
          <a:p>
            <a:r>
              <a:rPr lang="en-US" altLang="en-US" b="1">
                <a:solidFill>
                  <a:srgbClr val="3366FF"/>
                </a:solidFill>
              </a:rPr>
              <a:t>Global replacement</a:t>
            </a:r>
            <a:r>
              <a:rPr lang="en-US" altLang="en-US">
                <a:solidFill>
                  <a:srgbClr val="3366FF"/>
                </a:solidFill>
              </a:rPr>
              <a:t> </a:t>
            </a:r>
            <a:r>
              <a:rPr lang="en-US" altLang="en-US"/>
              <a:t>– process selects a replacement frame from the set of all frames; one process can take a frame from another</a:t>
            </a:r>
          </a:p>
          <a:p>
            <a:pPr lvl="1"/>
            <a:r>
              <a:rPr lang="en-US" altLang="en-US"/>
              <a:t>But then process execution time can vary greatly</a:t>
            </a:r>
          </a:p>
          <a:p>
            <a:pPr lvl="1"/>
            <a:r>
              <a:rPr lang="en-US" altLang="en-US"/>
              <a:t>But greater throughput so more common</a:t>
            </a:r>
          </a:p>
          <a:p>
            <a:pPr>
              <a:buFont typeface="Monotype Sorts" pitchFamily="-84" charset="2"/>
              <a:buNone/>
            </a:pPr>
            <a:endParaRPr lang="en-US" altLang="en-US"/>
          </a:p>
          <a:p>
            <a:r>
              <a:rPr lang="en-US" altLang="en-US" b="1">
                <a:solidFill>
                  <a:srgbClr val="3366FF"/>
                </a:solidFill>
              </a:rPr>
              <a:t>Local replacement</a:t>
            </a:r>
            <a:r>
              <a:rPr lang="en-US" altLang="en-US">
                <a:solidFill>
                  <a:srgbClr val="3366FF"/>
                </a:solidFill>
              </a:rPr>
              <a:t> </a:t>
            </a:r>
            <a:r>
              <a:rPr lang="en-US" altLang="en-US"/>
              <a:t>– each process selects from only its own set of allocated frames</a:t>
            </a:r>
          </a:p>
          <a:p>
            <a:pPr lvl="1"/>
            <a:r>
              <a:rPr lang="en-US" altLang="en-US"/>
              <a:t>More consistent per-process performance</a:t>
            </a:r>
          </a:p>
          <a:p>
            <a:pPr lvl="1"/>
            <a:r>
              <a:rPr lang="en-US" altLang="en-US"/>
              <a:t>But possibly underutilized memory</a:t>
            </a:r>
          </a:p>
          <a:p>
            <a:pPr lvl="1"/>
            <a:endParaRPr lang="en-US" altLang="en-US"/>
          </a:p>
          <a:p>
            <a:pPr lvl="1"/>
            <a:endParaRPr lang="en-US" altLang="en-US"/>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495300" y="201613"/>
            <a:ext cx="8229600" cy="576262"/>
          </a:xfrm>
        </p:spPr>
        <p:txBody>
          <a:bodyPr>
            <a:normAutofit fontScale="90000"/>
          </a:bodyPr>
          <a:lstStyle/>
          <a:p>
            <a:r>
              <a:rPr lang="en-US" altLang="en-US"/>
              <a:t>Non-Uniform Memory Access</a:t>
            </a:r>
          </a:p>
        </p:txBody>
      </p:sp>
      <p:sp>
        <p:nvSpPr>
          <p:cNvPr id="51203" name="Content Placeholder 2"/>
          <p:cNvSpPr>
            <a:spLocks noGrp="1"/>
          </p:cNvSpPr>
          <p:nvPr>
            <p:ph idx="1"/>
          </p:nvPr>
        </p:nvSpPr>
        <p:spPr>
          <a:xfrm>
            <a:off x="895350" y="1081088"/>
            <a:ext cx="7169150" cy="4530725"/>
          </a:xfrm>
        </p:spPr>
        <p:txBody>
          <a:bodyPr>
            <a:normAutofit fontScale="70000" lnSpcReduction="20000"/>
          </a:bodyPr>
          <a:lstStyle/>
          <a:p>
            <a:r>
              <a:rPr lang="en-US" altLang="en-US" dirty="0"/>
              <a:t>So far all memory accessed equally</a:t>
            </a:r>
          </a:p>
          <a:p>
            <a:r>
              <a:rPr lang="en-US" altLang="en-US" dirty="0"/>
              <a:t>Many systems are </a:t>
            </a:r>
            <a:r>
              <a:rPr lang="en-US" altLang="en-US" b="1" dirty="0">
                <a:solidFill>
                  <a:srgbClr val="3366FF"/>
                </a:solidFill>
              </a:rPr>
              <a:t>NUMA</a:t>
            </a:r>
            <a:r>
              <a:rPr lang="en-US" altLang="en-US" dirty="0"/>
              <a:t> – speed of access to memory varies</a:t>
            </a:r>
          </a:p>
          <a:p>
            <a:pPr lvl="1"/>
            <a:r>
              <a:rPr lang="en-US" altLang="en-US" dirty="0"/>
              <a:t>Consider system boards containing CPUs and memory, interconnected over a system bus</a:t>
            </a:r>
          </a:p>
          <a:p>
            <a:r>
              <a:rPr lang="en-US" altLang="en-US" dirty="0"/>
              <a:t>Optimal performance comes from allocating memory </a:t>
            </a:r>
            <a:r>
              <a:rPr lang="ja-JP" altLang="en-US"/>
              <a:t>“</a:t>
            </a:r>
            <a:r>
              <a:rPr lang="en-US" altLang="ja-JP" dirty="0"/>
              <a:t>close to</a:t>
            </a:r>
            <a:r>
              <a:rPr lang="ja-JP" altLang="en-US"/>
              <a:t>”</a:t>
            </a:r>
            <a:r>
              <a:rPr lang="en-US" altLang="ja-JP" dirty="0"/>
              <a:t> the CPU on which the thread is scheduled</a:t>
            </a:r>
          </a:p>
          <a:p>
            <a:pPr lvl="1"/>
            <a:r>
              <a:rPr lang="en-US" altLang="en-US" dirty="0"/>
              <a:t>And modifying the scheduler to schedule the thread on the same system board when possible</a:t>
            </a:r>
          </a:p>
          <a:p>
            <a:pPr lvl="1"/>
            <a:r>
              <a:rPr lang="en-US" altLang="en-US" dirty="0"/>
              <a:t>Solved by Solaris by creating </a:t>
            </a:r>
            <a:r>
              <a:rPr lang="en-US" altLang="en-US" b="1" dirty="0" err="1">
                <a:solidFill>
                  <a:srgbClr val="3366FF"/>
                </a:solidFill>
              </a:rPr>
              <a:t>lgroups</a:t>
            </a:r>
            <a:r>
              <a:rPr lang="en-US" altLang="en-US" b="1" dirty="0">
                <a:solidFill>
                  <a:srgbClr val="3366FF"/>
                </a:solidFill>
              </a:rPr>
              <a:t> </a:t>
            </a:r>
          </a:p>
          <a:p>
            <a:pPr lvl="2"/>
            <a:r>
              <a:rPr lang="en-US" altLang="en-US" dirty="0"/>
              <a:t>Structure to track CPU / Memory low latency groups</a:t>
            </a:r>
          </a:p>
          <a:p>
            <a:pPr lvl="2"/>
            <a:r>
              <a:rPr lang="en-US" altLang="en-US" dirty="0"/>
              <a:t>Used my schedule and pager</a:t>
            </a:r>
          </a:p>
          <a:p>
            <a:pPr lvl="2"/>
            <a:r>
              <a:rPr lang="en-US" altLang="en-US" dirty="0"/>
              <a:t>When possible schedule all threads of a process and allocate all memory for that process within the </a:t>
            </a:r>
            <a:r>
              <a:rPr lang="en-US" altLang="en-US" dirty="0" err="1"/>
              <a:t>lgroup</a:t>
            </a:r>
            <a:endParaRPr lang="en-US" altLang="en-US" dirty="0"/>
          </a:p>
          <a:p>
            <a:endParaRPr lang="en-US"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188913"/>
            <a:ext cx="8229600" cy="576262"/>
          </a:xfrm>
        </p:spPr>
        <p:txBody>
          <a:bodyPr>
            <a:normAutofit fontScale="90000"/>
          </a:bodyPr>
          <a:lstStyle/>
          <a:p>
            <a:pPr eaLnBrk="1" hangingPunct="1"/>
            <a:r>
              <a:rPr lang="en-US" altLang="en-US"/>
              <a:t>Thrashing</a:t>
            </a:r>
          </a:p>
        </p:txBody>
      </p:sp>
      <p:sp>
        <p:nvSpPr>
          <p:cNvPr id="52227" name="Rectangle 3"/>
          <p:cNvSpPr>
            <a:spLocks noGrp="1" noChangeArrowheads="1"/>
          </p:cNvSpPr>
          <p:nvPr>
            <p:ph type="body" idx="1"/>
          </p:nvPr>
        </p:nvSpPr>
        <p:spPr>
          <a:xfrm>
            <a:off x="889000" y="1131888"/>
            <a:ext cx="7353300" cy="4483100"/>
          </a:xfrm>
        </p:spPr>
        <p:txBody>
          <a:bodyPr>
            <a:normAutofit fontScale="85000" lnSpcReduction="20000"/>
          </a:bodyPr>
          <a:lstStyle/>
          <a:p>
            <a:r>
              <a:rPr lang="en-US" altLang="en-US"/>
              <a:t>If a process does not have </a:t>
            </a:r>
            <a:r>
              <a:rPr lang="ja-JP" altLang="en-US"/>
              <a:t>“</a:t>
            </a:r>
            <a:r>
              <a:rPr lang="en-US" altLang="ja-JP"/>
              <a:t>enough</a:t>
            </a:r>
            <a:r>
              <a:rPr lang="ja-JP" altLang="en-US"/>
              <a:t>”</a:t>
            </a:r>
            <a:r>
              <a:rPr lang="en-US" altLang="ja-JP"/>
              <a:t> pages, the page-fault rate is very high</a:t>
            </a:r>
          </a:p>
          <a:p>
            <a:pPr lvl="1"/>
            <a:r>
              <a:rPr lang="en-US" altLang="en-US"/>
              <a:t>Page fault to get page</a:t>
            </a:r>
          </a:p>
          <a:p>
            <a:pPr lvl="1"/>
            <a:r>
              <a:rPr lang="en-US" altLang="en-US"/>
              <a:t>Replace existing frame</a:t>
            </a:r>
          </a:p>
          <a:p>
            <a:pPr lvl="1"/>
            <a:r>
              <a:rPr lang="en-US" altLang="en-US"/>
              <a:t>But quickly need replaced frame back</a:t>
            </a:r>
          </a:p>
          <a:p>
            <a:pPr lvl="1"/>
            <a:r>
              <a:rPr lang="en-US" altLang="en-US"/>
              <a:t>This leads to:</a:t>
            </a:r>
          </a:p>
          <a:p>
            <a:pPr lvl="2"/>
            <a:r>
              <a:rPr lang="en-US" altLang="en-US"/>
              <a:t>Low CPU utilization</a:t>
            </a:r>
          </a:p>
          <a:p>
            <a:pPr lvl="2"/>
            <a:r>
              <a:rPr lang="en-US" altLang="en-US"/>
              <a:t>Operating system thinking that it needs to increase the degree of multiprogramming</a:t>
            </a:r>
          </a:p>
          <a:p>
            <a:pPr lvl="2"/>
            <a:r>
              <a:rPr lang="en-US" altLang="en-US"/>
              <a:t>Another process added to the system</a:t>
            </a:r>
            <a:br>
              <a:rPr lang="en-US" altLang="en-US"/>
            </a:br>
            <a:endParaRPr lang="en-US" altLang="en-US"/>
          </a:p>
          <a:p>
            <a:r>
              <a:rPr lang="en-US" altLang="en-US" b="1">
                <a:solidFill>
                  <a:srgbClr val="3366FF"/>
                </a:solidFill>
              </a:rPr>
              <a:t>Thrashing</a:t>
            </a:r>
            <a:r>
              <a:rPr lang="en-US" altLang="en-US">
                <a:solidFill>
                  <a:srgbClr val="3366FF"/>
                </a:solidFill>
              </a:rPr>
              <a:t> </a:t>
            </a:r>
            <a:r>
              <a:rPr lang="en-US" altLang="en-US">
                <a:sym typeface="Symbol" pitchFamily="18" charset="2"/>
              </a:rPr>
              <a:t> a process is busy swapping pages in and out</a:t>
            </a:r>
            <a:endParaRPr lang="en-US" altLang="en-US"/>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944563" y="163513"/>
            <a:ext cx="6923087" cy="576262"/>
          </a:xfrm>
        </p:spPr>
        <p:txBody>
          <a:bodyPr>
            <a:normAutofit fontScale="90000"/>
          </a:bodyPr>
          <a:lstStyle/>
          <a:p>
            <a:pPr eaLnBrk="1" hangingPunct="1"/>
            <a:r>
              <a:rPr lang="en-US" altLang="en-US"/>
              <a:t>Thrashing (Cont.)</a:t>
            </a:r>
            <a:endParaRPr lang="en-US" altLang="en-US" sz="2400"/>
          </a:p>
        </p:txBody>
      </p:sp>
      <p:pic>
        <p:nvPicPr>
          <p:cNvPr id="53251" name="Picture 4" descr="9"/>
          <p:cNvPicPr>
            <a:picLocks noChangeAspect="1" noChangeArrowheads="1"/>
          </p:cNvPicPr>
          <p:nvPr/>
        </p:nvPicPr>
        <p:blipFill>
          <a:blip r:embed="rId3"/>
          <a:srcRect/>
          <a:stretch>
            <a:fillRect/>
          </a:stretch>
        </p:blipFill>
        <p:spPr bwMode="auto">
          <a:xfrm>
            <a:off x="1181100" y="1206500"/>
            <a:ext cx="6678613" cy="3860800"/>
          </a:xfrm>
          <a:prstGeom prst="rect">
            <a:avLst/>
          </a:prstGeom>
          <a:noFill/>
          <a:ln w="9525">
            <a:noFill/>
            <a:miter lim="800000"/>
            <a:headEnd/>
            <a:tailEnd/>
          </a:ln>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262063" y="188913"/>
            <a:ext cx="7159625" cy="576262"/>
          </a:xfrm>
        </p:spPr>
        <p:txBody>
          <a:bodyPr>
            <a:normAutofit fontScale="90000"/>
          </a:bodyPr>
          <a:lstStyle/>
          <a:p>
            <a:pPr eaLnBrk="1" hangingPunct="1"/>
            <a:r>
              <a:rPr lang="en-US" altLang="en-US"/>
              <a:t>Demand Paging and Thrashing </a:t>
            </a:r>
            <a:endParaRPr lang="en-US" altLang="en-US" sz="2400"/>
          </a:p>
        </p:txBody>
      </p:sp>
      <p:sp>
        <p:nvSpPr>
          <p:cNvPr id="54275" name="Rectangle 3"/>
          <p:cNvSpPr>
            <a:spLocks noGrp="1" noChangeArrowheads="1"/>
          </p:cNvSpPr>
          <p:nvPr>
            <p:ph type="body" idx="1"/>
          </p:nvPr>
        </p:nvSpPr>
        <p:spPr>
          <a:xfrm>
            <a:off x="938213" y="1084263"/>
            <a:ext cx="7100887" cy="3001962"/>
          </a:xfrm>
        </p:spPr>
        <p:txBody>
          <a:bodyPr>
            <a:normAutofit fontScale="77500" lnSpcReduction="20000"/>
          </a:bodyPr>
          <a:lstStyle/>
          <a:p>
            <a:r>
              <a:rPr lang="en-US" altLang="en-US"/>
              <a:t>Why does demand paging work?</a:t>
            </a:r>
            <a:br>
              <a:rPr lang="en-US" altLang="en-US"/>
            </a:br>
            <a:r>
              <a:rPr lang="en-US" altLang="en-US" b="1">
                <a:solidFill>
                  <a:srgbClr val="3366FF"/>
                </a:solidFill>
              </a:rPr>
              <a:t>Locality model</a:t>
            </a:r>
          </a:p>
          <a:p>
            <a:pPr lvl="1"/>
            <a:r>
              <a:rPr lang="en-US" altLang="en-US"/>
              <a:t>Process migrates from one locality to another</a:t>
            </a:r>
          </a:p>
          <a:p>
            <a:pPr lvl="1"/>
            <a:r>
              <a:rPr lang="en-US" altLang="en-US"/>
              <a:t>Localities may overlap</a:t>
            </a:r>
          </a:p>
          <a:p>
            <a:pPr lvl="1">
              <a:buFont typeface="Monotype Sorts" pitchFamily="-84" charset="2"/>
              <a:buNone/>
            </a:pPr>
            <a:endParaRPr lang="en-US" altLang="en-US"/>
          </a:p>
          <a:p>
            <a:r>
              <a:rPr lang="en-US" altLang="en-US"/>
              <a:t>Why does thrashing occur?</a:t>
            </a:r>
            <a:br>
              <a:rPr lang="en-US" altLang="en-US"/>
            </a:br>
            <a:r>
              <a:rPr lang="en-US" altLang="en-US">
                <a:sym typeface="Symbol" pitchFamily="18" charset="2"/>
              </a:rPr>
              <a:t> size of locality &gt; total memory size</a:t>
            </a:r>
          </a:p>
          <a:p>
            <a:pPr lvl="1"/>
            <a:r>
              <a:rPr lang="en-US" altLang="en-US">
                <a:sym typeface="Symbol" pitchFamily="18" charset="2"/>
              </a:rPr>
              <a:t>Limit effects by using local or priority page replacement</a:t>
            </a:r>
            <a:endParaRPr lang="en-US" altLang="en-US"/>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1077913" y="125413"/>
            <a:ext cx="7850187" cy="576262"/>
          </a:xfrm>
        </p:spPr>
        <p:txBody>
          <a:bodyPr/>
          <a:lstStyle/>
          <a:p>
            <a:pPr eaLnBrk="1" hangingPunct="1"/>
            <a:r>
              <a:rPr lang="en-US" altLang="en-US" sz="2800"/>
              <a:t>Locality In A Memory-Reference Pattern</a:t>
            </a:r>
          </a:p>
        </p:txBody>
      </p:sp>
      <p:pic>
        <p:nvPicPr>
          <p:cNvPr id="55299" name="Picture 1" descr="9_19.pdf"/>
          <p:cNvPicPr>
            <a:picLocks noChangeAspect="1"/>
          </p:cNvPicPr>
          <p:nvPr/>
        </p:nvPicPr>
        <p:blipFill>
          <a:blip r:embed="rId3"/>
          <a:srcRect/>
          <a:stretch>
            <a:fillRect/>
          </a:stretch>
        </p:blipFill>
        <p:spPr bwMode="auto">
          <a:xfrm>
            <a:off x="2735263" y="1017588"/>
            <a:ext cx="3770312" cy="5408612"/>
          </a:xfrm>
          <a:prstGeom prst="rect">
            <a:avLst/>
          </a:prstGeom>
          <a:noFill/>
          <a:ln w="9525">
            <a:noFill/>
            <a:miter lim="800000"/>
            <a:headEnd/>
            <a:tailEnd/>
          </a:ln>
        </p:spPr>
      </p:pic>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Working-Set Model</a:t>
            </a:r>
          </a:p>
        </p:txBody>
      </p:sp>
      <p:sp>
        <p:nvSpPr>
          <p:cNvPr id="56323" name="Rectangle 3"/>
          <p:cNvSpPr>
            <a:spLocks noGrp="1" noChangeArrowheads="1"/>
          </p:cNvSpPr>
          <p:nvPr>
            <p:ph type="body" idx="1"/>
          </p:nvPr>
        </p:nvSpPr>
        <p:spPr>
          <a:xfrm>
            <a:off x="908050" y="979488"/>
            <a:ext cx="7573963" cy="4881562"/>
          </a:xfrm>
        </p:spPr>
        <p:txBody>
          <a:bodyPr/>
          <a:lstStyle/>
          <a:p>
            <a:r>
              <a:rPr lang="en-US" altLang="en-US" sz="1600">
                <a:sym typeface="Symbol" pitchFamily="18" charset="2"/>
              </a:rPr>
              <a:t>  working-set window  a fixed number of page references </a:t>
            </a:r>
            <a:br>
              <a:rPr lang="en-US" altLang="en-US" sz="1600">
                <a:sym typeface="Symbol" pitchFamily="18" charset="2"/>
              </a:rPr>
            </a:br>
            <a:r>
              <a:rPr lang="en-US" altLang="en-US" sz="1600">
                <a:sym typeface="Symbol" pitchFamily="18" charset="2"/>
              </a:rPr>
              <a:t>Example:  10,000 instructions</a:t>
            </a:r>
          </a:p>
          <a:p>
            <a:r>
              <a:rPr lang="en-US" altLang="en-US" sz="1600" i="1">
                <a:sym typeface="Symbol" pitchFamily="18" charset="2"/>
              </a:rPr>
              <a:t>WSS</a:t>
            </a:r>
            <a:r>
              <a:rPr lang="en-US" altLang="en-US" sz="1600" i="1" baseline="-25000">
                <a:sym typeface="Symbol" pitchFamily="18" charset="2"/>
              </a:rPr>
              <a:t>i</a:t>
            </a:r>
            <a:r>
              <a:rPr lang="en-US" altLang="en-US" sz="1600">
                <a:sym typeface="Symbol" pitchFamily="18" charset="2"/>
              </a:rPr>
              <a:t> (working set of Process </a:t>
            </a:r>
            <a:r>
              <a:rPr lang="en-US" altLang="en-US" sz="1600" i="1">
                <a:sym typeface="Symbol" pitchFamily="18" charset="2"/>
              </a:rPr>
              <a:t>P</a:t>
            </a:r>
            <a:r>
              <a:rPr lang="en-US" altLang="en-US" sz="1600" i="1" baseline="-25000">
                <a:sym typeface="Symbol" pitchFamily="18" charset="2"/>
              </a:rPr>
              <a:t>i</a:t>
            </a:r>
            <a:r>
              <a:rPr lang="en-US" altLang="en-US" sz="1600">
                <a:sym typeface="Symbol" pitchFamily="18" charset="2"/>
              </a:rPr>
              <a:t>) =</a:t>
            </a:r>
            <a:br>
              <a:rPr lang="en-US" altLang="en-US" sz="1600">
                <a:sym typeface="Symbol" pitchFamily="18" charset="2"/>
              </a:rPr>
            </a:br>
            <a:r>
              <a:rPr lang="en-US" altLang="en-US" sz="1600">
                <a:sym typeface="Symbol" pitchFamily="18" charset="2"/>
              </a:rPr>
              <a:t>total number of pages referenced in the most recent  (varies in time)</a:t>
            </a:r>
          </a:p>
          <a:p>
            <a:pPr lvl="1"/>
            <a:r>
              <a:rPr lang="en-US" altLang="en-US" sz="1600">
                <a:sym typeface="Symbol" pitchFamily="18" charset="2"/>
              </a:rPr>
              <a:t>if  too small will not encompass entire locality</a:t>
            </a:r>
          </a:p>
          <a:p>
            <a:pPr lvl="1"/>
            <a:r>
              <a:rPr lang="en-US" altLang="en-US" sz="1600">
                <a:sym typeface="Symbol" pitchFamily="18" charset="2"/>
              </a:rPr>
              <a:t>if  too large will encompass several localities</a:t>
            </a:r>
          </a:p>
          <a:p>
            <a:pPr lvl="1"/>
            <a:r>
              <a:rPr lang="en-US" altLang="en-US" sz="1600">
                <a:sym typeface="Symbol" pitchFamily="18" charset="2"/>
              </a:rPr>
              <a:t>if  =   will encompass entire program</a:t>
            </a:r>
          </a:p>
          <a:p>
            <a:r>
              <a:rPr lang="en-US" altLang="en-US" sz="1600" i="1">
                <a:sym typeface="Symbol" pitchFamily="18" charset="2"/>
              </a:rPr>
              <a:t>D</a:t>
            </a:r>
            <a:r>
              <a:rPr lang="en-US" altLang="en-US" sz="1600">
                <a:sym typeface="Symbol" pitchFamily="18" charset="2"/>
              </a:rPr>
              <a:t> =  </a:t>
            </a:r>
            <a:r>
              <a:rPr lang="en-US" altLang="en-US" sz="1600" i="1">
                <a:sym typeface="Symbol" pitchFamily="18" charset="2"/>
              </a:rPr>
              <a:t>WSS</a:t>
            </a:r>
            <a:r>
              <a:rPr lang="en-US" altLang="en-US" sz="1600" i="1" baseline="-25000">
                <a:sym typeface="Symbol" pitchFamily="18" charset="2"/>
              </a:rPr>
              <a:t>i</a:t>
            </a:r>
            <a:r>
              <a:rPr lang="en-US" altLang="en-US" sz="1600">
                <a:sym typeface="Symbol" pitchFamily="18" charset="2"/>
              </a:rPr>
              <a:t>  total demand frames </a:t>
            </a:r>
          </a:p>
          <a:p>
            <a:pPr lvl="1"/>
            <a:r>
              <a:rPr lang="en-US" altLang="en-US" sz="1600">
                <a:sym typeface="Symbol" pitchFamily="18" charset="2"/>
              </a:rPr>
              <a:t>Approximation of locality</a:t>
            </a:r>
          </a:p>
          <a:p>
            <a:r>
              <a:rPr lang="en-US" altLang="en-US" sz="1600">
                <a:sym typeface="Symbol" pitchFamily="18" charset="2"/>
              </a:rPr>
              <a:t>if </a:t>
            </a:r>
            <a:r>
              <a:rPr lang="en-US" altLang="en-US" sz="1600" i="1">
                <a:sym typeface="Symbol" pitchFamily="18" charset="2"/>
              </a:rPr>
              <a:t>D</a:t>
            </a:r>
            <a:r>
              <a:rPr lang="en-US" altLang="en-US" sz="1600">
                <a:sym typeface="Symbol" pitchFamily="18" charset="2"/>
              </a:rPr>
              <a:t> &gt; </a:t>
            </a:r>
            <a:r>
              <a:rPr lang="en-US" altLang="en-US" sz="1600" i="1">
                <a:sym typeface="Symbol" pitchFamily="18" charset="2"/>
              </a:rPr>
              <a:t>m</a:t>
            </a:r>
            <a:r>
              <a:rPr lang="en-US" altLang="en-US" sz="1600">
                <a:sym typeface="Symbol" pitchFamily="18" charset="2"/>
              </a:rPr>
              <a:t>  Thrashing</a:t>
            </a:r>
          </a:p>
          <a:p>
            <a:r>
              <a:rPr lang="en-US" altLang="en-US" sz="1600">
                <a:sym typeface="Symbol" pitchFamily="18" charset="2"/>
              </a:rPr>
              <a:t>Policy if </a:t>
            </a:r>
            <a:r>
              <a:rPr lang="en-US" altLang="en-US" sz="1600" i="1">
                <a:sym typeface="Symbol" pitchFamily="18" charset="2"/>
              </a:rPr>
              <a:t>D</a:t>
            </a:r>
            <a:r>
              <a:rPr lang="en-US" altLang="en-US" sz="1600">
                <a:sym typeface="Symbol" pitchFamily="18" charset="2"/>
              </a:rPr>
              <a:t> &gt; m, then suspe</a:t>
            </a:r>
            <a:r>
              <a:rPr lang="en-US" altLang="en-US">
                <a:sym typeface="Symbol" pitchFamily="18" charset="2"/>
              </a:rPr>
              <a:t>nd or swap out one of the processes </a:t>
            </a:r>
          </a:p>
        </p:txBody>
      </p:sp>
      <p:pic>
        <p:nvPicPr>
          <p:cNvPr id="56324" name="Picture 5"/>
          <p:cNvPicPr>
            <a:picLocks noChangeAspect="1" noChangeArrowheads="1"/>
          </p:cNvPicPr>
          <p:nvPr/>
        </p:nvPicPr>
        <p:blipFill>
          <a:blip r:embed="rId3"/>
          <a:srcRect/>
          <a:stretch>
            <a:fillRect/>
          </a:stretch>
        </p:blipFill>
        <p:spPr bwMode="auto">
          <a:xfrm>
            <a:off x="1641475" y="4546600"/>
            <a:ext cx="6707188" cy="1787525"/>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033463" y="198438"/>
            <a:ext cx="8229600" cy="576262"/>
          </a:xfrm>
        </p:spPr>
        <p:txBody>
          <a:bodyPr/>
          <a:lstStyle/>
          <a:p>
            <a:pPr eaLnBrk="1" hangingPunct="1"/>
            <a:r>
              <a:rPr lang="en-US" sz="2800"/>
              <a:t>Memory Layout for Multiprogrammed System</a:t>
            </a:r>
          </a:p>
        </p:txBody>
      </p:sp>
      <p:pic>
        <p:nvPicPr>
          <p:cNvPr id="32771" name="Picture 4"/>
          <p:cNvPicPr>
            <a:picLocks noChangeAspect="1" noChangeArrowheads="1"/>
          </p:cNvPicPr>
          <p:nvPr/>
        </p:nvPicPr>
        <p:blipFill>
          <a:blip r:embed="rId3"/>
          <a:srcRect/>
          <a:stretch>
            <a:fillRect/>
          </a:stretch>
        </p:blipFill>
        <p:spPr bwMode="auto">
          <a:xfrm>
            <a:off x="2887663" y="1230313"/>
            <a:ext cx="2814637" cy="4332287"/>
          </a:xfrm>
          <a:prstGeom prst="rect">
            <a:avLst/>
          </a:prstGeom>
          <a:noFill/>
          <a:ln w="9525">
            <a:noFill/>
            <a:miter lim="800000"/>
            <a:headEnd/>
            <a:tailEnd/>
          </a:ln>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969963" y="163513"/>
            <a:ext cx="7742237" cy="576262"/>
          </a:xfrm>
        </p:spPr>
        <p:txBody>
          <a:bodyPr>
            <a:normAutofit fontScale="90000"/>
          </a:bodyPr>
          <a:lstStyle/>
          <a:p>
            <a:pPr eaLnBrk="1" hangingPunct="1"/>
            <a:r>
              <a:rPr lang="en-US" altLang="en-US"/>
              <a:t>Keeping Track of the Working Set</a:t>
            </a:r>
          </a:p>
        </p:txBody>
      </p:sp>
      <p:sp>
        <p:nvSpPr>
          <p:cNvPr id="57347" name="Rectangle 3"/>
          <p:cNvSpPr>
            <a:spLocks noGrp="1" noChangeArrowheads="1"/>
          </p:cNvSpPr>
          <p:nvPr>
            <p:ph type="body" idx="1"/>
          </p:nvPr>
        </p:nvSpPr>
        <p:spPr>
          <a:xfrm>
            <a:off x="869950" y="1119188"/>
            <a:ext cx="7743825" cy="4530725"/>
          </a:xfrm>
        </p:spPr>
        <p:txBody>
          <a:bodyPr>
            <a:normAutofit fontScale="85000" lnSpcReduction="10000"/>
          </a:bodyPr>
          <a:lstStyle/>
          <a:p>
            <a:r>
              <a:rPr lang="en-US" altLang="en-US"/>
              <a:t>Approximate with interval timer + a reference bit</a:t>
            </a:r>
          </a:p>
          <a:p>
            <a:r>
              <a:rPr lang="en-US" altLang="en-US"/>
              <a:t>Example: </a:t>
            </a:r>
            <a:r>
              <a:rPr lang="en-US" altLang="en-US">
                <a:sym typeface="Symbol" pitchFamily="18" charset="2"/>
              </a:rPr>
              <a:t> = 10,000</a:t>
            </a:r>
          </a:p>
          <a:p>
            <a:pPr lvl="1"/>
            <a:r>
              <a:rPr lang="en-US" altLang="en-US">
                <a:sym typeface="Symbol" pitchFamily="18" charset="2"/>
              </a:rPr>
              <a:t>Timer interrupts after every 5000 time units</a:t>
            </a:r>
          </a:p>
          <a:p>
            <a:pPr lvl="1"/>
            <a:r>
              <a:rPr lang="en-US" altLang="en-US">
                <a:sym typeface="Symbol" pitchFamily="18" charset="2"/>
              </a:rPr>
              <a:t>Keep in memory 2 bits for each page</a:t>
            </a:r>
          </a:p>
          <a:p>
            <a:pPr lvl="1"/>
            <a:r>
              <a:rPr lang="en-US" altLang="en-US">
                <a:sym typeface="Symbol" pitchFamily="18" charset="2"/>
              </a:rPr>
              <a:t>Whenever a timer interrupts copy and sets the values of all reference bits to 0</a:t>
            </a:r>
          </a:p>
          <a:p>
            <a:pPr lvl="1"/>
            <a:r>
              <a:rPr lang="en-US" altLang="en-US">
                <a:sym typeface="Symbol" pitchFamily="18" charset="2"/>
              </a:rPr>
              <a:t>If one of the bits in memory = 1  page in working set</a:t>
            </a:r>
          </a:p>
          <a:p>
            <a:r>
              <a:rPr lang="en-US" altLang="en-US">
                <a:sym typeface="Symbol" pitchFamily="18" charset="2"/>
              </a:rPr>
              <a:t>Why is this not completely accurate?</a:t>
            </a:r>
          </a:p>
          <a:p>
            <a:r>
              <a:rPr lang="en-US" altLang="en-US">
                <a:sym typeface="Symbol" pitchFamily="18" charset="2"/>
              </a:rPr>
              <a:t>Improvement = 10 bits and interrupt every 1000 time units</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796925" y="163513"/>
            <a:ext cx="7889875" cy="576262"/>
          </a:xfrm>
        </p:spPr>
        <p:txBody>
          <a:bodyPr>
            <a:normAutofit fontScale="90000"/>
          </a:bodyPr>
          <a:lstStyle/>
          <a:p>
            <a:pPr eaLnBrk="1" hangingPunct="1"/>
            <a:r>
              <a:rPr lang="en-US" altLang="en-US"/>
              <a:t>Page-Fault Frequency</a:t>
            </a:r>
          </a:p>
        </p:txBody>
      </p:sp>
      <p:sp>
        <p:nvSpPr>
          <p:cNvPr id="58371" name="Rectangle 3"/>
          <p:cNvSpPr>
            <a:spLocks noGrp="1" noChangeArrowheads="1"/>
          </p:cNvSpPr>
          <p:nvPr>
            <p:ph type="body" idx="1"/>
          </p:nvPr>
        </p:nvSpPr>
        <p:spPr>
          <a:xfrm>
            <a:off x="927100" y="1049338"/>
            <a:ext cx="6604000" cy="1668462"/>
          </a:xfrm>
        </p:spPr>
        <p:txBody>
          <a:bodyPr>
            <a:normAutofit fontScale="70000" lnSpcReduction="20000"/>
          </a:bodyPr>
          <a:lstStyle/>
          <a:p>
            <a:r>
              <a:rPr lang="en-US" altLang="en-US"/>
              <a:t>More direct approach than WSS</a:t>
            </a:r>
          </a:p>
          <a:p>
            <a:r>
              <a:rPr lang="en-US" altLang="en-US"/>
              <a:t>Establish </a:t>
            </a:r>
            <a:r>
              <a:rPr lang="ja-JP" altLang="en-US"/>
              <a:t>“</a:t>
            </a:r>
            <a:r>
              <a:rPr lang="en-US" altLang="ja-JP"/>
              <a:t>acceptable</a:t>
            </a:r>
            <a:r>
              <a:rPr lang="ja-JP" altLang="en-US"/>
              <a:t>”</a:t>
            </a:r>
            <a:r>
              <a:rPr lang="en-US" altLang="ja-JP"/>
              <a:t> </a:t>
            </a:r>
            <a:r>
              <a:rPr lang="en-US" altLang="ja-JP" b="1">
                <a:solidFill>
                  <a:srgbClr val="3366FF"/>
                </a:solidFill>
              </a:rPr>
              <a:t>page-fault frequency </a:t>
            </a:r>
            <a:r>
              <a:rPr lang="en-US" altLang="ja-JP"/>
              <a:t>(</a:t>
            </a:r>
            <a:r>
              <a:rPr lang="en-US" altLang="ja-JP" b="1">
                <a:solidFill>
                  <a:srgbClr val="3366FF"/>
                </a:solidFill>
              </a:rPr>
              <a:t>PFF</a:t>
            </a:r>
            <a:r>
              <a:rPr lang="en-US" altLang="ja-JP"/>
              <a:t>)</a:t>
            </a:r>
            <a:r>
              <a:rPr lang="en-US" altLang="ja-JP" b="1">
                <a:solidFill>
                  <a:srgbClr val="3366FF"/>
                </a:solidFill>
              </a:rPr>
              <a:t> </a:t>
            </a:r>
            <a:r>
              <a:rPr lang="en-US" altLang="ja-JP"/>
              <a:t>rate and use local replacement policy</a:t>
            </a:r>
          </a:p>
          <a:p>
            <a:pPr lvl="1"/>
            <a:r>
              <a:rPr lang="en-US" altLang="en-US"/>
              <a:t>If actual rate too low, process loses frame</a:t>
            </a:r>
          </a:p>
          <a:p>
            <a:pPr lvl="1"/>
            <a:r>
              <a:rPr lang="en-US" altLang="en-US"/>
              <a:t>If actual rate too high, process gains frame</a:t>
            </a:r>
          </a:p>
        </p:txBody>
      </p:sp>
      <p:pic>
        <p:nvPicPr>
          <p:cNvPr id="58372" name="Picture 1" descr="9_21.pdf"/>
          <p:cNvPicPr>
            <a:picLocks noChangeAspect="1"/>
          </p:cNvPicPr>
          <p:nvPr/>
        </p:nvPicPr>
        <p:blipFill>
          <a:blip r:embed="rId3"/>
          <a:srcRect/>
          <a:stretch>
            <a:fillRect/>
          </a:stretch>
        </p:blipFill>
        <p:spPr bwMode="auto">
          <a:xfrm>
            <a:off x="1778000" y="2954338"/>
            <a:ext cx="5103813" cy="2954337"/>
          </a:xfrm>
          <a:prstGeom prst="rect">
            <a:avLst/>
          </a:prstGeom>
          <a:noFill/>
          <a:ln w="9525">
            <a:noFill/>
            <a:miter lim="800000"/>
            <a:headEnd/>
            <a:tailEnd/>
          </a:ln>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1063625" y="176213"/>
            <a:ext cx="8229600" cy="576262"/>
          </a:xfrm>
        </p:spPr>
        <p:txBody>
          <a:bodyPr/>
          <a:lstStyle/>
          <a:p>
            <a:pPr eaLnBrk="1" hangingPunct="1"/>
            <a:r>
              <a:rPr lang="en-US" altLang="en-US"/>
              <a:t>Working Sets and Page Fault Rates</a:t>
            </a:r>
          </a:p>
        </p:txBody>
      </p:sp>
      <p:pic>
        <p:nvPicPr>
          <p:cNvPr id="59395" name="Picture 4" descr="9"/>
          <p:cNvPicPr>
            <a:picLocks noChangeAspect="1" noChangeArrowheads="1"/>
          </p:cNvPicPr>
          <p:nvPr/>
        </p:nvPicPr>
        <p:blipFill>
          <a:blip r:embed="rId3"/>
          <a:srcRect/>
          <a:stretch>
            <a:fillRect/>
          </a:stretch>
        </p:blipFill>
        <p:spPr bwMode="auto">
          <a:xfrm>
            <a:off x="1663700" y="2684463"/>
            <a:ext cx="5802313" cy="2644775"/>
          </a:xfrm>
          <a:prstGeom prst="rect">
            <a:avLst/>
          </a:prstGeom>
          <a:noFill/>
          <a:ln w="9525">
            <a:noFill/>
            <a:miter lim="800000"/>
            <a:headEnd/>
            <a:tailEnd/>
          </a:ln>
        </p:spPr>
      </p:pic>
      <p:sp>
        <p:nvSpPr>
          <p:cNvPr id="4" name="Rectangle 3"/>
          <p:cNvSpPr txBox="1">
            <a:spLocks noChangeArrowheads="1"/>
          </p:cNvSpPr>
          <p:nvPr/>
        </p:nvSpPr>
        <p:spPr bwMode="auto">
          <a:xfrm>
            <a:off x="908050" y="1042988"/>
            <a:ext cx="7194550" cy="2071687"/>
          </a:xfrm>
          <a:prstGeom prst="rect">
            <a:avLst/>
          </a:prstGeom>
          <a:noFill/>
          <a:ln>
            <a:noFill/>
          </a:ln>
          <a:extLst>
            <a:ext uri="{FAA26D3D-D897-4be2-8F04-BA451C77F1D7}"/>
          </a:extLst>
        </p:spPr>
        <p:txBody>
          <a:bodyPr lIns="91435" tIns="45718" rIns="91435" bIns="45718"/>
          <a:lstStyle>
            <a:lvl1pPr marL="488950" indent="-488950" algn="l" rtl="0" eaLnBrk="0" fontAlgn="base" hangingPunct="0">
              <a:spcBef>
                <a:spcPct val="35000"/>
              </a:spcBef>
              <a:spcAft>
                <a:spcPct val="0"/>
              </a:spcAft>
              <a:buClr>
                <a:srgbClr val="993300"/>
              </a:buClr>
              <a:buSzPct val="90000"/>
              <a:buFont typeface="Monotype Sorts" charset="0"/>
              <a:buChar char="n"/>
              <a:defRPr kumimoji="1">
                <a:solidFill>
                  <a:schemeClr val="tx1"/>
                </a:solidFill>
                <a:latin typeface="+mn-lt"/>
                <a:ea typeface="ＭＳ Ｐゴシック" charset="-128"/>
                <a:cs typeface="ＭＳ Ｐゴシック" charset="-128"/>
              </a:defRPr>
            </a:lvl1pPr>
            <a:lvl2pPr marL="1060450" indent="-407988" algn="l" rtl="0" eaLnBrk="0" fontAlgn="base" hangingPunct="0">
              <a:spcBef>
                <a:spcPct val="35000"/>
              </a:spcBef>
              <a:spcAft>
                <a:spcPct val="0"/>
              </a:spcAft>
              <a:buClr>
                <a:srgbClr val="CC6600"/>
              </a:buClr>
              <a:buSzPct val="80000"/>
              <a:buFont typeface="Monotype Sorts" charset="0"/>
              <a:buChar char="l"/>
              <a:defRPr kumimoji="1">
                <a:solidFill>
                  <a:schemeClr val="tx1"/>
                </a:solidFill>
                <a:latin typeface="+mn-lt"/>
                <a:ea typeface="ＭＳ Ｐゴシック" charset="-128"/>
              </a:defRPr>
            </a:lvl2pPr>
            <a:lvl3pPr marL="1550988" indent="-325438" algn="l" rtl="0" eaLnBrk="0" fontAlgn="base" hangingPunct="0">
              <a:spcBef>
                <a:spcPct val="35000"/>
              </a:spcBef>
              <a:spcAft>
                <a:spcPct val="0"/>
              </a:spcAft>
              <a:buClr>
                <a:srgbClr val="009900"/>
              </a:buClr>
              <a:buSzPct val="75000"/>
              <a:buFont typeface="Webdings" charset="0"/>
              <a:buChar char="4"/>
              <a:defRPr kumimoji="1">
                <a:solidFill>
                  <a:schemeClr val="tx1"/>
                </a:solidFill>
                <a:latin typeface="+mn-lt"/>
                <a:ea typeface="ＭＳ Ｐゴシック" charset="-128"/>
              </a:defRPr>
            </a:lvl3pPr>
            <a:lvl4pPr marL="2039938" indent="-325438" algn="l" rtl="0" eaLnBrk="0" fontAlgn="base" hangingPunct="0">
              <a:spcBef>
                <a:spcPct val="35000"/>
              </a:spcBef>
              <a:spcAft>
                <a:spcPct val="0"/>
              </a:spcAft>
              <a:buClr>
                <a:schemeClr val="hlink"/>
              </a:buClr>
              <a:buSzPct val="75000"/>
              <a:buChar char="–"/>
              <a:defRPr kumimoji="1">
                <a:solidFill>
                  <a:schemeClr val="tx1"/>
                </a:solidFill>
                <a:latin typeface="+mn-lt"/>
                <a:ea typeface="ＭＳ Ｐゴシック" charset="-128"/>
              </a:defRPr>
            </a:lvl4pPr>
            <a:lvl5pPr marL="2530475" indent="-325438"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5pPr>
            <a:lvl6pPr marL="318391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3837022"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449013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5143243" indent="-326555"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a:lstStyle>
          <a:p>
            <a:pPr>
              <a:defRPr/>
            </a:pPr>
            <a:r>
              <a:rPr lang="en-US" dirty="0">
                <a:ea typeface="ＭＳ Ｐゴシック" charset="0"/>
                <a:cs typeface="ＭＳ Ｐゴシック" charset="0"/>
              </a:rPr>
              <a:t>Direct relationship between working set of a process and its page-fault rate</a:t>
            </a:r>
          </a:p>
          <a:p>
            <a:pPr>
              <a:defRPr/>
            </a:pPr>
            <a:r>
              <a:rPr lang="en-US" dirty="0">
                <a:ea typeface="ＭＳ Ｐゴシック" charset="0"/>
                <a:cs typeface="ＭＳ Ｐゴシック" charset="0"/>
              </a:rPr>
              <a:t>Working set changes over time</a:t>
            </a:r>
          </a:p>
          <a:p>
            <a:pPr>
              <a:defRPr/>
            </a:pPr>
            <a:r>
              <a:rPr lang="en-US" dirty="0">
                <a:ea typeface="ＭＳ Ｐゴシック" charset="0"/>
                <a:cs typeface="ＭＳ Ｐゴシック" charset="0"/>
              </a:rPr>
              <a:t>Peaks and valleys over time</a:t>
            </a:r>
          </a:p>
          <a:p>
            <a:pPr marL="0" indent="0">
              <a:buFont typeface="Monotype Sorts" charset="0"/>
              <a:buNone/>
              <a:defRPr/>
            </a:pPr>
            <a:endParaRPr lang="en-US" dirty="0">
              <a:ea typeface="ＭＳ Ｐゴシック" charset="0"/>
              <a:cs typeface="ＭＳ Ｐゴシック" charset="0"/>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022350" y="277813"/>
            <a:ext cx="7664450" cy="576262"/>
          </a:xfrm>
        </p:spPr>
        <p:txBody>
          <a:bodyPr>
            <a:normAutofit fontScale="90000"/>
          </a:bodyPr>
          <a:lstStyle/>
          <a:p>
            <a:pPr eaLnBrk="1" hangingPunct="1"/>
            <a:r>
              <a:rPr lang="en-US" altLang="en-US"/>
              <a:t>Chapter 10:  Mass-Storage Systems</a:t>
            </a:r>
          </a:p>
        </p:txBody>
      </p:sp>
      <p:sp>
        <p:nvSpPr>
          <p:cNvPr id="4099" name="Rectangle 3"/>
          <p:cNvSpPr>
            <a:spLocks noGrp="1" noChangeArrowheads="1"/>
          </p:cNvSpPr>
          <p:nvPr>
            <p:ph type="body" idx="1"/>
          </p:nvPr>
        </p:nvSpPr>
        <p:spPr/>
        <p:txBody>
          <a:bodyPr>
            <a:normAutofit lnSpcReduction="10000"/>
          </a:bodyPr>
          <a:lstStyle/>
          <a:p>
            <a:r>
              <a:rPr lang="en-US" altLang="en-US"/>
              <a:t>Overview of Mass Storage Structure</a:t>
            </a:r>
          </a:p>
          <a:p>
            <a:r>
              <a:rPr lang="en-US" altLang="en-US"/>
              <a:t>Disk Structure</a:t>
            </a:r>
          </a:p>
          <a:p>
            <a:r>
              <a:rPr lang="en-US" altLang="en-US"/>
              <a:t>Disk Attachment</a:t>
            </a:r>
          </a:p>
          <a:p>
            <a:r>
              <a:rPr lang="en-US" altLang="en-US"/>
              <a:t>Disk Scheduling</a:t>
            </a:r>
          </a:p>
          <a:p>
            <a:r>
              <a:rPr lang="en-US" altLang="en-US"/>
              <a:t>Disk Management</a:t>
            </a:r>
          </a:p>
          <a:p>
            <a:r>
              <a:rPr lang="en-US" altLang="en-US"/>
              <a:t>Swap-Space Management</a:t>
            </a:r>
          </a:p>
          <a:p>
            <a:r>
              <a:rPr lang="en-US" altLang="en-US"/>
              <a:t>RAID Structure</a:t>
            </a:r>
          </a:p>
          <a:p>
            <a:r>
              <a:rPr lang="en-US" altLang="en-US"/>
              <a:t>Stable-Storage Implementation</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41288"/>
            <a:ext cx="8229600" cy="576262"/>
          </a:xfrm>
        </p:spPr>
        <p:txBody>
          <a:bodyPr>
            <a:normAutofit fontScale="90000"/>
          </a:bodyPr>
          <a:lstStyle/>
          <a:p>
            <a:pPr eaLnBrk="1" hangingPunct="1"/>
            <a:r>
              <a:rPr lang="en-US" altLang="en-US"/>
              <a:t>Objectives</a:t>
            </a:r>
          </a:p>
        </p:txBody>
      </p:sp>
      <p:sp>
        <p:nvSpPr>
          <p:cNvPr id="5123" name="Rectangle 3"/>
          <p:cNvSpPr>
            <a:spLocks noGrp="1" noChangeArrowheads="1"/>
          </p:cNvSpPr>
          <p:nvPr>
            <p:ph type="body" idx="1"/>
          </p:nvPr>
        </p:nvSpPr>
        <p:spPr>
          <a:xfrm>
            <a:off x="806450" y="1138238"/>
            <a:ext cx="7135813" cy="4530725"/>
          </a:xfrm>
        </p:spPr>
        <p:txBody>
          <a:bodyPr>
            <a:normAutofit lnSpcReduction="10000"/>
          </a:bodyPr>
          <a:lstStyle/>
          <a:p>
            <a:pPr marL="342883" indent="-342883">
              <a:buFont typeface="Monotype Sorts" charset="0"/>
              <a:buChar char="n"/>
              <a:defRPr/>
            </a:pPr>
            <a:r>
              <a:rPr lang="en-US" dirty="0">
                <a:ea typeface="ＭＳ Ｐゴシック" charset="-128"/>
              </a:rPr>
              <a:t>To describe the physical structure of secondary storage devices and its effects on the uses of the devices</a:t>
            </a:r>
          </a:p>
          <a:p>
            <a:pPr marL="342883" indent="-342883">
              <a:buFont typeface="Monotype Sorts" charset="0"/>
              <a:buChar char="n"/>
              <a:defRPr/>
            </a:pPr>
            <a:r>
              <a:rPr lang="en-US" dirty="0">
                <a:ea typeface="ＭＳ Ｐゴシック" charset="-128"/>
              </a:rPr>
              <a:t>To explain the performance characteristics of mass-storage devices</a:t>
            </a:r>
          </a:p>
          <a:p>
            <a:pPr marL="342883" indent="-342883">
              <a:buFont typeface="Monotype Sorts" charset="0"/>
              <a:buChar char="n"/>
              <a:defRPr/>
            </a:pPr>
            <a:r>
              <a:rPr lang="en-US" dirty="0">
                <a:ea typeface="ＭＳ Ｐゴシック" charset="-128"/>
              </a:rPr>
              <a:t>To evaluate disk scheduling algorithms</a:t>
            </a:r>
          </a:p>
          <a:p>
            <a:pPr marL="342883" indent="-342883">
              <a:buFont typeface="Monotype Sorts" charset="0"/>
              <a:buChar char="n"/>
              <a:defRPr/>
            </a:pPr>
            <a:r>
              <a:rPr lang="en-US" dirty="0">
                <a:ea typeface="ＭＳ Ｐゴシック" charset="-128"/>
              </a:rPr>
              <a:t>To discuss operating-system services provided for mass storage, including RAID</a:t>
            </a:r>
          </a:p>
          <a:p>
            <a:pPr marL="0" indent="0">
              <a:buFont typeface="Monotype Sorts" pitchFamily="-84" charset="2"/>
              <a:buNone/>
              <a:defRPr/>
            </a:pPr>
            <a:endParaRPr lang="en-US" dirty="0">
              <a:ea typeface="ＭＳ Ｐゴシック" charset="0"/>
              <a:cs typeface="ＭＳ Ｐゴシック" charset="0"/>
            </a:endParaRPr>
          </a:p>
          <a:p>
            <a:pPr marL="342883" indent="-342883">
              <a:buFont typeface="Monotype Sorts" charset="0"/>
              <a:buChar char="n"/>
              <a:defRPr/>
            </a:pPr>
            <a:endParaRPr lang="en-US" dirty="0">
              <a:ea typeface="ＭＳ Ｐゴシック" charset="0"/>
              <a:cs typeface="ＭＳ Ｐゴシック" charset="0"/>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154113" y="168275"/>
            <a:ext cx="7683500" cy="576263"/>
          </a:xfrm>
        </p:spPr>
        <p:txBody>
          <a:bodyPr>
            <a:normAutofit fontScale="90000"/>
          </a:bodyPr>
          <a:lstStyle/>
          <a:p>
            <a:pPr eaLnBrk="1" hangingPunct="1"/>
            <a:r>
              <a:rPr lang="en-US" altLang="en-US"/>
              <a:t>Overview of Mass Storage Structure</a:t>
            </a:r>
          </a:p>
        </p:txBody>
      </p:sp>
      <p:sp>
        <p:nvSpPr>
          <p:cNvPr id="6147" name="Rectangle 3"/>
          <p:cNvSpPr>
            <a:spLocks noGrp="1" noChangeArrowheads="1"/>
          </p:cNvSpPr>
          <p:nvPr>
            <p:ph type="body" idx="1"/>
          </p:nvPr>
        </p:nvSpPr>
        <p:spPr>
          <a:xfrm>
            <a:off x="865188" y="1096963"/>
            <a:ext cx="7996237" cy="5270500"/>
          </a:xfrm>
        </p:spPr>
        <p:txBody>
          <a:bodyPr>
            <a:normAutofit fontScale="77500" lnSpcReduction="20000"/>
          </a:bodyPr>
          <a:lstStyle/>
          <a:p>
            <a:r>
              <a:rPr lang="en-US" altLang="en-US" b="1">
                <a:solidFill>
                  <a:srgbClr val="3366FF"/>
                </a:solidFill>
              </a:rPr>
              <a:t>Magnetic disks</a:t>
            </a:r>
            <a:r>
              <a:rPr lang="en-US" altLang="en-US">
                <a:solidFill>
                  <a:srgbClr val="3366FF"/>
                </a:solidFill>
              </a:rPr>
              <a:t> </a:t>
            </a:r>
            <a:r>
              <a:rPr lang="en-US" altLang="en-US"/>
              <a:t>provide bulk of secondary storage of modern computers</a:t>
            </a:r>
          </a:p>
          <a:p>
            <a:pPr lvl="1"/>
            <a:r>
              <a:rPr lang="en-US" altLang="en-US"/>
              <a:t>Drives rotate at 60 to 250 times per second</a:t>
            </a:r>
          </a:p>
          <a:p>
            <a:pPr lvl="1"/>
            <a:r>
              <a:rPr lang="en-US" altLang="en-US" b="1">
                <a:solidFill>
                  <a:srgbClr val="3366FF"/>
                </a:solidFill>
              </a:rPr>
              <a:t>Transfer rate</a:t>
            </a:r>
            <a:r>
              <a:rPr lang="en-US" altLang="en-US">
                <a:solidFill>
                  <a:srgbClr val="3366FF"/>
                </a:solidFill>
              </a:rPr>
              <a:t> </a:t>
            </a:r>
            <a:r>
              <a:rPr lang="en-US" altLang="en-US"/>
              <a:t>is rate at which data flow between drive and computer</a:t>
            </a:r>
          </a:p>
          <a:p>
            <a:pPr lvl="1"/>
            <a:r>
              <a:rPr lang="en-US" altLang="en-US" b="1">
                <a:solidFill>
                  <a:srgbClr val="3366FF"/>
                </a:solidFill>
              </a:rPr>
              <a:t>Positioning time</a:t>
            </a:r>
            <a:r>
              <a:rPr lang="en-US" altLang="en-US">
                <a:solidFill>
                  <a:srgbClr val="3366FF"/>
                </a:solidFill>
              </a:rPr>
              <a:t> </a:t>
            </a:r>
            <a:r>
              <a:rPr lang="en-US" altLang="en-US"/>
              <a:t>(</a:t>
            </a:r>
            <a:r>
              <a:rPr lang="en-US" altLang="en-US" b="1">
                <a:solidFill>
                  <a:srgbClr val="3366FF"/>
                </a:solidFill>
              </a:rPr>
              <a:t>random-access time</a:t>
            </a:r>
            <a:r>
              <a:rPr lang="en-US" altLang="en-US"/>
              <a:t>) is time to move disk arm to desired cylinder (</a:t>
            </a:r>
            <a:r>
              <a:rPr lang="en-US" altLang="en-US" b="1">
                <a:solidFill>
                  <a:srgbClr val="3366FF"/>
                </a:solidFill>
              </a:rPr>
              <a:t>seek time</a:t>
            </a:r>
            <a:r>
              <a:rPr lang="en-US" altLang="en-US"/>
              <a:t>) and time for desired sector to rotate under the disk head (</a:t>
            </a:r>
            <a:r>
              <a:rPr lang="en-US" altLang="en-US" b="1">
                <a:solidFill>
                  <a:srgbClr val="3366FF"/>
                </a:solidFill>
              </a:rPr>
              <a:t>rotational latency</a:t>
            </a:r>
            <a:r>
              <a:rPr lang="en-US" altLang="en-US"/>
              <a:t>)</a:t>
            </a:r>
          </a:p>
          <a:p>
            <a:pPr lvl="1"/>
            <a:r>
              <a:rPr lang="en-US" altLang="en-US" b="1">
                <a:solidFill>
                  <a:srgbClr val="3366FF"/>
                </a:solidFill>
              </a:rPr>
              <a:t>Head crash</a:t>
            </a:r>
            <a:r>
              <a:rPr lang="en-US" altLang="en-US">
                <a:solidFill>
                  <a:srgbClr val="3366FF"/>
                </a:solidFill>
              </a:rPr>
              <a:t> </a:t>
            </a:r>
            <a:r>
              <a:rPr lang="en-US" altLang="en-US"/>
              <a:t>results from disk head making contact with the disk surface  -- That</a:t>
            </a:r>
            <a:r>
              <a:rPr lang="ja-JP" altLang="en-US"/>
              <a:t>’</a:t>
            </a:r>
            <a:r>
              <a:rPr lang="en-US" altLang="ja-JP"/>
              <a:t>s bad</a:t>
            </a:r>
          </a:p>
          <a:p>
            <a:r>
              <a:rPr lang="en-US" altLang="en-US"/>
              <a:t>Disks can be removable</a:t>
            </a:r>
          </a:p>
          <a:p>
            <a:r>
              <a:rPr lang="en-US" altLang="en-US"/>
              <a:t>Drive attached to computer via </a:t>
            </a:r>
            <a:r>
              <a:rPr lang="en-US" altLang="en-US" b="1">
                <a:solidFill>
                  <a:srgbClr val="3366FF"/>
                </a:solidFill>
              </a:rPr>
              <a:t>I/O bus</a:t>
            </a:r>
          </a:p>
          <a:p>
            <a:pPr lvl="1"/>
            <a:r>
              <a:rPr lang="en-US" altLang="en-US"/>
              <a:t>Busses vary, including </a:t>
            </a:r>
            <a:r>
              <a:rPr lang="en-US" altLang="en-US" b="1">
                <a:solidFill>
                  <a:srgbClr val="3366FF"/>
                </a:solidFill>
              </a:rPr>
              <a:t>EIDE</a:t>
            </a:r>
            <a:r>
              <a:rPr lang="en-US" altLang="en-US"/>
              <a:t>,</a:t>
            </a:r>
            <a:r>
              <a:rPr lang="en-US" altLang="en-US" b="1">
                <a:solidFill>
                  <a:srgbClr val="3366FF"/>
                </a:solidFill>
              </a:rPr>
              <a:t> ATA</a:t>
            </a:r>
            <a:r>
              <a:rPr lang="en-US" altLang="en-US"/>
              <a:t>,</a:t>
            </a:r>
            <a:r>
              <a:rPr lang="en-US" altLang="en-US" b="1">
                <a:solidFill>
                  <a:srgbClr val="3366FF"/>
                </a:solidFill>
              </a:rPr>
              <a:t> SATA</a:t>
            </a:r>
            <a:r>
              <a:rPr lang="en-US" altLang="en-US"/>
              <a:t>,</a:t>
            </a:r>
            <a:r>
              <a:rPr lang="en-US" altLang="en-US" b="1">
                <a:solidFill>
                  <a:srgbClr val="3366FF"/>
                </a:solidFill>
              </a:rPr>
              <a:t> USB</a:t>
            </a:r>
            <a:r>
              <a:rPr lang="en-US" altLang="en-US"/>
              <a:t>,</a:t>
            </a:r>
            <a:r>
              <a:rPr lang="en-US" altLang="en-US" b="1">
                <a:solidFill>
                  <a:srgbClr val="3366FF"/>
                </a:solidFill>
              </a:rPr>
              <a:t> Fibre Channel</a:t>
            </a:r>
            <a:r>
              <a:rPr lang="en-US" altLang="en-US"/>
              <a:t>,</a:t>
            </a:r>
            <a:r>
              <a:rPr lang="en-US" altLang="en-US" b="1">
                <a:solidFill>
                  <a:srgbClr val="3366FF"/>
                </a:solidFill>
              </a:rPr>
              <a:t> SCSI, SAS, Firewire</a:t>
            </a:r>
          </a:p>
          <a:p>
            <a:pPr lvl="1"/>
            <a:r>
              <a:rPr lang="en-US" altLang="en-US" b="1">
                <a:solidFill>
                  <a:srgbClr val="3366FF"/>
                </a:solidFill>
              </a:rPr>
              <a:t>Host controller</a:t>
            </a:r>
            <a:r>
              <a:rPr lang="en-US" altLang="en-US">
                <a:solidFill>
                  <a:srgbClr val="3366FF"/>
                </a:solidFill>
              </a:rPr>
              <a:t> </a:t>
            </a:r>
            <a:r>
              <a:rPr lang="en-US" altLang="en-US"/>
              <a:t>in computer uses bus to talk to </a:t>
            </a:r>
            <a:r>
              <a:rPr lang="en-US" altLang="en-US" b="1">
                <a:solidFill>
                  <a:srgbClr val="3366FF"/>
                </a:solidFill>
              </a:rPr>
              <a:t>disk controller</a:t>
            </a:r>
            <a:r>
              <a:rPr lang="en-US" altLang="en-US">
                <a:solidFill>
                  <a:srgbClr val="3366FF"/>
                </a:solidFill>
              </a:rPr>
              <a:t> </a:t>
            </a:r>
            <a:r>
              <a:rPr lang="en-US" altLang="en-US"/>
              <a:t>built into drive or storage array</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title"/>
          </p:nvPr>
        </p:nvSpPr>
        <p:spPr>
          <a:xfrm>
            <a:off x="1158875" y="182563"/>
            <a:ext cx="7527925" cy="576262"/>
          </a:xfrm>
        </p:spPr>
        <p:txBody>
          <a:bodyPr>
            <a:normAutofit fontScale="90000"/>
          </a:bodyPr>
          <a:lstStyle/>
          <a:p>
            <a:pPr eaLnBrk="1" hangingPunct="1"/>
            <a:r>
              <a:rPr lang="en-US" altLang="en-US"/>
              <a:t>Moving-head Disk Mechanism</a:t>
            </a:r>
          </a:p>
        </p:txBody>
      </p:sp>
      <p:pic>
        <p:nvPicPr>
          <p:cNvPr id="7171" name="Picture 1" descr="10_01.pdf"/>
          <p:cNvPicPr>
            <a:picLocks noChangeAspect="1"/>
          </p:cNvPicPr>
          <p:nvPr/>
        </p:nvPicPr>
        <p:blipFill>
          <a:blip r:embed="rId3"/>
          <a:srcRect/>
          <a:stretch>
            <a:fillRect/>
          </a:stretch>
        </p:blipFill>
        <p:spPr bwMode="auto">
          <a:xfrm>
            <a:off x="2252663" y="1200150"/>
            <a:ext cx="5157787" cy="4200525"/>
          </a:xfrm>
          <a:prstGeom prst="rect">
            <a:avLst/>
          </a:prstGeom>
          <a:noFill/>
          <a:ln w="9525">
            <a:noFill/>
            <a:miter lim="800000"/>
            <a:headEnd/>
            <a:tailEnd/>
          </a:ln>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57200" y="127000"/>
            <a:ext cx="8229600" cy="576263"/>
          </a:xfrm>
        </p:spPr>
        <p:txBody>
          <a:bodyPr>
            <a:normAutofit fontScale="90000"/>
          </a:bodyPr>
          <a:lstStyle/>
          <a:p>
            <a:r>
              <a:rPr lang="en-US" altLang="en-US"/>
              <a:t>Hard Disks</a:t>
            </a:r>
          </a:p>
        </p:txBody>
      </p:sp>
      <p:sp>
        <p:nvSpPr>
          <p:cNvPr id="8195" name="Content Placeholder 2"/>
          <p:cNvSpPr>
            <a:spLocks noGrp="1"/>
          </p:cNvSpPr>
          <p:nvPr>
            <p:ph idx="1"/>
          </p:nvPr>
        </p:nvSpPr>
        <p:spPr>
          <a:xfrm>
            <a:off x="792163" y="1028700"/>
            <a:ext cx="4940300" cy="4935538"/>
          </a:xfrm>
        </p:spPr>
        <p:txBody>
          <a:bodyPr>
            <a:normAutofit fontScale="70000" lnSpcReduction="20000"/>
          </a:bodyPr>
          <a:lstStyle/>
          <a:p>
            <a:r>
              <a:rPr lang="en-US" altLang="en-US"/>
              <a:t>Platters range from .85</a:t>
            </a:r>
            <a:r>
              <a:rPr lang="ja-JP" altLang="en-US"/>
              <a:t>”</a:t>
            </a:r>
            <a:r>
              <a:rPr lang="en-US" altLang="ja-JP"/>
              <a:t> to 14</a:t>
            </a:r>
            <a:r>
              <a:rPr lang="ja-JP" altLang="en-US"/>
              <a:t>”</a:t>
            </a:r>
            <a:r>
              <a:rPr lang="en-US" altLang="ja-JP"/>
              <a:t> (historically)</a:t>
            </a:r>
          </a:p>
          <a:p>
            <a:pPr lvl="1"/>
            <a:r>
              <a:rPr lang="en-US" altLang="en-US"/>
              <a:t>Commonly 3.5</a:t>
            </a:r>
            <a:r>
              <a:rPr lang="ja-JP" altLang="en-US"/>
              <a:t>”</a:t>
            </a:r>
            <a:r>
              <a:rPr lang="en-US" altLang="ja-JP"/>
              <a:t>, 2.5</a:t>
            </a:r>
            <a:r>
              <a:rPr lang="ja-JP" altLang="en-US"/>
              <a:t>”</a:t>
            </a:r>
            <a:r>
              <a:rPr lang="en-US" altLang="ja-JP"/>
              <a:t>, and 1.8</a:t>
            </a:r>
            <a:r>
              <a:rPr lang="ja-JP" altLang="en-US"/>
              <a:t>”</a:t>
            </a:r>
            <a:endParaRPr lang="en-US" altLang="ja-JP"/>
          </a:p>
          <a:p>
            <a:r>
              <a:rPr lang="en-US" altLang="en-US"/>
              <a:t>Range from 30GB to 3TB per drive</a:t>
            </a:r>
          </a:p>
          <a:p>
            <a:r>
              <a:rPr lang="en-US" altLang="en-US"/>
              <a:t>Performance </a:t>
            </a:r>
          </a:p>
          <a:p>
            <a:pPr lvl="1"/>
            <a:r>
              <a:rPr lang="en-US" altLang="en-US"/>
              <a:t>Transfer Rate – theoretical – 6 Gb/sec</a:t>
            </a:r>
          </a:p>
          <a:p>
            <a:pPr lvl="1"/>
            <a:r>
              <a:rPr lang="en-US" altLang="en-US"/>
              <a:t>Effective Transfer Rate – real – 1Gb/sec</a:t>
            </a:r>
          </a:p>
          <a:p>
            <a:pPr lvl="1"/>
            <a:r>
              <a:rPr lang="en-US" altLang="en-US"/>
              <a:t>Seek time from 3ms to 12ms – 9ms common for desktop drives</a:t>
            </a:r>
          </a:p>
          <a:p>
            <a:pPr lvl="1"/>
            <a:r>
              <a:rPr lang="en-US" altLang="en-US"/>
              <a:t>Average seek time measured or calculated based on 1/3 of tracks</a:t>
            </a:r>
          </a:p>
          <a:p>
            <a:pPr lvl="1"/>
            <a:r>
              <a:rPr lang="en-US" altLang="en-US"/>
              <a:t>Latency based on spindle speed</a:t>
            </a:r>
          </a:p>
          <a:p>
            <a:pPr lvl="2"/>
            <a:r>
              <a:rPr lang="en-US" altLang="en-US"/>
              <a:t>1 / (RPM / 60) = 60 / RPM</a:t>
            </a:r>
          </a:p>
          <a:p>
            <a:pPr lvl="1"/>
            <a:r>
              <a:rPr lang="en-US" altLang="en-US"/>
              <a:t>Average latency = ½ latency</a:t>
            </a:r>
          </a:p>
          <a:p>
            <a:pPr lvl="1"/>
            <a:endParaRPr lang="en-US" altLang="en-US"/>
          </a:p>
          <a:p>
            <a:endParaRPr lang="en-US" altLang="en-US"/>
          </a:p>
        </p:txBody>
      </p:sp>
      <p:pic>
        <p:nvPicPr>
          <p:cNvPr id="8196" name="Picture 3"/>
          <p:cNvPicPr>
            <a:picLocks noChangeAspect="1"/>
          </p:cNvPicPr>
          <p:nvPr/>
        </p:nvPicPr>
        <p:blipFill>
          <a:blip r:embed="rId2"/>
          <a:srcRect/>
          <a:stretch>
            <a:fillRect/>
          </a:stretch>
        </p:blipFill>
        <p:spPr bwMode="auto">
          <a:xfrm>
            <a:off x="5634038" y="2911475"/>
            <a:ext cx="3314700" cy="2362200"/>
          </a:xfrm>
          <a:prstGeom prst="rect">
            <a:avLst/>
          </a:prstGeom>
          <a:noFill/>
          <a:ln w="9525">
            <a:noFill/>
            <a:miter lim="800000"/>
            <a:headEnd/>
            <a:tailEnd/>
          </a:ln>
        </p:spPr>
      </p:pic>
      <p:sp>
        <p:nvSpPr>
          <p:cNvPr id="8197" name="TextBox 4"/>
          <p:cNvSpPr txBox="1">
            <a:spLocks noChangeArrowheads="1"/>
          </p:cNvSpPr>
          <p:nvPr/>
        </p:nvSpPr>
        <p:spPr bwMode="auto">
          <a:xfrm>
            <a:off x="6134100" y="5297488"/>
            <a:ext cx="2341563" cy="341312"/>
          </a:xfrm>
          <a:prstGeom prst="rect">
            <a:avLst/>
          </a:prstGeom>
          <a:noFill/>
          <a:ln w="9525">
            <a:noFill/>
            <a:miter lim="800000"/>
            <a:headEnd/>
            <a:tailEnd/>
          </a:ln>
        </p:spPr>
        <p:txBody>
          <a:bodyPr lIns="64005" tIns="32003" rIns="64005" bIns="32003">
            <a:spAutoFit/>
          </a:bodyPr>
          <a:lstStyle/>
          <a:p>
            <a:r>
              <a:rPr lang="en-US" altLang="en-US"/>
              <a:t>(From Wikipedia)</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95263"/>
            <a:ext cx="8229600" cy="576262"/>
          </a:xfrm>
        </p:spPr>
        <p:txBody>
          <a:bodyPr>
            <a:normAutofit fontScale="90000"/>
          </a:bodyPr>
          <a:lstStyle/>
          <a:p>
            <a:r>
              <a:rPr lang="en-US" altLang="en-US"/>
              <a:t>Hard Disk Performance</a:t>
            </a:r>
          </a:p>
        </p:txBody>
      </p:sp>
      <p:sp>
        <p:nvSpPr>
          <p:cNvPr id="9219" name="Content Placeholder 2"/>
          <p:cNvSpPr>
            <a:spLocks noGrp="1"/>
          </p:cNvSpPr>
          <p:nvPr>
            <p:ph idx="1"/>
          </p:nvPr>
        </p:nvSpPr>
        <p:spPr>
          <a:xfrm>
            <a:off x="847725" y="1082675"/>
            <a:ext cx="7191375" cy="5059363"/>
          </a:xfrm>
        </p:spPr>
        <p:txBody>
          <a:bodyPr>
            <a:normAutofit fontScale="77500" lnSpcReduction="20000"/>
          </a:bodyPr>
          <a:lstStyle/>
          <a:p>
            <a:r>
              <a:rPr lang="en-US" altLang="en-US" b="1">
                <a:solidFill>
                  <a:srgbClr val="3366FF"/>
                </a:solidFill>
              </a:rPr>
              <a:t>Access Latency </a:t>
            </a:r>
            <a:r>
              <a:rPr lang="en-US" altLang="en-US"/>
              <a:t>= </a:t>
            </a:r>
            <a:r>
              <a:rPr lang="en-US" altLang="en-US" b="1">
                <a:solidFill>
                  <a:srgbClr val="3366FF"/>
                </a:solidFill>
              </a:rPr>
              <a:t>Average access time </a:t>
            </a:r>
            <a:r>
              <a:rPr lang="en-US" altLang="en-US"/>
              <a:t>= average seek time + average latency</a:t>
            </a:r>
          </a:p>
          <a:p>
            <a:pPr lvl="1"/>
            <a:r>
              <a:rPr lang="en-US" altLang="en-US"/>
              <a:t>For fastest disk 3ms + 2ms = 5ms</a:t>
            </a:r>
          </a:p>
          <a:p>
            <a:pPr lvl="1"/>
            <a:r>
              <a:rPr lang="en-US" altLang="en-US"/>
              <a:t>For slow disk 9ms + 5.56ms = 14.56ms</a:t>
            </a:r>
          </a:p>
          <a:p>
            <a:r>
              <a:rPr lang="en-US" altLang="en-US"/>
              <a:t>Average I/O time = average access time + (amount to transfer / transfer rate) + controller overhead</a:t>
            </a:r>
          </a:p>
          <a:p>
            <a:r>
              <a:rPr lang="en-US" altLang="en-US"/>
              <a:t>For example to transfer a 4KB block on a 7200 RPM disk with a 5ms average seek time, 1Gb/sec transfer rate with a .1ms controller overhead =</a:t>
            </a:r>
          </a:p>
          <a:p>
            <a:pPr lvl="1"/>
            <a:r>
              <a:rPr lang="en-US" altLang="en-US"/>
              <a:t>5ms + 4.17ms + 0.1ms + transfer time =</a:t>
            </a:r>
          </a:p>
          <a:p>
            <a:pPr lvl="1"/>
            <a:r>
              <a:rPr lang="en-US" altLang="en-US"/>
              <a:t>Transfer time = 4KB / 1Gb/s * 8Gb / GB * 1GB / 1024</a:t>
            </a:r>
            <a:r>
              <a:rPr lang="en-US" altLang="en-US" baseline="30000"/>
              <a:t>2</a:t>
            </a:r>
            <a:r>
              <a:rPr lang="en-US" altLang="en-US"/>
              <a:t>KB = 32 / (1024</a:t>
            </a:r>
            <a:r>
              <a:rPr lang="en-US" altLang="en-US" baseline="30000"/>
              <a:t>2</a:t>
            </a:r>
            <a:r>
              <a:rPr lang="en-US" altLang="en-US"/>
              <a:t>) = 0.031 ms </a:t>
            </a:r>
          </a:p>
          <a:p>
            <a:pPr lvl="1"/>
            <a:r>
              <a:rPr lang="en-US" altLang="en-US"/>
              <a:t>Average I/O time for 4KB block = 9.27ms + .031ms = 9.301ms</a:t>
            </a:r>
          </a:p>
          <a:p>
            <a:endParaRPr lang="en-US" altLang="en-US"/>
          </a:p>
          <a:p>
            <a:endParaRPr lang="en-US" altLang="en-US"/>
          </a:p>
          <a:p>
            <a:endParaRPr lang="en-US" altLang="en-US"/>
          </a:p>
          <a:p>
            <a:endParaRPr lang="en-US" altLang="en-US"/>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757238" y="141288"/>
            <a:ext cx="8229600" cy="576262"/>
          </a:xfrm>
        </p:spPr>
        <p:txBody>
          <a:bodyPr>
            <a:normAutofit fontScale="90000"/>
          </a:bodyPr>
          <a:lstStyle/>
          <a:p>
            <a:r>
              <a:rPr lang="en-US" altLang="en-US"/>
              <a:t>The First Commercial Disk Drive</a:t>
            </a:r>
          </a:p>
        </p:txBody>
      </p:sp>
      <p:pic>
        <p:nvPicPr>
          <p:cNvPr id="10243" name="Picture 2"/>
          <p:cNvPicPr>
            <a:picLocks noChangeAspect="1"/>
          </p:cNvPicPr>
          <p:nvPr/>
        </p:nvPicPr>
        <p:blipFill>
          <a:blip r:embed="rId2"/>
          <a:srcRect/>
          <a:stretch>
            <a:fillRect/>
          </a:stretch>
        </p:blipFill>
        <p:spPr bwMode="auto">
          <a:xfrm>
            <a:off x="1828800" y="1214438"/>
            <a:ext cx="3481388" cy="4386262"/>
          </a:xfrm>
          <a:prstGeom prst="rect">
            <a:avLst/>
          </a:prstGeom>
          <a:noFill/>
          <a:ln w="9525">
            <a:noFill/>
            <a:miter lim="800000"/>
            <a:headEnd/>
            <a:tailEnd/>
          </a:ln>
        </p:spPr>
      </p:pic>
      <p:sp>
        <p:nvSpPr>
          <p:cNvPr id="10244" name="TextBox 3"/>
          <p:cNvSpPr txBox="1">
            <a:spLocks noChangeArrowheads="1"/>
          </p:cNvSpPr>
          <p:nvPr/>
        </p:nvSpPr>
        <p:spPr bwMode="auto">
          <a:xfrm>
            <a:off x="5594350" y="1698625"/>
            <a:ext cx="3328988" cy="2586038"/>
          </a:xfrm>
          <a:prstGeom prst="rect">
            <a:avLst/>
          </a:prstGeom>
          <a:noFill/>
          <a:ln w="9525">
            <a:noFill/>
            <a:miter lim="800000"/>
            <a:headEnd/>
            <a:tailEnd/>
          </a:ln>
        </p:spPr>
        <p:txBody>
          <a:bodyPr lIns="91431" tIns="45716" rIns="91431" bIns="45716">
            <a:spAutoFit/>
          </a:bodyPr>
          <a:lstStyle/>
          <a:p>
            <a:r>
              <a:rPr lang="en-US" altLang="en-US"/>
              <a:t>1956</a:t>
            </a:r>
          </a:p>
          <a:p>
            <a:r>
              <a:rPr lang="en-US" altLang="en-US"/>
              <a:t>IBM RAMDAC computer included the IBM Model 350 disk storage system</a:t>
            </a:r>
          </a:p>
          <a:p>
            <a:endParaRPr lang="en-US" altLang="en-US"/>
          </a:p>
          <a:p>
            <a:r>
              <a:rPr lang="en-US" altLang="en-US"/>
              <a:t>5M (7 bit) characters</a:t>
            </a:r>
          </a:p>
          <a:p>
            <a:r>
              <a:rPr lang="en-US" altLang="en-US"/>
              <a:t>50 x 24</a:t>
            </a:r>
            <a:r>
              <a:rPr lang="ja-JP" altLang="en-US"/>
              <a:t>”</a:t>
            </a:r>
            <a:r>
              <a:rPr lang="en-US" altLang="ja-JP"/>
              <a:t> platters</a:t>
            </a:r>
          </a:p>
          <a:p>
            <a:r>
              <a:rPr lang="en-US" altLang="en-US"/>
              <a:t>Access time = &lt; 1 second</a:t>
            </a:r>
          </a:p>
          <a:p>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895350" y="166688"/>
            <a:ext cx="7791450" cy="576262"/>
          </a:xfrm>
        </p:spPr>
        <p:txBody>
          <a:bodyPr>
            <a:normAutofit fontScale="90000"/>
          </a:bodyPr>
          <a:lstStyle/>
          <a:p>
            <a:pPr eaLnBrk="1" hangingPunct="1"/>
            <a:r>
              <a:rPr lang="en-US"/>
              <a:t>Operating-System Operations</a:t>
            </a:r>
          </a:p>
        </p:txBody>
      </p:sp>
      <p:sp>
        <p:nvSpPr>
          <p:cNvPr id="33795" name="Rectangle 3"/>
          <p:cNvSpPr>
            <a:spLocks noGrp="1" noChangeArrowheads="1"/>
          </p:cNvSpPr>
          <p:nvPr>
            <p:ph type="body" idx="4294967295"/>
          </p:nvPr>
        </p:nvSpPr>
        <p:spPr>
          <a:xfrm>
            <a:off x="838200" y="1154113"/>
            <a:ext cx="6886575" cy="4938712"/>
          </a:xfrm>
        </p:spPr>
        <p:txBody>
          <a:bodyPr/>
          <a:lstStyle/>
          <a:p>
            <a:pPr>
              <a:lnSpc>
                <a:spcPct val="90000"/>
              </a:lnSpc>
            </a:pPr>
            <a:r>
              <a:rPr lang="en-US" b="1">
                <a:solidFill>
                  <a:srgbClr val="3366FF"/>
                </a:solidFill>
              </a:rPr>
              <a:t>Interrupt driven </a:t>
            </a:r>
            <a:r>
              <a:rPr lang="en-US"/>
              <a:t>(hardware and software)</a:t>
            </a:r>
          </a:p>
          <a:p>
            <a:pPr lvl="1">
              <a:lnSpc>
                <a:spcPct val="90000"/>
              </a:lnSpc>
            </a:pPr>
            <a:r>
              <a:rPr lang="en-US"/>
              <a:t>Hardware interrupt by one of the devices </a:t>
            </a:r>
          </a:p>
          <a:p>
            <a:pPr lvl="1">
              <a:lnSpc>
                <a:spcPct val="90000"/>
              </a:lnSpc>
            </a:pPr>
            <a:r>
              <a:rPr lang="en-US"/>
              <a:t>Software interrupt (</a:t>
            </a:r>
            <a:r>
              <a:rPr lang="en-US" b="1">
                <a:solidFill>
                  <a:srgbClr val="3366FF"/>
                </a:solidFill>
              </a:rPr>
              <a:t>exception </a:t>
            </a:r>
            <a:r>
              <a:rPr lang="en-US"/>
              <a:t>or </a:t>
            </a:r>
            <a:r>
              <a:rPr lang="en-US" b="1">
                <a:solidFill>
                  <a:srgbClr val="3366FF"/>
                </a:solidFill>
              </a:rPr>
              <a:t>trap):</a:t>
            </a:r>
          </a:p>
          <a:p>
            <a:pPr lvl="2">
              <a:lnSpc>
                <a:spcPct val="90000"/>
              </a:lnSpc>
            </a:pPr>
            <a:r>
              <a:rPr lang="en-US"/>
              <a:t>Software error (e.g., division by zero)</a:t>
            </a:r>
            <a:endParaRPr lang="en-US" b="1">
              <a:solidFill>
                <a:srgbClr val="3366FF"/>
              </a:solidFill>
            </a:endParaRPr>
          </a:p>
          <a:p>
            <a:pPr lvl="2">
              <a:lnSpc>
                <a:spcPct val="90000"/>
              </a:lnSpc>
            </a:pPr>
            <a:r>
              <a:rPr lang="en-US"/>
              <a:t>Request for operating system service</a:t>
            </a:r>
          </a:p>
          <a:p>
            <a:pPr lvl="2">
              <a:lnSpc>
                <a:spcPct val="90000"/>
              </a:lnSpc>
            </a:pPr>
            <a:r>
              <a:rPr lang="en-US"/>
              <a:t>Other process problems include infinite loop, processes modifying each other or the operating system</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195263"/>
            <a:ext cx="8229600" cy="576262"/>
          </a:xfrm>
        </p:spPr>
        <p:txBody>
          <a:bodyPr>
            <a:normAutofit fontScale="90000"/>
          </a:bodyPr>
          <a:lstStyle/>
          <a:p>
            <a:r>
              <a:rPr lang="en-US" altLang="en-US"/>
              <a:t>Solid-State Disks</a:t>
            </a:r>
          </a:p>
        </p:txBody>
      </p:sp>
      <p:sp>
        <p:nvSpPr>
          <p:cNvPr id="11267" name="Content Placeholder 2"/>
          <p:cNvSpPr>
            <a:spLocks noGrp="1"/>
          </p:cNvSpPr>
          <p:nvPr>
            <p:ph idx="1"/>
          </p:nvPr>
        </p:nvSpPr>
        <p:spPr>
          <a:xfrm>
            <a:off x="860425" y="1111250"/>
            <a:ext cx="7191375" cy="4530725"/>
          </a:xfrm>
        </p:spPr>
        <p:txBody>
          <a:bodyPr>
            <a:normAutofit fontScale="85000" lnSpcReduction="20000"/>
          </a:bodyPr>
          <a:lstStyle/>
          <a:p>
            <a:r>
              <a:rPr lang="en-US" altLang="en-US"/>
              <a:t>Nonvolatile memory used like a hard drive</a:t>
            </a:r>
          </a:p>
          <a:p>
            <a:pPr lvl="1"/>
            <a:r>
              <a:rPr lang="en-US" altLang="en-US"/>
              <a:t>Many technology variations</a:t>
            </a:r>
          </a:p>
          <a:p>
            <a:r>
              <a:rPr lang="en-US" altLang="en-US"/>
              <a:t>Can be more reliable than HDDs</a:t>
            </a:r>
          </a:p>
          <a:p>
            <a:r>
              <a:rPr lang="en-US" altLang="en-US"/>
              <a:t>More expensive per MB</a:t>
            </a:r>
          </a:p>
          <a:p>
            <a:r>
              <a:rPr lang="en-US" altLang="en-US"/>
              <a:t>Maybe have shorter life span </a:t>
            </a:r>
          </a:p>
          <a:p>
            <a:r>
              <a:rPr lang="en-US" altLang="en-US"/>
              <a:t>Less capacity</a:t>
            </a:r>
          </a:p>
          <a:p>
            <a:r>
              <a:rPr lang="en-US" altLang="en-US"/>
              <a:t>But much faster</a:t>
            </a:r>
          </a:p>
          <a:p>
            <a:r>
              <a:rPr lang="en-US" altLang="en-US"/>
              <a:t>Busses can be too slow -&gt; connect directly to PCI for example</a:t>
            </a:r>
          </a:p>
          <a:p>
            <a:r>
              <a:rPr lang="en-US" altLang="en-US"/>
              <a:t>No moving parts, so no seek time or rotational latency</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49338" y="127000"/>
            <a:ext cx="7637462" cy="576263"/>
          </a:xfrm>
        </p:spPr>
        <p:txBody>
          <a:bodyPr>
            <a:normAutofit fontScale="90000"/>
          </a:bodyPr>
          <a:lstStyle/>
          <a:p>
            <a:pPr eaLnBrk="1" hangingPunct="1"/>
            <a:r>
              <a:rPr lang="en-US" altLang="en-US"/>
              <a:t>Magnetic Tape</a:t>
            </a:r>
          </a:p>
        </p:txBody>
      </p:sp>
      <p:sp>
        <p:nvSpPr>
          <p:cNvPr id="12291" name="Rectangle 3"/>
          <p:cNvSpPr>
            <a:spLocks noGrp="1" noChangeArrowheads="1"/>
          </p:cNvSpPr>
          <p:nvPr>
            <p:ph type="body" idx="1"/>
          </p:nvPr>
        </p:nvSpPr>
        <p:spPr>
          <a:xfrm>
            <a:off x="847725" y="1096963"/>
            <a:ext cx="6999288" cy="4530725"/>
          </a:xfrm>
        </p:spPr>
        <p:txBody>
          <a:bodyPr>
            <a:normAutofit fontScale="70000" lnSpcReduction="20000"/>
          </a:bodyPr>
          <a:lstStyle/>
          <a:p>
            <a:r>
              <a:rPr lang="en-US" altLang="en-US"/>
              <a:t>Was early secondary-storage medium</a:t>
            </a:r>
          </a:p>
          <a:p>
            <a:pPr lvl="1"/>
            <a:r>
              <a:rPr lang="en-US" altLang="en-US"/>
              <a:t>Evolved from open spools to cartridges</a:t>
            </a:r>
          </a:p>
          <a:p>
            <a:r>
              <a:rPr lang="en-US" altLang="en-US"/>
              <a:t>Relatively permanent and holds large quantities of data</a:t>
            </a:r>
          </a:p>
          <a:p>
            <a:r>
              <a:rPr lang="en-US" altLang="en-US"/>
              <a:t>Access time slow</a:t>
            </a:r>
          </a:p>
          <a:p>
            <a:r>
              <a:rPr lang="en-US" altLang="en-US"/>
              <a:t>Random access ~1000 times slower than disk</a:t>
            </a:r>
          </a:p>
          <a:p>
            <a:r>
              <a:rPr lang="en-US" altLang="en-US"/>
              <a:t>Mainly used for backup, storage of infrequently-used data, transfer medium between systems</a:t>
            </a:r>
          </a:p>
          <a:p>
            <a:r>
              <a:rPr lang="en-US" altLang="en-US"/>
              <a:t>Kept in spool and wound or rewound past read-write head</a:t>
            </a:r>
          </a:p>
          <a:p>
            <a:r>
              <a:rPr lang="en-US" altLang="en-US"/>
              <a:t>Once data under head, transfer rates comparable to disk</a:t>
            </a:r>
          </a:p>
          <a:p>
            <a:pPr lvl="1"/>
            <a:r>
              <a:rPr lang="en-US" altLang="en-US"/>
              <a:t>140MB/sec and greater</a:t>
            </a:r>
          </a:p>
          <a:p>
            <a:r>
              <a:rPr lang="en-US" altLang="en-US"/>
              <a:t>200GB to 1.5TB typical storage</a:t>
            </a:r>
          </a:p>
          <a:p>
            <a:r>
              <a:rPr lang="en-US" altLang="en-US"/>
              <a:t>Common technologies are LTO-{3,4,5} and T10000</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904875" y="155575"/>
            <a:ext cx="7781925" cy="576263"/>
          </a:xfrm>
        </p:spPr>
        <p:txBody>
          <a:bodyPr>
            <a:normAutofit fontScale="90000"/>
          </a:bodyPr>
          <a:lstStyle/>
          <a:p>
            <a:pPr eaLnBrk="1" hangingPunct="1"/>
            <a:r>
              <a:rPr lang="en-US" altLang="en-US"/>
              <a:t>Disk Structure</a:t>
            </a:r>
          </a:p>
        </p:txBody>
      </p:sp>
      <p:sp>
        <p:nvSpPr>
          <p:cNvPr id="13315" name="Rectangle 3"/>
          <p:cNvSpPr>
            <a:spLocks noGrp="1" noChangeArrowheads="1"/>
          </p:cNvSpPr>
          <p:nvPr>
            <p:ph type="body" idx="1"/>
          </p:nvPr>
        </p:nvSpPr>
        <p:spPr>
          <a:xfrm>
            <a:off x="833438" y="1069975"/>
            <a:ext cx="7313612" cy="4530725"/>
          </a:xfrm>
        </p:spPr>
        <p:txBody>
          <a:bodyPr>
            <a:normAutofit fontScale="70000" lnSpcReduction="20000"/>
          </a:bodyPr>
          <a:lstStyle/>
          <a:p>
            <a:r>
              <a:rPr lang="en-US" altLang="en-US"/>
              <a:t>Disk drives are addressed as large 1-dimensional arrays of </a:t>
            </a:r>
            <a:r>
              <a:rPr lang="en-US" altLang="en-US" b="1">
                <a:solidFill>
                  <a:srgbClr val="3366FF"/>
                </a:solidFill>
              </a:rPr>
              <a:t>logical blocks</a:t>
            </a:r>
            <a:r>
              <a:rPr lang="en-US" altLang="en-US"/>
              <a:t>, where the logical block is the smallest unit of transfer</a:t>
            </a:r>
          </a:p>
          <a:p>
            <a:pPr lvl="1"/>
            <a:r>
              <a:rPr lang="en-US" altLang="en-US"/>
              <a:t>Low-level formatting creates </a:t>
            </a:r>
            <a:r>
              <a:rPr lang="en-US" altLang="en-US" b="1">
                <a:solidFill>
                  <a:srgbClr val="3366FF"/>
                </a:solidFill>
              </a:rPr>
              <a:t>logical blocks </a:t>
            </a:r>
            <a:r>
              <a:rPr lang="en-US" altLang="en-US"/>
              <a:t>on physical media</a:t>
            </a:r>
          </a:p>
          <a:p>
            <a:r>
              <a:rPr lang="en-US" altLang="en-US"/>
              <a:t>The 1-dimensional array of logical blocks is mapped into the sectors of the disk sequentially</a:t>
            </a:r>
          </a:p>
          <a:p>
            <a:pPr lvl="1"/>
            <a:r>
              <a:rPr lang="en-US" altLang="en-US"/>
              <a:t>Sector 0 is the first sector of the first track on the outermost cylinder</a:t>
            </a:r>
          </a:p>
          <a:p>
            <a:pPr lvl="1"/>
            <a:r>
              <a:rPr lang="en-US" altLang="en-US"/>
              <a:t>Mapping proceeds in order through that track, then the rest of the tracks in that cylinder, and then through the rest of the cylinders from outermost to innermost</a:t>
            </a:r>
          </a:p>
          <a:p>
            <a:pPr lvl="1"/>
            <a:r>
              <a:rPr lang="en-US" altLang="en-US"/>
              <a:t>Logical to physical address should be easy</a:t>
            </a:r>
          </a:p>
          <a:p>
            <a:pPr lvl="2"/>
            <a:r>
              <a:rPr lang="en-US" altLang="en-US"/>
              <a:t>Except for bad sectors</a:t>
            </a:r>
          </a:p>
          <a:p>
            <a:pPr lvl="2"/>
            <a:r>
              <a:rPr lang="en-US" altLang="en-US"/>
              <a:t>Non-constant # of sectors per track via constant angular velocity</a:t>
            </a:r>
          </a:p>
          <a:p>
            <a:endParaRPr lang="en-US" altLang="en-US"/>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85825" y="155575"/>
            <a:ext cx="7800975" cy="576263"/>
          </a:xfrm>
        </p:spPr>
        <p:txBody>
          <a:bodyPr>
            <a:normAutofit fontScale="90000"/>
          </a:bodyPr>
          <a:lstStyle/>
          <a:p>
            <a:pPr eaLnBrk="1" hangingPunct="1"/>
            <a:r>
              <a:rPr lang="en-US" altLang="en-US"/>
              <a:t>Disk Attachment</a:t>
            </a:r>
          </a:p>
        </p:txBody>
      </p:sp>
      <p:sp>
        <p:nvSpPr>
          <p:cNvPr id="14339" name="Rectangle 3"/>
          <p:cNvSpPr>
            <a:spLocks noGrp="1" noChangeArrowheads="1"/>
          </p:cNvSpPr>
          <p:nvPr>
            <p:ph type="body" idx="1"/>
          </p:nvPr>
        </p:nvSpPr>
        <p:spPr>
          <a:xfrm>
            <a:off x="901700" y="1123950"/>
            <a:ext cx="7410450" cy="4530725"/>
          </a:xfrm>
        </p:spPr>
        <p:txBody>
          <a:bodyPr>
            <a:normAutofit fontScale="77500" lnSpcReduction="20000"/>
          </a:bodyPr>
          <a:lstStyle/>
          <a:p>
            <a:r>
              <a:rPr lang="en-US" altLang="en-US"/>
              <a:t>Host-attached storage accessed through I/O ports talking to I/O busses</a:t>
            </a:r>
          </a:p>
          <a:p>
            <a:r>
              <a:rPr lang="en-US" altLang="en-US"/>
              <a:t>SCSI itself is a bus, up to 16 devices on one cable, </a:t>
            </a:r>
            <a:r>
              <a:rPr lang="en-US" altLang="en-US" b="1">
                <a:solidFill>
                  <a:srgbClr val="3366FF"/>
                </a:solidFill>
              </a:rPr>
              <a:t>SCSI initiator</a:t>
            </a:r>
            <a:r>
              <a:rPr lang="en-US" altLang="en-US">
                <a:solidFill>
                  <a:srgbClr val="3366FF"/>
                </a:solidFill>
              </a:rPr>
              <a:t> </a:t>
            </a:r>
            <a:r>
              <a:rPr lang="en-US" altLang="en-US"/>
              <a:t>requests operation and </a:t>
            </a:r>
            <a:r>
              <a:rPr lang="en-US" altLang="en-US" b="1">
                <a:solidFill>
                  <a:srgbClr val="3366FF"/>
                </a:solidFill>
              </a:rPr>
              <a:t>SCSI targets</a:t>
            </a:r>
            <a:r>
              <a:rPr lang="en-US" altLang="en-US">
                <a:solidFill>
                  <a:srgbClr val="3366FF"/>
                </a:solidFill>
              </a:rPr>
              <a:t> </a:t>
            </a:r>
            <a:r>
              <a:rPr lang="en-US" altLang="en-US"/>
              <a:t>perform tasks </a:t>
            </a:r>
          </a:p>
          <a:p>
            <a:pPr lvl="1"/>
            <a:r>
              <a:rPr lang="en-US" altLang="en-US"/>
              <a:t>Each target can have up to 8 </a:t>
            </a:r>
            <a:r>
              <a:rPr lang="en-US" altLang="en-US" b="1">
                <a:solidFill>
                  <a:srgbClr val="3366FF"/>
                </a:solidFill>
              </a:rPr>
              <a:t>logical units</a:t>
            </a:r>
            <a:r>
              <a:rPr lang="en-US" altLang="en-US">
                <a:solidFill>
                  <a:srgbClr val="3366FF"/>
                </a:solidFill>
              </a:rPr>
              <a:t> </a:t>
            </a:r>
            <a:r>
              <a:rPr lang="en-US" altLang="en-US"/>
              <a:t>(disks attached to device controller)</a:t>
            </a:r>
          </a:p>
          <a:p>
            <a:r>
              <a:rPr lang="en-US" altLang="en-US"/>
              <a:t>FC is high-speed serial architecture</a:t>
            </a:r>
          </a:p>
          <a:p>
            <a:pPr lvl="1"/>
            <a:r>
              <a:rPr lang="en-US" altLang="en-US"/>
              <a:t>Can be switched fabric with 24-bit address space – the basis of </a:t>
            </a:r>
            <a:r>
              <a:rPr lang="en-US" altLang="en-US" b="1">
                <a:solidFill>
                  <a:srgbClr val="3366FF"/>
                </a:solidFill>
              </a:rPr>
              <a:t>storage</a:t>
            </a:r>
            <a:r>
              <a:rPr lang="en-US" altLang="en-US">
                <a:solidFill>
                  <a:srgbClr val="3366FF"/>
                </a:solidFill>
              </a:rPr>
              <a:t> </a:t>
            </a:r>
            <a:r>
              <a:rPr lang="en-US" altLang="en-US" b="1">
                <a:solidFill>
                  <a:srgbClr val="3366FF"/>
                </a:solidFill>
              </a:rPr>
              <a:t>area networks</a:t>
            </a:r>
            <a:r>
              <a:rPr lang="en-US" altLang="en-US" b="1"/>
              <a:t> </a:t>
            </a:r>
            <a:r>
              <a:rPr lang="en-US" altLang="en-US" b="1">
                <a:solidFill>
                  <a:srgbClr val="3366FF"/>
                </a:solidFill>
              </a:rPr>
              <a:t>(SAN</a:t>
            </a:r>
            <a:r>
              <a:rPr lang="en-US" altLang="en-US"/>
              <a:t>s</a:t>
            </a:r>
            <a:r>
              <a:rPr lang="en-US" altLang="en-US" b="1">
                <a:solidFill>
                  <a:srgbClr val="3366FF"/>
                </a:solidFill>
              </a:rPr>
              <a:t>)</a:t>
            </a:r>
            <a:r>
              <a:rPr lang="en-US" altLang="en-US"/>
              <a:t> in which many hosts attach to many storage units</a:t>
            </a:r>
          </a:p>
          <a:p>
            <a:r>
              <a:rPr lang="en-US" altLang="en-US"/>
              <a:t>I/O directed to bus ID, device ID, logical unit (LUN)</a:t>
            </a: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41288"/>
            <a:ext cx="8229600" cy="576262"/>
          </a:xfrm>
        </p:spPr>
        <p:txBody>
          <a:bodyPr>
            <a:normAutofit fontScale="90000"/>
          </a:bodyPr>
          <a:lstStyle/>
          <a:p>
            <a:r>
              <a:rPr lang="en-US" altLang="en-US"/>
              <a:t>Storage Array</a:t>
            </a:r>
          </a:p>
        </p:txBody>
      </p:sp>
      <p:sp>
        <p:nvSpPr>
          <p:cNvPr id="15363" name="Content Placeholder 2"/>
          <p:cNvSpPr>
            <a:spLocks noGrp="1"/>
          </p:cNvSpPr>
          <p:nvPr>
            <p:ph idx="1"/>
          </p:nvPr>
        </p:nvSpPr>
        <p:spPr>
          <a:xfrm>
            <a:off x="833438" y="1123950"/>
            <a:ext cx="7150100" cy="4530725"/>
          </a:xfrm>
        </p:spPr>
        <p:txBody>
          <a:bodyPr>
            <a:normAutofit fontScale="85000" lnSpcReduction="20000"/>
          </a:bodyPr>
          <a:lstStyle/>
          <a:p>
            <a:r>
              <a:rPr lang="en-US" altLang="en-US"/>
              <a:t>Can just attach disks, or arrays of disks</a:t>
            </a:r>
          </a:p>
          <a:p>
            <a:r>
              <a:rPr lang="en-US" altLang="en-US"/>
              <a:t>Storage Array has controller(s), provides features to attached host(s)</a:t>
            </a:r>
          </a:p>
          <a:p>
            <a:pPr lvl="1"/>
            <a:r>
              <a:rPr lang="en-US" altLang="en-US"/>
              <a:t>Ports to connect hosts to array</a:t>
            </a:r>
          </a:p>
          <a:p>
            <a:pPr lvl="1"/>
            <a:r>
              <a:rPr lang="en-US" altLang="en-US"/>
              <a:t>Memory, controlling software (sometimes NVRAM, etc)</a:t>
            </a:r>
          </a:p>
          <a:p>
            <a:pPr lvl="1"/>
            <a:r>
              <a:rPr lang="en-US" altLang="en-US"/>
              <a:t>A few to thousands of disks</a:t>
            </a:r>
          </a:p>
          <a:p>
            <a:pPr lvl="1"/>
            <a:r>
              <a:rPr lang="en-US" altLang="en-US"/>
              <a:t>RAID, hot spares, hot swap (discussed later)</a:t>
            </a:r>
          </a:p>
          <a:p>
            <a:pPr lvl="1"/>
            <a:r>
              <a:rPr lang="en-US" altLang="en-US"/>
              <a:t>Shared storage -&gt; more efficiency</a:t>
            </a:r>
          </a:p>
          <a:p>
            <a:pPr lvl="1"/>
            <a:r>
              <a:rPr lang="en-US" altLang="en-US"/>
              <a:t>Features found in some file systems</a:t>
            </a:r>
          </a:p>
          <a:p>
            <a:pPr lvl="2"/>
            <a:r>
              <a:rPr lang="en-US" altLang="en-US"/>
              <a:t>Snaphots, clones, thin provisioning, replication, deduplication, etc</a:t>
            </a:r>
          </a:p>
          <a:p>
            <a:pPr lvl="2">
              <a:buFont typeface="Webdings" pitchFamily="18" charset="2"/>
              <a:buNone/>
            </a:pPr>
            <a:endParaRPr lang="en-US" altLang="en-US"/>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738188" y="155575"/>
            <a:ext cx="7948612" cy="576263"/>
          </a:xfrm>
        </p:spPr>
        <p:txBody>
          <a:bodyPr>
            <a:normAutofit fontScale="90000"/>
          </a:bodyPr>
          <a:lstStyle/>
          <a:p>
            <a:pPr eaLnBrk="1" hangingPunct="1"/>
            <a:r>
              <a:rPr lang="en-US" altLang="en-US"/>
              <a:t>Storage Area Network</a:t>
            </a:r>
          </a:p>
        </p:txBody>
      </p:sp>
      <p:sp>
        <p:nvSpPr>
          <p:cNvPr id="16387" name="Rectangle 3"/>
          <p:cNvSpPr>
            <a:spLocks noGrp="1" noChangeArrowheads="1"/>
          </p:cNvSpPr>
          <p:nvPr>
            <p:ph type="body" idx="1"/>
          </p:nvPr>
        </p:nvSpPr>
        <p:spPr>
          <a:xfrm>
            <a:off x="806450" y="1233488"/>
            <a:ext cx="7732713" cy="4530725"/>
          </a:xfrm>
        </p:spPr>
        <p:txBody>
          <a:bodyPr/>
          <a:lstStyle/>
          <a:p>
            <a:r>
              <a:rPr lang="en-US" altLang="en-US"/>
              <a:t>Common in large storage environments</a:t>
            </a:r>
            <a:endParaRPr lang="en-US" altLang="en-US" sz="800"/>
          </a:p>
          <a:p>
            <a:r>
              <a:rPr lang="en-US" altLang="en-US"/>
              <a:t>Multiple hosts attached to multiple storage arrays - flexible</a:t>
            </a:r>
          </a:p>
        </p:txBody>
      </p:sp>
      <p:pic>
        <p:nvPicPr>
          <p:cNvPr id="16388" name="Picture 1" descr="10_03.pdf"/>
          <p:cNvPicPr>
            <a:picLocks noChangeAspect="1"/>
          </p:cNvPicPr>
          <p:nvPr/>
        </p:nvPicPr>
        <p:blipFill>
          <a:blip r:embed="rId3"/>
          <a:srcRect/>
          <a:stretch>
            <a:fillRect/>
          </a:stretch>
        </p:blipFill>
        <p:spPr bwMode="auto">
          <a:xfrm>
            <a:off x="1574800" y="2292350"/>
            <a:ext cx="5614988" cy="2905125"/>
          </a:xfrm>
          <a:prstGeom prst="rect">
            <a:avLst/>
          </a:prstGeom>
          <a:noFill/>
          <a:ln w="9525">
            <a:noFill/>
            <a:miter lim="800000"/>
            <a:headEnd/>
            <a:tailEnd/>
          </a:ln>
        </p:spPr>
      </p:pic>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182563"/>
            <a:ext cx="8229600" cy="576262"/>
          </a:xfrm>
        </p:spPr>
        <p:txBody>
          <a:bodyPr>
            <a:normAutofit fontScale="90000"/>
          </a:bodyPr>
          <a:lstStyle/>
          <a:p>
            <a:r>
              <a:rPr lang="en-US" altLang="en-US"/>
              <a:t>Storage Area Network (Cont.)</a:t>
            </a:r>
          </a:p>
        </p:txBody>
      </p:sp>
      <p:sp>
        <p:nvSpPr>
          <p:cNvPr id="17411" name="Content Placeholder 2"/>
          <p:cNvSpPr>
            <a:spLocks noGrp="1"/>
          </p:cNvSpPr>
          <p:nvPr>
            <p:ph idx="1"/>
          </p:nvPr>
        </p:nvSpPr>
        <p:spPr>
          <a:xfrm>
            <a:off x="806450" y="1233488"/>
            <a:ext cx="6959600" cy="4530725"/>
          </a:xfrm>
        </p:spPr>
        <p:txBody>
          <a:bodyPr>
            <a:normAutofit fontScale="85000" lnSpcReduction="20000"/>
          </a:bodyPr>
          <a:lstStyle/>
          <a:p>
            <a:r>
              <a:rPr lang="en-US" altLang="en-US"/>
              <a:t>SAN is one or more storage arrays</a:t>
            </a:r>
          </a:p>
          <a:p>
            <a:pPr lvl="1"/>
            <a:r>
              <a:rPr lang="en-US" altLang="en-US"/>
              <a:t>Connected to one or more Fibre Channel switches</a:t>
            </a:r>
          </a:p>
          <a:p>
            <a:r>
              <a:rPr lang="en-US" altLang="en-US"/>
              <a:t>Hosts also attach to the switches</a:t>
            </a:r>
          </a:p>
          <a:p>
            <a:r>
              <a:rPr lang="en-US" altLang="en-US"/>
              <a:t>Storage made available via </a:t>
            </a:r>
            <a:r>
              <a:rPr lang="en-US" altLang="en-US" b="1">
                <a:solidFill>
                  <a:srgbClr val="3366FF"/>
                </a:solidFill>
              </a:rPr>
              <a:t>LUN Masking </a:t>
            </a:r>
            <a:r>
              <a:rPr lang="en-US" altLang="en-US"/>
              <a:t>from specific arrays to specific servers</a:t>
            </a:r>
          </a:p>
          <a:p>
            <a:r>
              <a:rPr lang="en-US" altLang="en-US"/>
              <a:t>Easy to add or remove storage, add new host and allocate it storage</a:t>
            </a:r>
          </a:p>
          <a:p>
            <a:pPr lvl="1"/>
            <a:r>
              <a:rPr lang="en-US" altLang="en-US"/>
              <a:t>Over low-latency Fibre Channel fabric</a:t>
            </a:r>
          </a:p>
          <a:p>
            <a:r>
              <a:rPr lang="en-US" altLang="en-US"/>
              <a:t>Why have separate storage networks and communications networks?</a:t>
            </a:r>
          </a:p>
          <a:p>
            <a:pPr lvl="1"/>
            <a:r>
              <a:rPr lang="en-US" altLang="en-US"/>
              <a:t>Consider iSCSI, FCOE</a:t>
            </a:r>
          </a:p>
          <a:p>
            <a:endParaRPr lang="en-US" altLang="en-US"/>
          </a:p>
          <a:p>
            <a:pPr lvl="1"/>
            <a:endParaRPr lang="en-US" altLang="en-US"/>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82663" y="141288"/>
            <a:ext cx="7704137" cy="576262"/>
          </a:xfrm>
        </p:spPr>
        <p:txBody>
          <a:bodyPr>
            <a:normAutofit fontScale="90000"/>
          </a:bodyPr>
          <a:lstStyle/>
          <a:p>
            <a:pPr eaLnBrk="1" hangingPunct="1"/>
            <a:r>
              <a:rPr lang="en-US" altLang="en-US"/>
              <a:t>Network-Attached Storage</a:t>
            </a:r>
          </a:p>
        </p:txBody>
      </p:sp>
      <p:sp>
        <p:nvSpPr>
          <p:cNvPr id="18435" name="Rectangle 3"/>
          <p:cNvSpPr>
            <a:spLocks noGrp="1" noChangeArrowheads="1"/>
          </p:cNvSpPr>
          <p:nvPr>
            <p:ph type="body" idx="1"/>
          </p:nvPr>
        </p:nvSpPr>
        <p:spPr>
          <a:xfrm>
            <a:off x="874713" y="1055688"/>
            <a:ext cx="7040562" cy="4530725"/>
          </a:xfrm>
        </p:spPr>
        <p:txBody>
          <a:bodyPr>
            <a:normAutofit fontScale="85000" lnSpcReduction="10000"/>
          </a:bodyPr>
          <a:lstStyle/>
          <a:p>
            <a:r>
              <a:rPr lang="en-US" altLang="en-US"/>
              <a:t>Network-attached storage (</a:t>
            </a:r>
            <a:r>
              <a:rPr lang="en-US" altLang="en-US" b="1">
                <a:solidFill>
                  <a:srgbClr val="3366FF"/>
                </a:solidFill>
              </a:rPr>
              <a:t>NAS</a:t>
            </a:r>
            <a:r>
              <a:rPr lang="en-US" altLang="en-US"/>
              <a:t>) is storage made available over a network rather than over a local connection (such as a bus)</a:t>
            </a:r>
          </a:p>
          <a:p>
            <a:pPr lvl="1"/>
            <a:r>
              <a:rPr lang="en-US" altLang="en-US"/>
              <a:t>Remotely attaching to file systems</a:t>
            </a:r>
          </a:p>
          <a:p>
            <a:r>
              <a:rPr lang="en-US" altLang="en-US"/>
              <a:t>NFS and CIFS are common protocols</a:t>
            </a:r>
          </a:p>
          <a:p>
            <a:r>
              <a:rPr lang="en-US" altLang="en-US"/>
              <a:t>Implemented via remote procedure calls (RPCs) between host and storage over typically TCP or UDP on IP network</a:t>
            </a:r>
          </a:p>
          <a:p>
            <a:r>
              <a:rPr lang="en-US" altLang="en-US" b="1">
                <a:solidFill>
                  <a:srgbClr val="3366FF"/>
                </a:solidFill>
              </a:rPr>
              <a:t>iSCSI</a:t>
            </a:r>
            <a:r>
              <a:rPr lang="en-US" altLang="en-US"/>
              <a:t> protocol uses IP network to carry the SCSI protocol</a:t>
            </a:r>
          </a:p>
          <a:p>
            <a:pPr lvl="1"/>
            <a:r>
              <a:rPr lang="en-US" altLang="en-US"/>
              <a:t>Remotely attaching to devices (blocks)</a:t>
            </a:r>
          </a:p>
        </p:txBody>
      </p:sp>
      <p:pic>
        <p:nvPicPr>
          <p:cNvPr id="18436" name="Picture 6"/>
          <p:cNvPicPr>
            <a:picLocks noChangeAspect="1" noChangeArrowheads="1"/>
          </p:cNvPicPr>
          <p:nvPr/>
        </p:nvPicPr>
        <p:blipFill>
          <a:blip r:embed="rId3"/>
          <a:srcRect/>
          <a:stretch>
            <a:fillRect/>
          </a:stretch>
        </p:blipFill>
        <p:spPr bwMode="auto">
          <a:xfrm>
            <a:off x="1801813" y="3986213"/>
            <a:ext cx="4805362" cy="2030412"/>
          </a:xfrm>
          <a:prstGeom prst="rect">
            <a:avLst/>
          </a:prstGeom>
          <a:noFill/>
          <a:ln w="9525">
            <a:noFill/>
            <a:miter lim="800000"/>
            <a:headEnd/>
            <a:tailEnd/>
          </a:ln>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Disk Scheduling</a:t>
            </a:r>
          </a:p>
        </p:txBody>
      </p:sp>
      <p:sp>
        <p:nvSpPr>
          <p:cNvPr id="19459" name="Rectangle 3"/>
          <p:cNvSpPr>
            <a:spLocks noGrp="1" noChangeArrowheads="1"/>
          </p:cNvSpPr>
          <p:nvPr>
            <p:ph type="body" idx="1"/>
          </p:nvPr>
        </p:nvSpPr>
        <p:spPr>
          <a:xfrm>
            <a:off x="889000" y="1123950"/>
            <a:ext cx="6945313" cy="5146675"/>
          </a:xfrm>
        </p:spPr>
        <p:txBody>
          <a:bodyPr>
            <a:normAutofit fontScale="92500"/>
          </a:bodyPr>
          <a:lstStyle/>
          <a:p>
            <a:r>
              <a:rPr lang="en-US" altLang="en-US"/>
              <a:t>The operating system is responsible for using hardware efficiently — for the disk drives, this means having a fast access time and disk bandwidth</a:t>
            </a:r>
            <a:endParaRPr lang="en-US" altLang="en-US" sz="800"/>
          </a:p>
          <a:p>
            <a:r>
              <a:rPr lang="en-US" altLang="en-US"/>
              <a:t>Minimize seek time</a:t>
            </a:r>
            <a:endParaRPr lang="en-US" altLang="en-US" sz="800"/>
          </a:p>
          <a:p>
            <a:r>
              <a:rPr lang="en-US" altLang="en-US"/>
              <a:t>Seek time </a:t>
            </a:r>
            <a:r>
              <a:rPr lang="en-US" altLang="en-US">
                <a:sym typeface="Symbol" pitchFamily="18" charset="2"/>
              </a:rPr>
              <a:t> seek distance</a:t>
            </a:r>
            <a:endParaRPr lang="en-US" altLang="en-US" sz="800">
              <a:sym typeface="Symbol" pitchFamily="18" charset="2"/>
            </a:endParaRPr>
          </a:p>
          <a:p>
            <a:r>
              <a:rPr lang="en-US" altLang="en-US">
                <a:sym typeface="Symbol" pitchFamily="18" charset="2"/>
              </a:rPr>
              <a:t>Disk </a:t>
            </a:r>
            <a:r>
              <a:rPr lang="en-US" altLang="en-US" b="1">
                <a:solidFill>
                  <a:srgbClr val="3366FF"/>
                </a:solidFill>
                <a:sym typeface="Symbol" pitchFamily="18" charset="2"/>
              </a:rPr>
              <a:t>bandwidth</a:t>
            </a:r>
            <a:r>
              <a:rPr lang="en-US" altLang="en-US">
                <a:solidFill>
                  <a:srgbClr val="3366FF"/>
                </a:solidFill>
                <a:sym typeface="Symbol" pitchFamily="18" charset="2"/>
              </a:rPr>
              <a:t> </a:t>
            </a:r>
            <a:r>
              <a:rPr lang="en-US" altLang="en-US">
                <a:sym typeface="Symbol" pitchFamily="18" charset="2"/>
              </a:rPr>
              <a:t>is the total number of bytes transferred, divided by the total time between the first request for service and the completion of the last transfer</a:t>
            </a:r>
            <a:endParaRPr lang="en-US" altLang="en-US"/>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711200" y="141288"/>
            <a:ext cx="7975600" cy="576262"/>
          </a:xfrm>
        </p:spPr>
        <p:txBody>
          <a:bodyPr>
            <a:normAutofit fontScale="90000"/>
          </a:bodyPr>
          <a:lstStyle/>
          <a:p>
            <a:pPr eaLnBrk="1" hangingPunct="1"/>
            <a:r>
              <a:rPr lang="en-US" altLang="en-US"/>
              <a:t>Disk Scheduling (Cont.)</a:t>
            </a:r>
          </a:p>
        </p:txBody>
      </p:sp>
      <p:sp>
        <p:nvSpPr>
          <p:cNvPr id="20483" name="Rectangle 3"/>
          <p:cNvSpPr>
            <a:spLocks noGrp="1" noChangeArrowheads="1"/>
          </p:cNvSpPr>
          <p:nvPr>
            <p:ph type="body" idx="1"/>
          </p:nvPr>
        </p:nvSpPr>
        <p:spPr>
          <a:xfrm>
            <a:off x="889000" y="1023938"/>
            <a:ext cx="7394575" cy="4781550"/>
          </a:xfrm>
        </p:spPr>
        <p:txBody>
          <a:bodyPr>
            <a:normAutofit fontScale="85000" lnSpcReduction="20000"/>
          </a:bodyPr>
          <a:lstStyle/>
          <a:p>
            <a:pPr>
              <a:tabLst>
                <a:tab pos="1708150" algn="l"/>
              </a:tabLst>
            </a:pPr>
            <a:r>
              <a:rPr lang="en-US" altLang="en-US"/>
              <a:t>There are many sources of disk I/O request</a:t>
            </a:r>
          </a:p>
          <a:p>
            <a:pPr lvl="1">
              <a:tabLst>
                <a:tab pos="1708150" algn="l"/>
              </a:tabLst>
            </a:pPr>
            <a:r>
              <a:rPr lang="en-US" altLang="en-US"/>
              <a:t>OS</a:t>
            </a:r>
          </a:p>
          <a:p>
            <a:pPr lvl="1">
              <a:tabLst>
                <a:tab pos="1708150" algn="l"/>
              </a:tabLst>
            </a:pPr>
            <a:r>
              <a:rPr lang="en-US" altLang="en-US"/>
              <a:t>System processes</a:t>
            </a:r>
          </a:p>
          <a:p>
            <a:pPr lvl="1">
              <a:tabLst>
                <a:tab pos="1708150" algn="l"/>
              </a:tabLst>
            </a:pPr>
            <a:r>
              <a:rPr lang="en-US" altLang="en-US"/>
              <a:t>Users processes</a:t>
            </a:r>
          </a:p>
          <a:p>
            <a:pPr>
              <a:tabLst>
                <a:tab pos="1708150" algn="l"/>
              </a:tabLst>
            </a:pPr>
            <a:r>
              <a:rPr lang="en-US" altLang="en-US"/>
              <a:t>I/O request includes input or output mode, disk address, memory address, number of sectors to transfer</a:t>
            </a:r>
          </a:p>
          <a:p>
            <a:pPr>
              <a:tabLst>
                <a:tab pos="1708150" algn="l"/>
              </a:tabLst>
            </a:pPr>
            <a:r>
              <a:rPr lang="en-US" altLang="en-US"/>
              <a:t>OS maintains queue of requests, per disk or device</a:t>
            </a:r>
          </a:p>
          <a:p>
            <a:pPr>
              <a:tabLst>
                <a:tab pos="1708150" algn="l"/>
              </a:tabLst>
            </a:pPr>
            <a:r>
              <a:rPr lang="en-US" altLang="en-US"/>
              <a:t>Idle disk can immediately work on I/O request, busy disk means work must queue</a:t>
            </a:r>
          </a:p>
          <a:p>
            <a:pPr lvl="1">
              <a:tabLst>
                <a:tab pos="1708150" algn="l"/>
              </a:tabLst>
            </a:pPr>
            <a:r>
              <a:rPr lang="en-US" altLang="en-US"/>
              <a:t>Optimization algorithms only make sense when a queue exists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idx="4294967295"/>
          </p:nvPr>
        </p:nvSpPr>
        <p:spPr>
          <a:xfrm>
            <a:off x="1041400" y="182563"/>
            <a:ext cx="7645400" cy="576262"/>
          </a:xfrm>
        </p:spPr>
        <p:txBody>
          <a:bodyPr>
            <a:normAutofit fontScale="90000"/>
          </a:bodyPr>
          <a:lstStyle/>
          <a:p>
            <a:pPr eaLnBrk="1" hangingPunct="1"/>
            <a:r>
              <a:rPr lang="en-US"/>
              <a:t>Computer System Structure</a:t>
            </a:r>
          </a:p>
        </p:txBody>
      </p:sp>
      <p:sp>
        <p:nvSpPr>
          <p:cNvPr id="7171" name="Rectangle 3"/>
          <p:cNvSpPr>
            <a:spLocks noGrp="1" noChangeArrowheads="1"/>
          </p:cNvSpPr>
          <p:nvPr>
            <p:ph type="body" idx="4294967295"/>
          </p:nvPr>
        </p:nvSpPr>
        <p:spPr>
          <a:xfrm>
            <a:off x="890588" y="1204913"/>
            <a:ext cx="7351712" cy="4483100"/>
          </a:xfrm>
        </p:spPr>
        <p:txBody>
          <a:bodyPr>
            <a:normAutofit fontScale="77500" lnSpcReduction="20000"/>
          </a:bodyPr>
          <a:lstStyle/>
          <a:p>
            <a:r>
              <a:rPr lang="en-US"/>
              <a:t>Computer system can be divided into four components:</a:t>
            </a:r>
          </a:p>
          <a:p>
            <a:pPr lvl="1"/>
            <a:r>
              <a:rPr lang="en-US"/>
              <a:t>Hardware – provides basic computing resources</a:t>
            </a:r>
          </a:p>
          <a:p>
            <a:pPr lvl="2"/>
            <a:r>
              <a:rPr lang="en-US"/>
              <a:t>CPU, memory, I/O devices</a:t>
            </a:r>
          </a:p>
          <a:p>
            <a:pPr lvl="1"/>
            <a:r>
              <a:rPr lang="en-US"/>
              <a:t>Operating system</a:t>
            </a:r>
          </a:p>
          <a:p>
            <a:pPr lvl="2"/>
            <a:r>
              <a:rPr lang="en-US"/>
              <a:t>Controls and coordinates use of hardware among various applications and users</a:t>
            </a:r>
          </a:p>
          <a:p>
            <a:pPr lvl="1"/>
            <a:r>
              <a:rPr lang="en-US"/>
              <a:t>Application programs – define the ways in which the system resources are used to solve the computing problems of the users</a:t>
            </a:r>
          </a:p>
          <a:p>
            <a:pPr lvl="2"/>
            <a:r>
              <a:rPr lang="en-US"/>
              <a:t>Word processors, compilers, web browsers, database systems, video games</a:t>
            </a:r>
          </a:p>
          <a:p>
            <a:pPr lvl="1"/>
            <a:r>
              <a:rPr lang="en-US"/>
              <a:t>Users</a:t>
            </a:r>
          </a:p>
          <a:p>
            <a:pPr lvl="2"/>
            <a:r>
              <a:rPr lang="en-US"/>
              <a:t>People, machines, other computers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179513" y="198438"/>
            <a:ext cx="7791450" cy="576262"/>
          </a:xfrm>
        </p:spPr>
        <p:txBody>
          <a:bodyPr>
            <a:normAutofit fontScale="90000"/>
          </a:bodyPr>
          <a:lstStyle/>
          <a:p>
            <a:pPr eaLnBrk="1" hangingPunct="1"/>
            <a:r>
              <a:rPr lang="en-US"/>
              <a:t>Operating-System Operations (cont.)</a:t>
            </a:r>
          </a:p>
        </p:txBody>
      </p:sp>
      <p:sp>
        <p:nvSpPr>
          <p:cNvPr id="34819" name="Rectangle 3"/>
          <p:cNvSpPr>
            <a:spLocks noGrp="1" noChangeArrowheads="1"/>
          </p:cNvSpPr>
          <p:nvPr>
            <p:ph type="body" idx="4294967295"/>
          </p:nvPr>
        </p:nvSpPr>
        <p:spPr>
          <a:xfrm>
            <a:off x="806450" y="1233488"/>
            <a:ext cx="7297738" cy="4938712"/>
          </a:xfrm>
        </p:spPr>
        <p:txBody>
          <a:bodyPr>
            <a:normAutofit fontScale="92500" lnSpcReduction="20000"/>
          </a:bodyPr>
          <a:lstStyle/>
          <a:p>
            <a:pPr>
              <a:lnSpc>
                <a:spcPct val="90000"/>
              </a:lnSpc>
            </a:pPr>
            <a:r>
              <a:rPr lang="en-US" b="1">
                <a:solidFill>
                  <a:srgbClr val="3366FF"/>
                </a:solidFill>
              </a:rPr>
              <a:t>Dual-mode </a:t>
            </a:r>
            <a:r>
              <a:rPr lang="en-US"/>
              <a:t>operation allows OS to protect itself and other system components</a:t>
            </a:r>
          </a:p>
          <a:p>
            <a:pPr lvl="1">
              <a:lnSpc>
                <a:spcPct val="90000"/>
              </a:lnSpc>
            </a:pPr>
            <a:r>
              <a:rPr lang="en-US" b="1">
                <a:solidFill>
                  <a:srgbClr val="3366FF"/>
                </a:solidFill>
              </a:rPr>
              <a:t>User mode </a:t>
            </a:r>
            <a:r>
              <a:rPr lang="en-US"/>
              <a:t>and </a:t>
            </a:r>
            <a:r>
              <a:rPr lang="en-US" b="1">
                <a:solidFill>
                  <a:srgbClr val="3366FF"/>
                </a:solidFill>
              </a:rPr>
              <a:t>kernel mode </a:t>
            </a:r>
          </a:p>
          <a:p>
            <a:pPr lvl="1">
              <a:lnSpc>
                <a:spcPct val="90000"/>
              </a:lnSpc>
            </a:pPr>
            <a:r>
              <a:rPr lang="en-US" b="1">
                <a:solidFill>
                  <a:srgbClr val="3366FF"/>
                </a:solidFill>
              </a:rPr>
              <a:t>Mode bit </a:t>
            </a:r>
            <a:r>
              <a:rPr lang="en-US"/>
              <a:t>provided by hardware</a:t>
            </a:r>
          </a:p>
          <a:p>
            <a:pPr lvl="2">
              <a:lnSpc>
                <a:spcPct val="90000"/>
              </a:lnSpc>
            </a:pPr>
            <a:r>
              <a:rPr lang="en-US"/>
              <a:t>Provides ability to distinguish when system is running user code or kernel code</a:t>
            </a:r>
          </a:p>
          <a:p>
            <a:pPr lvl="2">
              <a:lnSpc>
                <a:spcPct val="90000"/>
              </a:lnSpc>
            </a:pPr>
            <a:r>
              <a:rPr lang="en-US"/>
              <a:t>Some instructions designated as </a:t>
            </a:r>
            <a:r>
              <a:rPr lang="en-US" b="1">
                <a:solidFill>
                  <a:srgbClr val="3366FF"/>
                </a:solidFill>
              </a:rPr>
              <a:t>privileged</a:t>
            </a:r>
            <a:r>
              <a:rPr lang="en-US"/>
              <a:t>, only executable in kernel mode</a:t>
            </a:r>
          </a:p>
          <a:p>
            <a:pPr lvl="2">
              <a:lnSpc>
                <a:spcPct val="90000"/>
              </a:lnSpc>
            </a:pPr>
            <a:r>
              <a:rPr lang="en-US"/>
              <a:t>System call changes mode to kernel, return from call resets it to user</a:t>
            </a:r>
          </a:p>
          <a:p>
            <a:pPr>
              <a:lnSpc>
                <a:spcPct val="90000"/>
              </a:lnSpc>
            </a:pPr>
            <a:r>
              <a:rPr lang="en-US"/>
              <a:t>Increasingly CPUs support multi-mode operations</a:t>
            </a:r>
          </a:p>
          <a:p>
            <a:pPr lvl="1">
              <a:lnSpc>
                <a:spcPct val="90000"/>
              </a:lnSpc>
            </a:pPr>
            <a:r>
              <a:rPr lang="en-US"/>
              <a:t>i.e. </a:t>
            </a:r>
            <a:r>
              <a:rPr lang="en-US" b="1">
                <a:solidFill>
                  <a:srgbClr val="3366FF"/>
                </a:solidFill>
              </a:rPr>
              <a:t>virtual machine manager </a:t>
            </a:r>
            <a:r>
              <a:rPr lang="en-US"/>
              <a:t>(</a:t>
            </a:r>
            <a:r>
              <a:rPr lang="en-US" b="1">
                <a:solidFill>
                  <a:srgbClr val="3366FF"/>
                </a:solidFill>
              </a:rPr>
              <a:t>VMM</a:t>
            </a:r>
            <a:r>
              <a:rPr lang="en-US"/>
              <a:t>) mode for guest </a:t>
            </a:r>
            <a:r>
              <a:rPr lang="en-US" b="1">
                <a:solidFill>
                  <a:srgbClr val="3366FF"/>
                </a:solidFill>
              </a:rPr>
              <a:t>VMs</a:t>
            </a:r>
          </a:p>
          <a:p>
            <a:pPr lvl="1">
              <a:lnSpc>
                <a:spcPct val="90000"/>
              </a:lnSpc>
            </a:pPr>
            <a:endParaRPr lang="en-US" sz="1600"/>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711200" y="141288"/>
            <a:ext cx="7975600" cy="576262"/>
          </a:xfrm>
        </p:spPr>
        <p:txBody>
          <a:bodyPr>
            <a:normAutofit fontScale="90000"/>
          </a:bodyPr>
          <a:lstStyle/>
          <a:p>
            <a:pPr eaLnBrk="1" hangingPunct="1"/>
            <a:r>
              <a:rPr lang="en-US" altLang="en-US"/>
              <a:t>Disk Scheduling (Cont.)</a:t>
            </a:r>
          </a:p>
        </p:txBody>
      </p:sp>
      <p:sp>
        <p:nvSpPr>
          <p:cNvPr id="21507" name="Rectangle 3"/>
          <p:cNvSpPr>
            <a:spLocks noGrp="1" noChangeArrowheads="1"/>
          </p:cNvSpPr>
          <p:nvPr>
            <p:ph type="body" idx="1"/>
          </p:nvPr>
        </p:nvSpPr>
        <p:spPr>
          <a:xfrm>
            <a:off x="874713" y="1023938"/>
            <a:ext cx="7286625" cy="4781550"/>
          </a:xfrm>
        </p:spPr>
        <p:txBody>
          <a:bodyPr>
            <a:normAutofit fontScale="92500" lnSpcReduction="20000"/>
          </a:bodyPr>
          <a:lstStyle/>
          <a:p>
            <a:pPr>
              <a:tabLst>
                <a:tab pos="1708150" algn="l"/>
              </a:tabLst>
            </a:pPr>
            <a:r>
              <a:rPr lang="en-US" altLang="en-US"/>
              <a:t>Note that drive controllers have small buffers and can manage a queue of I/O requests (of varying </a:t>
            </a:r>
            <a:r>
              <a:rPr lang="ja-JP" altLang="en-US"/>
              <a:t>“</a:t>
            </a:r>
            <a:r>
              <a:rPr lang="en-US" altLang="ja-JP"/>
              <a:t>depth</a:t>
            </a:r>
            <a:r>
              <a:rPr lang="ja-JP" altLang="en-US"/>
              <a:t>”</a:t>
            </a:r>
            <a:r>
              <a:rPr lang="en-US" altLang="ja-JP"/>
              <a:t>)</a:t>
            </a:r>
            <a:endParaRPr lang="en-US" altLang="en-US"/>
          </a:p>
          <a:p>
            <a:pPr>
              <a:tabLst>
                <a:tab pos="1708150" algn="l"/>
              </a:tabLst>
            </a:pPr>
            <a:r>
              <a:rPr lang="en-US" altLang="en-US"/>
              <a:t>Several algorithms exist to schedule the servicing of disk I/O requests</a:t>
            </a:r>
          </a:p>
          <a:p>
            <a:pPr>
              <a:tabLst>
                <a:tab pos="1708150" algn="l"/>
              </a:tabLst>
            </a:pPr>
            <a:r>
              <a:rPr lang="en-US" altLang="en-US"/>
              <a:t>The analysis is true for one or many platters</a:t>
            </a:r>
          </a:p>
          <a:p>
            <a:pPr>
              <a:tabLst>
                <a:tab pos="1708150" algn="l"/>
              </a:tabLst>
            </a:pPr>
            <a:r>
              <a:rPr lang="en-US" altLang="en-US"/>
              <a:t>We illustrate scheduling algorithms with a request queue (0-199)</a:t>
            </a:r>
          </a:p>
          <a:p>
            <a:pPr>
              <a:buFont typeface="Monotype Sorts" pitchFamily="-84" charset="2"/>
              <a:buNone/>
              <a:tabLst>
                <a:tab pos="1708150" algn="l"/>
              </a:tabLst>
            </a:pPr>
            <a:r>
              <a:rPr lang="en-US" altLang="en-US"/>
              <a:t>		</a:t>
            </a:r>
            <a:br>
              <a:rPr lang="en-US" altLang="en-US"/>
            </a:br>
            <a:r>
              <a:rPr lang="en-US" altLang="en-US"/>
              <a:t>	98, 183, 37, 122, 14, 124, 65, 67</a:t>
            </a:r>
          </a:p>
          <a:p>
            <a:pPr>
              <a:buFont typeface="Monotype Sorts" pitchFamily="-84" charset="2"/>
              <a:buNone/>
              <a:tabLst>
                <a:tab pos="1708150" algn="l"/>
              </a:tabLst>
            </a:pPr>
            <a:r>
              <a:rPr lang="en-US" altLang="en-US"/>
              <a:t>	Head pointer 53</a:t>
            </a: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982663" y="155575"/>
            <a:ext cx="6950075" cy="576263"/>
          </a:xfrm>
        </p:spPr>
        <p:txBody>
          <a:bodyPr>
            <a:normAutofit fontScale="90000"/>
          </a:bodyPr>
          <a:lstStyle/>
          <a:p>
            <a:pPr eaLnBrk="1" hangingPunct="1"/>
            <a:r>
              <a:rPr lang="en-US" altLang="en-US"/>
              <a:t>FCFS</a:t>
            </a:r>
          </a:p>
        </p:txBody>
      </p:sp>
      <p:sp>
        <p:nvSpPr>
          <p:cNvPr id="22531" name="Text Box 4"/>
          <p:cNvSpPr txBox="1">
            <a:spLocks noChangeArrowheads="1"/>
          </p:cNvSpPr>
          <p:nvPr/>
        </p:nvSpPr>
        <p:spPr bwMode="auto">
          <a:xfrm>
            <a:off x="1143000" y="1103313"/>
            <a:ext cx="5851525" cy="369887"/>
          </a:xfrm>
          <a:prstGeom prst="rect">
            <a:avLst/>
          </a:prstGeom>
          <a:noFill/>
          <a:ln w="9525">
            <a:noFill/>
            <a:miter lim="800000"/>
            <a:headEnd/>
            <a:tailEnd/>
          </a:ln>
        </p:spPr>
        <p:txBody>
          <a:bodyPr wrap="none" lIns="91431" tIns="45716" rIns="91431" bIns="45716" anchor="ctr">
            <a:spAutoFit/>
          </a:bodyPr>
          <a:lstStyle/>
          <a:p>
            <a:pPr algn="ctr">
              <a:spcBef>
                <a:spcPct val="50000"/>
              </a:spcBef>
            </a:pPr>
            <a:r>
              <a:rPr lang="en-US" altLang="en-US">
                <a:latin typeface="Helvetica" pitchFamily="-84" charset="0"/>
              </a:rPr>
              <a:t>Illustration shows total head movement of 640 cylinders</a:t>
            </a:r>
          </a:p>
        </p:txBody>
      </p:sp>
      <p:pic>
        <p:nvPicPr>
          <p:cNvPr id="22532" name="Picture 6"/>
          <p:cNvPicPr>
            <a:picLocks noChangeAspect="1" noChangeArrowheads="1"/>
          </p:cNvPicPr>
          <p:nvPr/>
        </p:nvPicPr>
        <p:blipFill>
          <a:blip r:embed="rId3"/>
          <a:srcRect/>
          <a:stretch>
            <a:fillRect/>
          </a:stretch>
        </p:blipFill>
        <p:spPr bwMode="auto">
          <a:xfrm>
            <a:off x="1220788" y="1633538"/>
            <a:ext cx="5840412" cy="4230687"/>
          </a:xfrm>
          <a:prstGeom prst="rect">
            <a:avLst/>
          </a:prstGeom>
          <a:noFill/>
          <a:ln w="9525">
            <a:noFill/>
            <a:miter lim="800000"/>
            <a:headEnd/>
            <a:tailEnd/>
          </a:ln>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41288"/>
            <a:ext cx="8229600" cy="576262"/>
          </a:xfrm>
        </p:spPr>
        <p:txBody>
          <a:bodyPr>
            <a:normAutofit fontScale="90000"/>
          </a:bodyPr>
          <a:lstStyle/>
          <a:p>
            <a:pPr eaLnBrk="1" hangingPunct="1"/>
            <a:r>
              <a:rPr lang="en-US" altLang="en-US"/>
              <a:t>SSTF</a:t>
            </a:r>
          </a:p>
        </p:txBody>
      </p:sp>
      <p:sp>
        <p:nvSpPr>
          <p:cNvPr id="23555" name="Rectangle 3"/>
          <p:cNvSpPr>
            <a:spLocks noGrp="1" noChangeArrowheads="1"/>
          </p:cNvSpPr>
          <p:nvPr>
            <p:ph type="body" idx="1"/>
          </p:nvPr>
        </p:nvSpPr>
        <p:spPr>
          <a:xfrm>
            <a:off x="874713" y="1111250"/>
            <a:ext cx="7081837" cy="4530725"/>
          </a:xfrm>
        </p:spPr>
        <p:txBody>
          <a:bodyPr/>
          <a:lstStyle/>
          <a:p>
            <a:r>
              <a:rPr lang="en-US" altLang="en-US"/>
              <a:t>Shortest Seek Time First selects the request with the minimum seek time from the current head position</a:t>
            </a:r>
          </a:p>
          <a:p>
            <a:r>
              <a:rPr lang="en-US" altLang="en-US"/>
              <a:t>SSTF scheduling is a form of SJF scheduling; may cause starvation of some requests</a:t>
            </a:r>
          </a:p>
          <a:p>
            <a:r>
              <a:rPr lang="en-US" altLang="en-US"/>
              <a:t>Illustration shows total head movement of 236 cylinders</a:t>
            </a:r>
          </a:p>
        </p:txBody>
      </p:sp>
      <p:pic>
        <p:nvPicPr>
          <p:cNvPr id="23556" name="Picture 4" descr="12"/>
          <p:cNvPicPr>
            <a:picLocks noChangeAspect="1" noChangeArrowheads="1"/>
          </p:cNvPicPr>
          <p:nvPr/>
        </p:nvPicPr>
        <p:blipFill>
          <a:blip r:embed="rId3"/>
          <a:srcRect/>
          <a:stretch>
            <a:fillRect/>
          </a:stretch>
        </p:blipFill>
        <p:spPr bwMode="auto">
          <a:xfrm>
            <a:off x="1870075" y="2938463"/>
            <a:ext cx="4811713" cy="3243262"/>
          </a:xfrm>
          <a:prstGeom prst="rect">
            <a:avLst/>
          </a:prstGeom>
          <a:noFill/>
          <a:ln w="9525">
            <a:noFill/>
            <a:miter lim="800000"/>
            <a:headEnd/>
            <a:tailEnd/>
          </a:ln>
        </p:spPr>
      </p:pic>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55575"/>
            <a:ext cx="7840663" cy="576263"/>
          </a:xfrm>
        </p:spPr>
        <p:txBody>
          <a:bodyPr>
            <a:normAutofit fontScale="90000"/>
          </a:bodyPr>
          <a:lstStyle/>
          <a:p>
            <a:pPr eaLnBrk="1" hangingPunct="1"/>
            <a:r>
              <a:rPr lang="en-US" altLang="en-US"/>
              <a:t>SCAN</a:t>
            </a:r>
          </a:p>
        </p:txBody>
      </p:sp>
      <p:sp>
        <p:nvSpPr>
          <p:cNvPr id="24579" name="Rectangle 3"/>
          <p:cNvSpPr>
            <a:spLocks noGrp="1" noChangeArrowheads="1"/>
          </p:cNvSpPr>
          <p:nvPr>
            <p:ph type="body" idx="1"/>
          </p:nvPr>
        </p:nvSpPr>
        <p:spPr>
          <a:xfrm>
            <a:off x="860425" y="1150938"/>
            <a:ext cx="7205663" cy="4530725"/>
          </a:xfrm>
        </p:spPr>
        <p:txBody>
          <a:bodyPr>
            <a:normAutofit fontScale="85000" lnSpcReduction="20000"/>
          </a:bodyPr>
          <a:lstStyle/>
          <a:p>
            <a:r>
              <a:rPr lang="en-US" altLang="en-US"/>
              <a:t>The disk arm starts at one end of the disk, and moves toward the other end, servicing requests until it gets to the other end of the disk, where the head movement is reversed and servicing continues.</a:t>
            </a:r>
          </a:p>
          <a:p>
            <a:r>
              <a:rPr lang="en-US" altLang="en-US" b="1">
                <a:solidFill>
                  <a:srgbClr val="3366FF"/>
                </a:solidFill>
              </a:rPr>
              <a:t>SCAN algorithm</a:t>
            </a:r>
            <a:r>
              <a:rPr lang="en-US" altLang="en-US">
                <a:solidFill>
                  <a:srgbClr val="3366FF"/>
                </a:solidFill>
              </a:rPr>
              <a:t> </a:t>
            </a:r>
            <a:r>
              <a:rPr lang="en-US" altLang="en-US"/>
              <a:t>Sometimes called the </a:t>
            </a:r>
            <a:r>
              <a:rPr lang="en-US" altLang="en-US" b="1">
                <a:solidFill>
                  <a:srgbClr val="3366FF"/>
                </a:solidFill>
              </a:rPr>
              <a:t>elevator algorithm</a:t>
            </a:r>
          </a:p>
          <a:p>
            <a:r>
              <a:rPr lang="en-US" altLang="en-US"/>
              <a:t>Illustration shows total head movement of 208 cylinders</a:t>
            </a:r>
          </a:p>
          <a:p>
            <a:r>
              <a:rPr lang="en-US" altLang="en-US"/>
              <a:t>But note that if requests are uniformly dense, largest density at other end of disk and those wait the longest</a:t>
            </a: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57200" y="195263"/>
            <a:ext cx="8229600" cy="576262"/>
          </a:xfrm>
        </p:spPr>
        <p:txBody>
          <a:bodyPr>
            <a:normAutofit fontScale="90000"/>
          </a:bodyPr>
          <a:lstStyle/>
          <a:p>
            <a:pPr eaLnBrk="1" hangingPunct="1"/>
            <a:r>
              <a:rPr lang="en-US" altLang="en-US"/>
              <a:t>SCAN (Cont.)</a:t>
            </a:r>
          </a:p>
        </p:txBody>
      </p:sp>
      <p:pic>
        <p:nvPicPr>
          <p:cNvPr id="25603" name="Picture 6"/>
          <p:cNvPicPr>
            <a:picLocks noChangeAspect="1" noChangeArrowheads="1"/>
          </p:cNvPicPr>
          <p:nvPr/>
        </p:nvPicPr>
        <p:blipFill>
          <a:blip r:embed="rId3"/>
          <a:srcRect/>
          <a:stretch>
            <a:fillRect/>
          </a:stretch>
        </p:blipFill>
        <p:spPr bwMode="auto">
          <a:xfrm>
            <a:off x="1746250" y="1236663"/>
            <a:ext cx="5981700" cy="4511675"/>
          </a:xfrm>
          <a:prstGeom prst="rect">
            <a:avLst/>
          </a:prstGeom>
          <a:noFill/>
          <a:ln w="9525">
            <a:noFill/>
            <a:miter lim="800000"/>
            <a:headEnd/>
            <a:tailEnd/>
          </a:ln>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55575"/>
            <a:ext cx="7869238" cy="576263"/>
          </a:xfrm>
        </p:spPr>
        <p:txBody>
          <a:bodyPr>
            <a:normAutofit fontScale="90000"/>
          </a:bodyPr>
          <a:lstStyle/>
          <a:p>
            <a:pPr eaLnBrk="1" hangingPunct="1"/>
            <a:r>
              <a:rPr lang="en-US" altLang="en-US"/>
              <a:t>C-SCAN</a:t>
            </a:r>
          </a:p>
        </p:txBody>
      </p:sp>
      <p:sp>
        <p:nvSpPr>
          <p:cNvPr id="26627" name="Rectangle 3"/>
          <p:cNvSpPr>
            <a:spLocks noGrp="1" noChangeArrowheads="1"/>
          </p:cNvSpPr>
          <p:nvPr>
            <p:ph type="body" idx="1"/>
          </p:nvPr>
        </p:nvSpPr>
        <p:spPr>
          <a:xfrm>
            <a:off x="889000" y="1138238"/>
            <a:ext cx="7040563" cy="4530725"/>
          </a:xfrm>
        </p:spPr>
        <p:txBody>
          <a:bodyPr>
            <a:normAutofit fontScale="85000" lnSpcReduction="10000"/>
          </a:bodyPr>
          <a:lstStyle/>
          <a:p>
            <a:r>
              <a:rPr lang="en-US" altLang="en-US"/>
              <a:t>Provides a more uniform wait time than SCAN</a:t>
            </a:r>
          </a:p>
          <a:p>
            <a:r>
              <a:rPr lang="en-US" altLang="en-US"/>
              <a:t>The head moves from one end of the disk to the other, servicing requests as it goes</a:t>
            </a:r>
          </a:p>
          <a:p>
            <a:pPr lvl="1"/>
            <a:r>
              <a:rPr lang="en-US" altLang="en-US"/>
              <a:t>When it reaches the other end, however, it immediately returns to the beginning of the disk, without servicing any requests on the return trip</a:t>
            </a:r>
          </a:p>
          <a:p>
            <a:r>
              <a:rPr lang="en-US" altLang="en-US"/>
              <a:t>Treats the cylinders as a circular list that wraps around from the last cylinder to the first one</a:t>
            </a:r>
          </a:p>
          <a:p>
            <a:r>
              <a:rPr lang="en-US" altLang="en-US"/>
              <a:t>Total number of cylinders?</a:t>
            </a:r>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C-SCAN (Cont.)</a:t>
            </a:r>
          </a:p>
        </p:txBody>
      </p:sp>
      <p:pic>
        <p:nvPicPr>
          <p:cNvPr id="27651" name="Picture 4"/>
          <p:cNvPicPr>
            <a:picLocks noChangeAspect="1" noChangeArrowheads="1"/>
          </p:cNvPicPr>
          <p:nvPr/>
        </p:nvPicPr>
        <p:blipFill>
          <a:blip r:embed="rId3"/>
          <a:srcRect l="706" t="3731" r="925" b="3731"/>
          <a:stretch>
            <a:fillRect/>
          </a:stretch>
        </p:blipFill>
        <p:spPr bwMode="auto">
          <a:xfrm>
            <a:off x="1638300" y="1265238"/>
            <a:ext cx="5802313" cy="4095750"/>
          </a:xfrm>
          <a:prstGeom prst="rect">
            <a:avLst/>
          </a:prstGeom>
          <a:noFill/>
          <a:ln w="38100" cmpd="dbl">
            <a:noFill/>
            <a:miter lim="800000"/>
            <a:headEnd/>
            <a:tailEnd/>
          </a:ln>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95263"/>
            <a:ext cx="8229600" cy="576262"/>
          </a:xfrm>
        </p:spPr>
        <p:txBody>
          <a:bodyPr>
            <a:normAutofit fontScale="90000"/>
          </a:bodyPr>
          <a:lstStyle/>
          <a:p>
            <a:pPr eaLnBrk="1" hangingPunct="1"/>
            <a:r>
              <a:rPr lang="en-US" altLang="en-US"/>
              <a:t>C-LOOK</a:t>
            </a:r>
          </a:p>
        </p:txBody>
      </p:sp>
      <p:sp>
        <p:nvSpPr>
          <p:cNvPr id="28675" name="Rectangle 3"/>
          <p:cNvSpPr>
            <a:spLocks noGrp="1" noChangeArrowheads="1"/>
          </p:cNvSpPr>
          <p:nvPr>
            <p:ph type="body" idx="1"/>
          </p:nvPr>
        </p:nvSpPr>
        <p:spPr>
          <a:xfrm>
            <a:off x="901700" y="1138238"/>
            <a:ext cx="6659563" cy="3257550"/>
          </a:xfrm>
        </p:spPr>
        <p:txBody>
          <a:bodyPr>
            <a:normAutofit fontScale="92500" lnSpcReduction="10000"/>
          </a:bodyPr>
          <a:lstStyle/>
          <a:p>
            <a:r>
              <a:rPr lang="en-US" altLang="en-US"/>
              <a:t>LOOK a version of SCAN, C-LOOK a version of C-SCAN</a:t>
            </a:r>
          </a:p>
          <a:p>
            <a:r>
              <a:rPr lang="en-US" altLang="en-US"/>
              <a:t>Arm only goes as far as the last request in each direction, then reverses direction immediately, without first going all the way to the end of the disk </a:t>
            </a:r>
          </a:p>
          <a:p>
            <a:r>
              <a:rPr lang="en-US" altLang="en-US"/>
              <a:t>Total number of cylinders?</a:t>
            </a: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98513" y="277813"/>
            <a:ext cx="7888287" cy="576262"/>
          </a:xfrm>
        </p:spPr>
        <p:txBody>
          <a:bodyPr>
            <a:normAutofit fontScale="90000"/>
          </a:bodyPr>
          <a:lstStyle/>
          <a:p>
            <a:pPr eaLnBrk="1" hangingPunct="1"/>
            <a:r>
              <a:rPr lang="en-US"/>
              <a:t>C-LOOK (Cont.)</a:t>
            </a:r>
          </a:p>
        </p:txBody>
      </p:sp>
      <p:pic>
        <p:nvPicPr>
          <p:cNvPr id="29699" name="Picture 4" descr="12"/>
          <p:cNvPicPr>
            <a:picLocks noChangeAspect="1" noChangeArrowheads="1"/>
          </p:cNvPicPr>
          <p:nvPr/>
        </p:nvPicPr>
        <p:blipFill>
          <a:blip r:embed="rId3"/>
          <a:srcRect/>
          <a:stretch>
            <a:fillRect/>
          </a:stretch>
        </p:blipFill>
        <p:spPr bwMode="auto">
          <a:xfrm>
            <a:off x="985838" y="1011238"/>
            <a:ext cx="7312025" cy="5140325"/>
          </a:xfrm>
          <a:prstGeom prst="rect">
            <a:avLst/>
          </a:prstGeom>
          <a:noFill/>
          <a:ln w="9525">
            <a:noFill/>
            <a:miter lim="800000"/>
            <a:headEnd/>
            <a:tailEnd/>
          </a:ln>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276350" y="150813"/>
            <a:ext cx="7712075" cy="576262"/>
          </a:xfrm>
        </p:spPr>
        <p:txBody>
          <a:bodyPr/>
          <a:lstStyle/>
          <a:p>
            <a:pPr eaLnBrk="1" hangingPunct="1"/>
            <a:r>
              <a:rPr lang="en-US" sz="3000"/>
              <a:t>Selecting a Disk-Scheduling Algorithm</a:t>
            </a:r>
          </a:p>
        </p:txBody>
      </p:sp>
      <p:sp>
        <p:nvSpPr>
          <p:cNvPr id="30723" name="Rectangle 3"/>
          <p:cNvSpPr>
            <a:spLocks noGrp="1" noChangeArrowheads="1"/>
          </p:cNvSpPr>
          <p:nvPr>
            <p:ph type="body" idx="1"/>
          </p:nvPr>
        </p:nvSpPr>
        <p:spPr>
          <a:xfrm>
            <a:off x="844550" y="1081088"/>
            <a:ext cx="7092950" cy="4530725"/>
          </a:xfrm>
        </p:spPr>
        <p:txBody>
          <a:bodyPr/>
          <a:lstStyle/>
          <a:p>
            <a:r>
              <a:rPr lang="en-US" sz="1600"/>
              <a:t>SSTF is common and has a natural appeal</a:t>
            </a:r>
          </a:p>
          <a:p>
            <a:r>
              <a:rPr lang="en-US" sz="1600"/>
              <a:t>SCAN and C-SCAN perform better for systems that place a heavy load on the disk</a:t>
            </a:r>
          </a:p>
          <a:p>
            <a:pPr lvl="1"/>
            <a:r>
              <a:rPr lang="en-US" sz="1600"/>
              <a:t>Less starvation</a:t>
            </a:r>
          </a:p>
          <a:p>
            <a:r>
              <a:rPr lang="en-US" sz="1600"/>
              <a:t>Performance depends on the number and types of requests</a:t>
            </a:r>
          </a:p>
          <a:p>
            <a:r>
              <a:rPr lang="en-US" sz="1600"/>
              <a:t>Requests for disk service can be influenced by the file-allocation method</a:t>
            </a:r>
          </a:p>
          <a:p>
            <a:pPr lvl="1"/>
            <a:r>
              <a:rPr lang="en-US" sz="1600"/>
              <a:t>And metadata layout</a:t>
            </a:r>
          </a:p>
          <a:p>
            <a:r>
              <a:rPr lang="en-US" sz="1600"/>
              <a:t>The disk-scheduling algorithm should be written as a separate module of the operating system, allowing it to be replaced with a different algorithm if necessary</a:t>
            </a:r>
          </a:p>
          <a:p>
            <a:r>
              <a:rPr lang="en-US" sz="1600"/>
              <a:t>Either SSTF or LOOK is a reasonable choice for the default algorithm</a:t>
            </a:r>
          </a:p>
          <a:p>
            <a:r>
              <a:rPr lang="en-US" sz="1600"/>
              <a:t>What about rotational latency?</a:t>
            </a:r>
          </a:p>
          <a:p>
            <a:pPr lvl="1"/>
            <a:r>
              <a:rPr lang="en-US" sz="1600"/>
              <a:t>Difficult for OS to calculate</a:t>
            </a:r>
          </a:p>
          <a:p>
            <a:r>
              <a:rPr lang="en-US" sz="1600"/>
              <a:t>How does disk-based queueing effect OS queue ordering efforts?</a:t>
            </a:r>
          </a:p>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882650" y="136525"/>
            <a:ext cx="8415338" cy="576263"/>
          </a:xfrm>
        </p:spPr>
        <p:txBody>
          <a:bodyPr>
            <a:normAutofit fontScale="90000"/>
          </a:bodyPr>
          <a:lstStyle/>
          <a:p>
            <a:pPr eaLnBrk="1" hangingPunct="1"/>
            <a:r>
              <a:rPr lang="en-US"/>
              <a:t>Transition from User to Kernel Mode</a:t>
            </a:r>
          </a:p>
        </p:txBody>
      </p:sp>
      <p:sp>
        <p:nvSpPr>
          <p:cNvPr id="35843" name="Rectangle 4"/>
          <p:cNvSpPr>
            <a:spLocks noGrp="1" noChangeArrowheads="1"/>
          </p:cNvSpPr>
          <p:nvPr>
            <p:ph type="body" idx="4294967295"/>
          </p:nvPr>
        </p:nvSpPr>
        <p:spPr>
          <a:xfrm>
            <a:off x="822325" y="1060450"/>
            <a:ext cx="7753350" cy="2817813"/>
          </a:xfrm>
        </p:spPr>
        <p:txBody>
          <a:bodyPr>
            <a:normAutofit fontScale="70000" lnSpcReduction="20000"/>
          </a:bodyPr>
          <a:lstStyle/>
          <a:p>
            <a:r>
              <a:rPr lang="en-US"/>
              <a:t>Timer to prevent infinite loop / process hogging resources</a:t>
            </a:r>
          </a:p>
          <a:p>
            <a:pPr lvl="1"/>
            <a:r>
              <a:rPr lang="en-US"/>
              <a:t>Timer is set to interrupt the computer after some time period</a:t>
            </a:r>
          </a:p>
          <a:p>
            <a:pPr lvl="1"/>
            <a:r>
              <a:rPr lang="en-US"/>
              <a:t>Keep a counter that is decremented by the physical clock.</a:t>
            </a:r>
          </a:p>
          <a:p>
            <a:pPr lvl="1"/>
            <a:r>
              <a:rPr lang="en-US"/>
              <a:t>Operating system set the counter (privileged instruction)</a:t>
            </a:r>
          </a:p>
          <a:p>
            <a:pPr lvl="1"/>
            <a:r>
              <a:rPr lang="en-US"/>
              <a:t>When counter zero generate an interrupt</a:t>
            </a:r>
          </a:p>
          <a:p>
            <a:pPr lvl="1"/>
            <a:r>
              <a:rPr lang="en-US"/>
              <a:t>Set up before scheduling process to regain control or terminate program that exceeds allotted time</a:t>
            </a:r>
          </a:p>
        </p:txBody>
      </p:sp>
      <p:pic>
        <p:nvPicPr>
          <p:cNvPr id="35844" name="Picture 5"/>
          <p:cNvPicPr>
            <a:picLocks noChangeAspect="1" noChangeArrowheads="1"/>
          </p:cNvPicPr>
          <p:nvPr/>
        </p:nvPicPr>
        <p:blipFill>
          <a:blip r:embed="rId3"/>
          <a:srcRect/>
          <a:stretch>
            <a:fillRect/>
          </a:stretch>
        </p:blipFill>
        <p:spPr bwMode="auto">
          <a:xfrm>
            <a:off x="768350" y="3895725"/>
            <a:ext cx="7602538" cy="2346325"/>
          </a:xfrm>
          <a:prstGeom prst="rect">
            <a:avLst/>
          </a:prstGeom>
          <a:noFill/>
          <a:ln w="9525">
            <a:noFill/>
            <a:miter lim="800000"/>
            <a:headEnd/>
            <a:tailEnd/>
          </a:ln>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690563" y="214313"/>
            <a:ext cx="7996237" cy="576262"/>
          </a:xfrm>
        </p:spPr>
        <p:txBody>
          <a:bodyPr>
            <a:normAutofit fontScale="90000"/>
          </a:bodyPr>
          <a:lstStyle/>
          <a:p>
            <a:pPr eaLnBrk="1" hangingPunct="1"/>
            <a:r>
              <a:rPr lang="en-US"/>
              <a:t>Disk Management</a:t>
            </a:r>
          </a:p>
        </p:txBody>
      </p:sp>
      <p:sp>
        <p:nvSpPr>
          <p:cNvPr id="31747" name="Rectangle 3"/>
          <p:cNvSpPr>
            <a:spLocks noGrp="1" noChangeArrowheads="1"/>
          </p:cNvSpPr>
          <p:nvPr>
            <p:ph type="body" idx="1"/>
          </p:nvPr>
        </p:nvSpPr>
        <p:spPr>
          <a:xfrm>
            <a:off x="844550" y="1157288"/>
            <a:ext cx="7245350" cy="4530725"/>
          </a:xfrm>
        </p:spPr>
        <p:txBody>
          <a:bodyPr/>
          <a:lstStyle/>
          <a:p>
            <a:r>
              <a:rPr lang="en-US" sz="1600" b="1">
                <a:solidFill>
                  <a:srgbClr val="3366FF"/>
                </a:solidFill>
              </a:rPr>
              <a:t>Low-level formatting</a:t>
            </a:r>
            <a:r>
              <a:rPr lang="en-US" sz="1600"/>
              <a:t>, or </a:t>
            </a:r>
            <a:r>
              <a:rPr lang="en-US" sz="1600" b="1">
                <a:solidFill>
                  <a:srgbClr val="3366FF"/>
                </a:solidFill>
              </a:rPr>
              <a:t>physical formatting</a:t>
            </a:r>
            <a:r>
              <a:rPr lang="en-US" sz="1600">
                <a:solidFill>
                  <a:srgbClr val="3366FF"/>
                </a:solidFill>
              </a:rPr>
              <a:t> </a:t>
            </a:r>
            <a:r>
              <a:rPr lang="en-US" sz="1600"/>
              <a:t>— Dividing a disk into sectors that the disk controller can read and write</a:t>
            </a:r>
          </a:p>
          <a:p>
            <a:pPr lvl="1"/>
            <a:r>
              <a:rPr lang="en-US" sz="1600"/>
              <a:t>Each sector can hold header information, plus data, plus error correction code (</a:t>
            </a:r>
            <a:r>
              <a:rPr lang="en-US" sz="1600" b="1">
                <a:solidFill>
                  <a:srgbClr val="3366FF"/>
                </a:solidFill>
              </a:rPr>
              <a:t>ECC</a:t>
            </a:r>
            <a:r>
              <a:rPr lang="en-US" sz="1600"/>
              <a:t>)</a:t>
            </a:r>
          </a:p>
          <a:p>
            <a:pPr lvl="1"/>
            <a:r>
              <a:rPr lang="en-US" sz="1600"/>
              <a:t>Usually 512 bytes of data but can be selectable</a:t>
            </a:r>
          </a:p>
          <a:p>
            <a:r>
              <a:rPr lang="en-US" sz="1600"/>
              <a:t>To use a disk to hold files, the operating system still needs to record its own data structures on the disk</a:t>
            </a:r>
          </a:p>
          <a:p>
            <a:pPr lvl="1"/>
            <a:r>
              <a:rPr lang="en-US" sz="1600" b="1">
                <a:solidFill>
                  <a:srgbClr val="3366FF"/>
                </a:solidFill>
              </a:rPr>
              <a:t>Partition</a:t>
            </a:r>
            <a:r>
              <a:rPr lang="en-US" sz="1600"/>
              <a:t> the disk into one or more groups of cylinders, each treated as a logical disk</a:t>
            </a:r>
          </a:p>
          <a:p>
            <a:pPr lvl="1"/>
            <a:r>
              <a:rPr lang="en-US" sz="1600" b="1">
                <a:solidFill>
                  <a:srgbClr val="3366FF"/>
                </a:solidFill>
              </a:rPr>
              <a:t>Logical formatting</a:t>
            </a:r>
            <a:r>
              <a:rPr lang="en-US" sz="1600">
                <a:solidFill>
                  <a:srgbClr val="3366FF"/>
                </a:solidFill>
              </a:rPr>
              <a:t> </a:t>
            </a:r>
            <a:r>
              <a:rPr lang="en-US" sz="1600"/>
              <a:t>or </a:t>
            </a:r>
            <a:r>
              <a:rPr lang="ja-JP" altLang="en-US" sz="1600"/>
              <a:t>“</a:t>
            </a:r>
            <a:r>
              <a:rPr lang="en-US" altLang="ja-JP" sz="1600"/>
              <a:t>making a file system</a:t>
            </a:r>
            <a:r>
              <a:rPr lang="ja-JP" altLang="en-US" sz="1600"/>
              <a:t>”</a:t>
            </a:r>
            <a:endParaRPr lang="en-US" altLang="ja-JP" sz="1600"/>
          </a:p>
          <a:p>
            <a:pPr lvl="1"/>
            <a:r>
              <a:rPr lang="en-US" sz="1600"/>
              <a:t>To increase efficiency most file systems group blocks into </a:t>
            </a:r>
            <a:r>
              <a:rPr lang="en-US" sz="1600" b="1">
                <a:solidFill>
                  <a:srgbClr val="3366FF"/>
                </a:solidFill>
              </a:rPr>
              <a:t>clusters</a:t>
            </a:r>
          </a:p>
          <a:p>
            <a:pPr lvl="2"/>
            <a:r>
              <a:rPr lang="en-US" sz="1600"/>
              <a:t>Disk I/O done in blocks</a:t>
            </a:r>
          </a:p>
          <a:p>
            <a:pPr lvl="2"/>
            <a:r>
              <a:rPr lang="en-US" sz="1600"/>
              <a:t>File I/O done in clusters</a:t>
            </a: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90563" y="214313"/>
            <a:ext cx="7996237" cy="576262"/>
          </a:xfrm>
        </p:spPr>
        <p:txBody>
          <a:bodyPr>
            <a:normAutofit fontScale="90000"/>
          </a:bodyPr>
          <a:lstStyle/>
          <a:p>
            <a:pPr eaLnBrk="1" hangingPunct="1"/>
            <a:r>
              <a:rPr lang="en-US"/>
              <a:t>Disk Management (Cont.)</a:t>
            </a:r>
          </a:p>
        </p:txBody>
      </p:sp>
      <p:sp>
        <p:nvSpPr>
          <p:cNvPr id="32771" name="Rectangle 3"/>
          <p:cNvSpPr>
            <a:spLocks noGrp="1" noChangeArrowheads="1"/>
          </p:cNvSpPr>
          <p:nvPr>
            <p:ph type="body" idx="1"/>
          </p:nvPr>
        </p:nvSpPr>
        <p:spPr>
          <a:xfrm>
            <a:off x="831850" y="928688"/>
            <a:ext cx="7029450" cy="4530725"/>
          </a:xfrm>
        </p:spPr>
        <p:txBody>
          <a:bodyPr>
            <a:normAutofit fontScale="92500" lnSpcReduction="10000"/>
          </a:bodyPr>
          <a:lstStyle/>
          <a:p>
            <a:endParaRPr lang="en-US" sz="1400"/>
          </a:p>
          <a:p>
            <a:r>
              <a:rPr lang="en-US"/>
              <a:t>Raw disk access for apps that want to do their own block management, keep OS out of the way (databases for example)</a:t>
            </a:r>
          </a:p>
          <a:p>
            <a:r>
              <a:rPr lang="en-US"/>
              <a:t>Boot block initializes system</a:t>
            </a:r>
          </a:p>
          <a:p>
            <a:pPr lvl="1"/>
            <a:r>
              <a:rPr lang="en-US"/>
              <a:t>The bootstrap is stored in ROM</a:t>
            </a:r>
          </a:p>
          <a:p>
            <a:pPr lvl="1"/>
            <a:r>
              <a:rPr lang="en-US" b="1">
                <a:solidFill>
                  <a:srgbClr val="3366FF"/>
                </a:solidFill>
              </a:rPr>
              <a:t>Bootstrap loader</a:t>
            </a:r>
            <a:r>
              <a:rPr lang="en-US">
                <a:solidFill>
                  <a:srgbClr val="3366FF"/>
                </a:solidFill>
              </a:rPr>
              <a:t> </a:t>
            </a:r>
            <a:r>
              <a:rPr lang="en-US"/>
              <a:t>program stored in boot blocks of boot partition</a:t>
            </a:r>
          </a:p>
          <a:p>
            <a:r>
              <a:rPr lang="en-US"/>
              <a:t>Methods such as </a:t>
            </a:r>
            <a:r>
              <a:rPr lang="en-US" b="1">
                <a:solidFill>
                  <a:srgbClr val="3366FF"/>
                </a:solidFill>
              </a:rPr>
              <a:t>sector sparing</a:t>
            </a:r>
            <a:r>
              <a:rPr lang="en-US">
                <a:solidFill>
                  <a:srgbClr val="3366FF"/>
                </a:solidFill>
              </a:rPr>
              <a:t> </a:t>
            </a:r>
            <a:r>
              <a:rPr lang="en-US"/>
              <a:t>used to handle bad blocks</a:t>
            </a: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41400" y="277813"/>
            <a:ext cx="7645400" cy="576262"/>
          </a:xfrm>
        </p:spPr>
        <p:txBody>
          <a:bodyPr>
            <a:normAutofit fontScale="90000"/>
          </a:bodyPr>
          <a:lstStyle/>
          <a:p>
            <a:pPr eaLnBrk="1" hangingPunct="1"/>
            <a:r>
              <a:rPr lang="en-US"/>
              <a:t>Booting from a Disk in Windows</a:t>
            </a:r>
            <a:endParaRPr lang="en-US" sz="2400"/>
          </a:p>
        </p:txBody>
      </p:sp>
      <p:pic>
        <p:nvPicPr>
          <p:cNvPr id="33795" name="Picture 5"/>
          <p:cNvPicPr>
            <a:picLocks noChangeAspect="1" noChangeArrowheads="1"/>
          </p:cNvPicPr>
          <p:nvPr/>
        </p:nvPicPr>
        <p:blipFill>
          <a:blip r:embed="rId3"/>
          <a:srcRect/>
          <a:stretch>
            <a:fillRect/>
          </a:stretch>
        </p:blipFill>
        <p:spPr bwMode="auto">
          <a:xfrm>
            <a:off x="2006600" y="1241425"/>
            <a:ext cx="5778500" cy="4329113"/>
          </a:xfrm>
          <a:prstGeom prst="rect">
            <a:avLst/>
          </a:prstGeom>
          <a:noFill/>
          <a:ln w="9525">
            <a:noFill/>
            <a:miter lim="800000"/>
            <a:headEnd/>
            <a:tailEnd/>
          </a:ln>
        </p:spPr>
      </p:pic>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50925" y="176213"/>
            <a:ext cx="7635875" cy="576262"/>
          </a:xfrm>
        </p:spPr>
        <p:txBody>
          <a:bodyPr>
            <a:normAutofit fontScale="90000"/>
          </a:bodyPr>
          <a:lstStyle/>
          <a:p>
            <a:pPr eaLnBrk="1" hangingPunct="1"/>
            <a:r>
              <a:rPr lang="en-US"/>
              <a:t>Swap-Space Management</a:t>
            </a:r>
          </a:p>
        </p:txBody>
      </p:sp>
      <p:sp>
        <p:nvSpPr>
          <p:cNvPr id="34819" name="Rectangle 3"/>
          <p:cNvSpPr>
            <a:spLocks noGrp="1" noChangeArrowheads="1"/>
          </p:cNvSpPr>
          <p:nvPr>
            <p:ph type="body" idx="1"/>
          </p:nvPr>
        </p:nvSpPr>
        <p:spPr>
          <a:xfrm>
            <a:off x="806450" y="1233488"/>
            <a:ext cx="7054850" cy="4530725"/>
          </a:xfrm>
        </p:spPr>
        <p:txBody>
          <a:bodyPr/>
          <a:lstStyle/>
          <a:p>
            <a:r>
              <a:rPr lang="en-US" sz="1400"/>
              <a:t>Swap-space — Virtual memory uses disk space as an extension of main memory</a:t>
            </a:r>
          </a:p>
          <a:p>
            <a:pPr lvl="1"/>
            <a:r>
              <a:rPr lang="en-US" sz="1400"/>
              <a:t>Less common now due to memory capacity increases</a:t>
            </a:r>
          </a:p>
          <a:p>
            <a:r>
              <a:rPr lang="en-US" sz="1400"/>
              <a:t>Swap-space can be carved out of the normal file system, or, more commonly, it can be in a separate disk partition (raw)</a:t>
            </a:r>
          </a:p>
          <a:p>
            <a:r>
              <a:rPr lang="en-US" sz="1400"/>
              <a:t>Swap-space management</a:t>
            </a:r>
          </a:p>
          <a:p>
            <a:pPr lvl="1"/>
            <a:r>
              <a:rPr lang="en-US" sz="1400"/>
              <a:t>4.3BSD allocates swap space when process starts; holds text segment (the program) and data segment</a:t>
            </a:r>
          </a:p>
          <a:p>
            <a:pPr lvl="1"/>
            <a:r>
              <a:rPr lang="en-US" sz="1400"/>
              <a:t>Kernel uses </a:t>
            </a:r>
            <a:r>
              <a:rPr lang="en-US" sz="1400" b="1">
                <a:solidFill>
                  <a:srgbClr val="3366FF"/>
                </a:solidFill>
              </a:rPr>
              <a:t>swap maps</a:t>
            </a:r>
            <a:r>
              <a:rPr lang="en-US" sz="1400">
                <a:solidFill>
                  <a:srgbClr val="3366FF"/>
                </a:solidFill>
              </a:rPr>
              <a:t> </a:t>
            </a:r>
            <a:r>
              <a:rPr lang="en-US" sz="1400"/>
              <a:t>to track swap-space use</a:t>
            </a:r>
          </a:p>
          <a:p>
            <a:pPr lvl="1"/>
            <a:r>
              <a:rPr lang="en-US" sz="1400"/>
              <a:t>Solaris 2 allocates swap space only when a dirty page is forced out of physical memory, not when the virtual memory page is first created</a:t>
            </a:r>
          </a:p>
          <a:p>
            <a:pPr lvl="2"/>
            <a:r>
              <a:rPr lang="en-US" sz="1400"/>
              <a:t>File data written to swap space until write to file system requested</a:t>
            </a:r>
          </a:p>
          <a:p>
            <a:pPr lvl="2"/>
            <a:r>
              <a:rPr lang="en-US" sz="1400"/>
              <a:t>Other dirty pages go to swap space due to no other home</a:t>
            </a:r>
          </a:p>
          <a:p>
            <a:pPr lvl="2"/>
            <a:r>
              <a:rPr lang="en-US" sz="1400"/>
              <a:t>Text segment pages thrown out and reread from the file system as needed</a:t>
            </a:r>
          </a:p>
          <a:p>
            <a:r>
              <a:rPr lang="en-US" sz="1400"/>
              <a:t>What if a system runs out of swap space?</a:t>
            </a:r>
          </a:p>
          <a:p>
            <a:r>
              <a:rPr lang="en-US" sz="1400"/>
              <a:t>Some systems allow multiple swap spaces</a:t>
            </a:r>
          </a:p>
          <a:p>
            <a:endParaRPr lang="en-US" sz="1400"/>
          </a:p>
          <a:p>
            <a:endParaRPr lang="en-US"/>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141413" y="115888"/>
            <a:ext cx="7888287" cy="576262"/>
          </a:xfrm>
        </p:spPr>
        <p:txBody>
          <a:bodyPr/>
          <a:lstStyle/>
          <a:p>
            <a:pPr eaLnBrk="1" hangingPunct="1"/>
            <a:r>
              <a:rPr lang="en-US" sz="2400"/>
              <a:t>Data Structures for Swapping on Linux Systems</a:t>
            </a:r>
          </a:p>
        </p:txBody>
      </p:sp>
      <p:pic>
        <p:nvPicPr>
          <p:cNvPr id="35843" name="Picture 1" descr="10_10.pdf"/>
          <p:cNvPicPr>
            <a:picLocks noChangeAspect="1"/>
          </p:cNvPicPr>
          <p:nvPr/>
        </p:nvPicPr>
        <p:blipFill>
          <a:blip r:embed="rId3"/>
          <a:srcRect/>
          <a:stretch>
            <a:fillRect/>
          </a:stretch>
        </p:blipFill>
        <p:spPr bwMode="auto">
          <a:xfrm>
            <a:off x="1358900" y="1209675"/>
            <a:ext cx="6326188" cy="2614613"/>
          </a:xfrm>
          <a:prstGeom prst="rect">
            <a:avLst/>
          </a:prstGeom>
          <a:noFill/>
          <a:ln w="9525">
            <a:noFill/>
            <a:miter lim="800000"/>
            <a:headEnd/>
            <a:tailEnd/>
          </a:ln>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701675" y="239713"/>
            <a:ext cx="7761288" cy="576262"/>
          </a:xfrm>
        </p:spPr>
        <p:txBody>
          <a:bodyPr>
            <a:normAutofit fontScale="90000"/>
          </a:bodyPr>
          <a:lstStyle/>
          <a:p>
            <a:pPr eaLnBrk="1" hangingPunct="1"/>
            <a:r>
              <a:rPr lang="en-US"/>
              <a:t>RAID Structure</a:t>
            </a:r>
          </a:p>
        </p:txBody>
      </p:sp>
      <p:sp>
        <p:nvSpPr>
          <p:cNvPr id="36867" name="Rectangle 3"/>
          <p:cNvSpPr>
            <a:spLocks noGrp="1" noChangeArrowheads="1"/>
          </p:cNvSpPr>
          <p:nvPr>
            <p:ph type="body" idx="1"/>
          </p:nvPr>
        </p:nvSpPr>
        <p:spPr>
          <a:xfrm>
            <a:off x="806450" y="1233488"/>
            <a:ext cx="7486650" cy="4530725"/>
          </a:xfrm>
        </p:spPr>
        <p:txBody>
          <a:bodyPr>
            <a:normAutofit fontScale="62500" lnSpcReduction="20000"/>
          </a:bodyPr>
          <a:lstStyle/>
          <a:p>
            <a:r>
              <a:rPr lang="en-US"/>
              <a:t>RAID – redundant array of inexpensive disks</a:t>
            </a:r>
          </a:p>
          <a:p>
            <a:pPr lvl="1"/>
            <a:r>
              <a:rPr lang="en-US"/>
              <a:t>multiple disk drives provides reliability via </a:t>
            </a:r>
            <a:r>
              <a:rPr lang="en-US" b="1">
                <a:solidFill>
                  <a:srgbClr val="3366FF"/>
                </a:solidFill>
              </a:rPr>
              <a:t>redundancy</a:t>
            </a:r>
            <a:endParaRPr lang="en-US" b="1"/>
          </a:p>
          <a:p>
            <a:r>
              <a:rPr lang="en-US"/>
              <a:t>Increases the </a:t>
            </a:r>
            <a:r>
              <a:rPr lang="en-US" b="1">
                <a:solidFill>
                  <a:srgbClr val="3366FF"/>
                </a:solidFill>
              </a:rPr>
              <a:t>mean time to failure</a:t>
            </a:r>
          </a:p>
          <a:p>
            <a:r>
              <a:rPr lang="en-US" b="1">
                <a:solidFill>
                  <a:srgbClr val="3366FF"/>
                </a:solidFill>
              </a:rPr>
              <a:t>Mean time to repair – </a:t>
            </a:r>
            <a:r>
              <a:rPr lang="en-US"/>
              <a:t>exposure time when another failure could cause data loss</a:t>
            </a:r>
          </a:p>
          <a:p>
            <a:r>
              <a:rPr lang="en-US" b="1">
                <a:solidFill>
                  <a:srgbClr val="3366FF"/>
                </a:solidFill>
              </a:rPr>
              <a:t>Mean time to data loss </a:t>
            </a:r>
            <a:r>
              <a:rPr lang="en-US"/>
              <a:t>based on above factors</a:t>
            </a:r>
          </a:p>
          <a:p>
            <a:r>
              <a:rPr lang="en-US"/>
              <a:t>If mirrored disks fail independently, consider disk with 1300,000 mean time to failure and 10 hour mean time to repair</a:t>
            </a:r>
          </a:p>
          <a:p>
            <a:pPr lvl="1"/>
            <a:r>
              <a:rPr lang="en-US"/>
              <a:t>Mean time to data loss is 100, 000</a:t>
            </a:r>
            <a:r>
              <a:rPr lang="en-US" baseline="30000"/>
              <a:t>2</a:t>
            </a:r>
            <a:r>
              <a:rPr lang="en-US"/>
              <a:t> / (2 ∗ 10) = 500 ∗ 10</a:t>
            </a:r>
            <a:r>
              <a:rPr lang="en-US" baseline="30000"/>
              <a:t>6</a:t>
            </a:r>
            <a:r>
              <a:rPr lang="en-US"/>
              <a:t> hours, or 57,000 years! </a:t>
            </a:r>
          </a:p>
          <a:p>
            <a:r>
              <a:rPr lang="en-US"/>
              <a:t>Frequently combined with </a:t>
            </a:r>
            <a:r>
              <a:rPr lang="en-US" b="1">
                <a:solidFill>
                  <a:srgbClr val="3366FF"/>
                </a:solidFill>
              </a:rPr>
              <a:t>NVRAM</a:t>
            </a:r>
            <a:r>
              <a:rPr lang="en-US">
                <a:solidFill>
                  <a:srgbClr val="3366FF"/>
                </a:solidFill>
              </a:rPr>
              <a:t> </a:t>
            </a:r>
            <a:r>
              <a:rPr lang="en-US"/>
              <a:t>to improve write performance</a:t>
            </a:r>
          </a:p>
          <a:p>
            <a:r>
              <a:rPr lang="en-US"/>
              <a:t>Several improvements in disk-use techniques involve the use of multiple disks working cooperatively</a:t>
            </a:r>
            <a:endParaRPr lang="en-US" sz="80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88913"/>
            <a:ext cx="8229600" cy="576262"/>
          </a:xfrm>
        </p:spPr>
        <p:txBody>
          <a:bodyPr>
            <a:normAutofit fontScale="90000"/>
          </a:bodyPr>
          <a:lstStyle/>
          <a:p>
            <a:pPr eaLnBrk="1" hangingPunct="1"/>
            <a:r>
              <a:rPr lang="en-US"/>
              <a:t>RAID (Cont.)</a:t>
            </a:r>
          </a:p>
        </p:txBody>
      </p:sp>
      <p:sp>
        <p:nvSpPr>
          <p:cNvPr id="37891" name="Rectangle 3"/>
          <p:cNvSpPr>
            <a:spLocks noGrp="1" noChangeArrowheads="1"/>
          </p:cNvSpPr>
          <p:nvPr>
            <p:ph type="body" idx="1"/>
          </p:nvPr>
        </p:nvSpPr>
        <p:spPr>
          <a:xfrm>
            <a:off x="844550" y="865188"/>
            <a:ext cx="7156450" cy="5075237"/>
          </a:xfrm>
        </p:spPr>
        <p:txBody>
          <a:bodyPr>
            <a:normAutofit fontScale="70000" lnSpcReduction="20000"/>
          </a:bodyPr>
          <a:lstStyle/>
          <a:p>
            <a:pPr>
              <a:buFont typeface="Monotype Sorts" pitchFamily="-84" charset="2"/>
              <a:buNone/>
            </a:pPr>
            <a:endParaRPr lang="en-US" sz="800"/>
          </a:p>
          <a:p>
            <a:r>
              <a:rPr lang="en-US"/>
              <a:t>Disk </a:t>
            </a:r>
            <a:r>
              <a:rPr lang="en-US" b="1">
                <a:solidFill>
                  <a:srgbClr val="3366FF"/>
                </a:solidFill>
              </a:rPr>
              <a:t>striping</a:t>
            </a:r>
            <a:r>
              <a:rPr lang="en-US">
                <a:solidFill>
                  <a:srgbClr val="3366FF"/>
                </a:solidFill>
              </a:rPr>
              <a:t> </a:t>
            </a:r>
            <a:r>
              <a:rPr lang="en-US"/>
              <a:t>uses a group of disks as one storage unit</a:t>
            </a:r>
          </a:p>
          <a:p>
            <a:r>
              <a:rPr lang="en-US"/>
              <a:t>RAID is arranged into six different levels</a:t>
            </a:r>
            <a:endParaRPr lang="en-US" sz="800"/>
          </a:p>
          <a:p>
            <a:r>
              <a:rPr lang="en-US"/>
              <a:t>RAID schemes improve performance and improve the reliability of the storage system by storing redundant data</a:t>
            </a:r>
          </a:p>
          <a:p>
            <a:pPr lvl="1"/>
            <a:r>
              <a:rPr lang="en-US" b="1">
                <a:solidFill>
                  <a:srgbClr val="3366FF"/>
                </a:solidFill>
              </a:rPr>
              <a:t>Mirroring </a:t>
            </a:r>
            <a:r>
              <a:rPr lang="en-US"/>
              <a:t>or </a:t>
            </a:r>
            <a:r>
              <a:rPr lang="en-US" b="1">
                <a:solidFill>
                  <a:srgbClr val="3366FF"/>
                </a:solidFill>
              </a:rPr>
              <a:t>shadowing</a:t>
            </a:r>
            <a:r>
              <a:rPr lang="en-US">
                <a:solidFill>
                  <a:srgbClr val="3366FF"/>
                </a:solidFill>
              </a:rPr>
              <a:t> </a:t>
            </a:r>
            <a:r>
              <a:rPr lang="en-US"/>
              <a:t>(</a:t>
            </a:r>
            <a:r>
              <a:rPr lang="en-US" b="1">
                <a:solidFill>
                  <a:srgbClr val="3366FF"/>
                </a:solidFill>
              </a:rPr>
              <a:t>RAID 1</a:t>
            </a:r>
            <a:r>
              <a:rPr lang="en-US">
                <a:solidFill>
                  <a:srgbClr val="000000"/>
                </a:solidFill>
              </a:rPr>
              <a:t>)</a:t>
            </a:r>
            <a:r>
              <a:rPr lang="en-US">
                <a:solidFill>
                  <a:srgbClr val="3366FF"/>
                </a:solidFill>
              </a:rPr>
              <a:t> </a:t>
            </a:r>
            <a:r>
              <a:rPr lang="en-US"/>
              <a:t>keeps duplicate of each disk</a:t>
            </a:r>
          </a:p>
          <a:p>
            <a:pPr lvl="1"/>
            <a:r>
              <a:rPr lang="en-US"/>
              <a:t>Striped mirrors (</a:t>
            </a:r>
            <a:r>
              <a:rPr lang="en-US" b="1">
                <a:solidFill>
                  <a:srgbClr val="3366FF"/>
                </a:solidFill>
              </a:rPr>
              <a:t>RAID 1+0</a:t>
            </a:r>
            <a:r>
              <a:rPr lang="en-US"/>
              <a:t>) or mirrored stripes (</a:t>
            </a:r>
            <a:r>
              <a:rPr lang="en-US" b="1">
                <a:solidFill>
                  <a:srgbClr val="3366FF"/>
                </a:solidFill>
              </a:rPr>
              <a:t>RAID 0+1</a:t>
            </a:r>
            <a:r>
              <a:rPr lang="en-US"/>
              <a:t>) provides high performance and high reliability</a:t>
            </a:r>
          </a:p>
          <a:p>
            <a:pPr lvl="1"/>
            <a:r>
              <a:rPr lang="en-US" b="1">
                <a:solidFill>
                  <a:srgbClr val="3366FF"/>
                </a:solidFill>
              </a:rPr>
              <a:t>Block interleaved parity</a:t>
            </a:r>
            <a:r>
              <a:rPr lang="en-US">
                <a:solidFill>
                  <a:srgbClr val="3366FF"/>
                </a:solidFill>
              </a:rPr>
              <a:t> </a:t>
            </a:r>
            <a:r>
              <a:rPr lang="en-US">
                <a:solidFill>
                  <a:srgbClr val="000000"/>
                </a:solidFill>
              </a:rPr>
              <a:t>(</a:t>
            </a:r>
            <a:r>
              <a:rPr lang="en-US" b="1">
                <a:solidFill>
                  <a:srgbClr val="3366FF"/>
                </a:solidFill>
              </a:rPr>
              <a:t>RAID 4, 5, 6</a:t>
            </a:r>
            <a:r>
              <a:rPr lang="en-US">
                <a:solidFill>
                  <a:srgbClr val="000000"/>
                </a:solidFill>
              </a:rPr>
              <a:t>)</a:t>
            </a:r>
            <a:r>
              <a:rPr lang="en-US">
                <a:solidFill>
                  <a:srgbClr val="3366FF"/>
                </a:solidFill>
              </a:rPr>
              <a:t> </a:t>
            </a:r>
            <a:r>
              <a:rPr lang="en-US"/>
              <a:t>uses much less redundancy</a:t>
            </a:r>
          </a:p>
          <a:p>
            <a:r>
              <a:rPr lang="en-US"/>
              <a:t>RAID within a storage array can still fail if the array fails, so automatic   </a:t>
            </a:r>
            <a:r>
              <a:rPr lang="en-US" b="1">
                <a:solidFill>
                  <a:srgbClr val="3366FF"/>
                </a:solidFill>
              </a:rPr>
              <a:t>replication</a:t>
            </a:r>
            <a:r>
              <a:rPr lang="en-US">
                <a:solidFill>
                  <a:srgbClr val="3366FF"/>
                </a:solidFill>
              </a:rPr>
              <a:t> </a:t>
            </a:r>
            <a:r>
              <a:rPr lang="en-US"/>
              <a:t>of the data between arrays is common</a:t>
            </a:r>
          </a:p>
          <a:p>
            <a:r>
              <a:rPr lang="en-US"/>
              <a:t>Frequently, a small number of </a:t>
            </a:r>
            <a:r>
              <a:rPr lang="en-US" b="1">
                <a:solidFill>
                  <a:srgbClr val="3366FF"/>
                </a:solidFill>
              </a:rPr>
              <a:t>hot-spare</a:t>
            </a:r>
            <a:r>
              <a:rPr lang="en-US">
                <a:solidFill>
                  <a:srgbClr val="3366FF"/>
                </a:solidFill>
              </a:rPr>
              <a:t> </a:t>
            </a:r>
            <a:r>
              <a:rPr lang="en-US"/>
              <a:t>disks are left unallocated, automatically replacing a failed disk and having data rebuilt onto them</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t>RAID Levels</a:t>
            </a:r>
            <a:endParaRPr lang="en-US" sz="2400"/>
          </a:p>
        </p:txBody>
      </p:sp>
      <p:pic>
        <p:nvPicPr>
          <p:cNvPr id="38915" name="Picture 1" descr="10_11.pdf"/>
          <p:cNvPicPr>
            <a:picLocks noChangeAspect="1"/>
          </p:cNvPicPr>
          <p:nvPr/>
        </p:nvPicPr>
        <p:blipFill>
          <a:blip r:embed="rId3"/>
          <a:srcRect/>
          <a:stretch>
            <a:fillRect/>
          </a:stretch>
        </p:blipFill>
        <p:spPr bwMode="auto">
          <a:xfrm>
            <a:off x="3052763" y="1089025"/>
            <a:ext cx="2771775" cy="5229225"/>
          </a:xfrm>
          <a:prstGeom prst="rect">
            <a:avLst/>
          </a:prstGeom>
          <a:noFill/>
          <a:ln w="9525">
            <a:noFill/>
            <a:miter lim="800000"/>
            <a:headEnd/>
            <a:tailEnd/>
          </a:ln>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t>RAID (0 + 1) and (1 + 0)</a:t>
            </a:r>
            <a:endParaRPr lang="en-US" sz="2400"/>
          </a:p>
        </p:txBody>
      </p:sp>
      <p:pic>
        <p:nvPicPr>
          <p:cNvPr id="39939" name="Picture 1" descr="10_12.pdf"/>
          <p:cNvPicPr>
            <a:picLocks noChangeAspect="1"/>
          </p:cNvPicPr>
          <p:nvPr/>
        </p:nvPicPr>
        <p:blipFill>
          <a:blip r:embed="rId3"/>
          <a:srcRect/>
          <a:stretch>
            <a:fillRect/>
          </a:stretch>
        </p:blipFill>
        <p:spPr bwMode="auto">
          <a:xfrm>
            <a:off x="2459038" y="1255713"/>
            <a:ext cx="3713162" cy="4767262"/>
          </a:xfrm>
          <a:prstGeom prst="rect">
            <a:avLst/>
          </a:prstGeom>
          <a:noFill/>
          <a:ln w="9525">
            <a:noFill/>
            <a:miter lim="800000"/>
            <a:headEnd/>
            <a:tailEnd/>
          </a:ln>
        </p:spPr>
      </p:pic>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457200" y="188913"/>
            <a:ext cx="8229600" cy="576262"/>
          </a:xfrm>
        </p:spPr>
        <p:txBody>
          <a:bodyPr>
            <a:normAutofit fontScale="90000"/>
          </a:bodyPr>
          <a:lstStyle/>
          <a:p>
            <a:pPr eaLnBrk="1" hangingPunct="1"/>
            <a:r>
              <a:rPr lang="en-US"/>
              <a:t>Other Features</a:t>
            </a:r>
          </a:p>
        </p:txBody>
      </p:sp>
      <p:sp>
        <p:nvSpPr>
          <p:cNvPr id="40963" name="Content Placeholder 2"/>
          <p:cNvSpPr>
            <a:spLocks noGrp="1"/>
          </p:cNvSpPr>
          <p:nvPr>
            <p:ph idx="1"/>
          </p:nvPr>
        </p:nvSpPr>
        <p:spPr>
          <a:xfrm>
            <a:off x="844550" y="1144588"/>
            <a:ext cx="7118350" cy="4530725"/>
          </a:xfrm>
        </p:spPr>
        <p:txBody>
          <a:bodyPr>
            <a:normAutofit fontScale="77500" lnSpcReduction="20000"/>
          </a:bodyPr>
          <a:lstStyle/>
          <a:p>
            <a:r>
              <a:rPr lang="en-US"/>
              <a:t>Regardless of where RAID implemented, other useful features can be added</a:t>
            </a:r>
          </a:p>
          <a:p>
            <a:r>
              <a:rPr lang="en-US" b="1">
                <a:solidFill>
                  <a:srgbClr val="3366FF"/>
                </a:solidFill>
              </a:rPr>
              <a:t>Snapshot</a:t>
            </a:r>
            <a:r>
              <a:rPr lang="en-US"/>
              <a:t> is a view of file system before a set of changes take place (i.e. at a point in time)</a:t>
            </a:r>
          </a:p>
          <a:p>
            <a:pPr lvl="1"/>
            <a:r>
              <a:rPr lang="en-US"/>
              <a:t>More in Ch 12</a:t>
            </a:r>
          </a:p>
          <a:p>
            <a:r>
              <a:rPr lang="en-US"/>
              <a:t>Replication is automatic duplication of writes between separate sites</a:t>
            </a:r>
          </a:p>
          <a:p>
            <a:pPr lvl="1"/>
            <a:r>
              <a:rPr lang="en-US"/>
              <a:t>For redundancy and disaster recovery</a:t>
            </a:r>
          </a:p>
          <a:p>
            <a:pPr lvl="1"/>
            <a:r>
              <a:rPr lang="en-US"/>
              <a:t>Can be synchronous or asynchronous</a:t>
            </a:r>
          </a:p>
          <a:p>
            <a:r>
              <a:rPr lang="en-US"/>
              <a:t>Hot spare disk is unused, automatically used by RAID production if a disk fails to replace the failed disk and rebuild the RAID set if possible</a:t>
            </a:r>
          </a:p>
          <a:p>
            <a:pPr lvl="1"/>
            <a:r>
              <a:rPr lang="en-US"/>
              <a:t>Decreases mean time to repair</a:t>
            </a:r>
          </a:p>
          <a:p>
            <a:endParaRPr lang="en-US"/>
          </a:p>
          <a:p>
            <a:pPr>
              <a:buFont typeface="Monotype Sorts" pitchFamily="-84" charset="2"/>
              <a:buNone/>
            </a:pP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089025" y="198438"/>
            <a:ext cx="7597775" cy="576262"/>
          </a:xfrm>
        </p:spPr>
        <p:txBody>
          <a:bodyPr>
            <a:normAutofit fontScale="90000"/>
          </a:bodyPr>
          <a:lstStyle/>
          <a:p>
            <a:pPr eaLnBrk="1" hangingPunct="1"/>
            <a:r>
              <a:rPr lang="en-US"/>
              <a:t>Process Management</a:t>
            </a:r>
          </a:p>
        </p:txBody>
      </p:sp>
      <p:sp>
        <p:nvSpPr>
          <p:cNvPr id="36867" name="Rectangle 3"/>
          <p:cNvSpPr>
            <a:spLocks noGrp="1" noChangeArrowheads="1"/>
          </p:cNvSpPr>
          <p:nvPr>
            <p:ph type="body" idx="4294967295"/>
          </p:nvPr>
        </p:nvSpPr>
        <p:spPr>
          <a:xfrm>
            <a:off x="890588" y="809625"/>
            <a:ext cx="7197725" cy="5105400"/>
          </a:xfrm>
        </p:spPr>
        <p:txBody>
          <a:bodyPr>
            <a:normAutofit fontScale="62500" lnSpcReduction="20000"/>
          </a:bodyPr>
          <a:lstStyle/>
          <a:p>
            <a:pPr>
              <a:lnSpc>
                <a:spcPct val="90000"/>
              </a:lnSpc>
            </a:pPr>
            <a:endParaRPr lang="en-US"/>
          </a:p>
          <a:p>
            <a:pPr>
              <a:lnSpc>
                <a:spcPct val="90000"/>
              </a:lnSpc>
            </a:pPr>
            <a:r>
              <a:rPr lang="en-US"/>
              <a:t>A process is a program in execution. It is a unit of work within the system. Program is a </a:t>
            </a:r>
            <a:r>
              <a:rPr lang="en-US" b="1" i="1"/>
              <a:t>passive entity</a:t>
            </a:r>
            <a:r>
              <a:rPr lang="en-US"/>
              <a:t>, process is </a:t>
            </a:r>
            <a:r>
              <a:rPr lang="en-US">
                <a:solidFill>
                  <a:srgbClr val="000000"/>
                </a:solidFill>
              </a:rPr>
              <a:t>an </a:t>
            </a:r>
            <a:r>
              <a:rPr lang="en-US" b="1" i="1">
                <a:solidFill>
                  <a:srgbClr val="000000"/>
                </a:solidFill>
              </a:rPr>
              <a:t>active entity</a:t>
            </a:r>
            <a:r>
              <a:rPr lang="en-US"/>
              <a:t>.</a:t>
            </a:r>
          </a:p>
          <a:p>
            <a:pPr>
              <a:lnSpc>
                <a:spcPct val="90000"/>
              </a:lnSpc>
            </a:pPr>
            <a:r>
              <a:rPr lang="en-US"/>
              <a:t>Process needs resources to accomplish its task</a:t>
            </a:r>
          </a:p>
          <a:p>
            <a:pPr lvl="1">
              <a:lnSpc>
                <a:spcPct val="90000"/>
              </a:lnSpc>
            </a:pPr>
            <a:r>
              <a:rPr lang="en-US"/>
              <a:t>CPU, memory, I/O, files</a:t>
            </a:r>
          </a:p>
          <a:p>
            <a:pPr lvl="1">
              <a:lnSpc>
                <a:spcPct val="90000"/>
              </a:lnSpc>
            </a:pPr>
            <a:r>
              <a:rPr lang="en-US"/>
              <a:t>Initialization data</a:t>
            </a:r>
          </a:p>
          <a:p>
            <a:pPr>
              <a:lnSpc>
                <a:spcPct val="90000"/>
              </a:lnSpc>
            </a:pPr>
            <a:r>
              <a:rPr lang="en-US"/>
              <a:t>Process termination requires reclaim of any reusable resources</a:t>
            </a:r>
          </a:p>
          <a:p>
            <a:pPr>
              <a:lnSpc>
                <a:spcPct val="90000"/>
              </a:lnSpc>
            </a:pPr>
            <a:r>
              <a:rPr lang="en-US"/>
              <a:t>Single-threaded process has one </a:t>
            </a:r>
            <a:r>
              <a:rPr lang="en-US" b="1">
                <a:solidFill>
                  <a:srgbClr val="3366FF"/>
                </a:solidFill>
              </a:rPr>
              <a:t>program counter</a:t>
            </a:r>
            <a:r>
              <a:rPr lang="en-US" sz="2000" b="1">
                <a:solidFill>
                  <a:srgbClr val="3366FF"/>
                </a:solidFill>
              </a:rPr>
              <a:t> </a:t>
            </a:r>
            <a:r>
              <a:rPr lang="en-US"/>
              <a:t>specifying location of next instruction to execute</a:t>
            </a:r>
          </a:p>
          <a:p>
            <a:pPr lvl="1">
              <a:lnSpc>
                <a:spcPct val="90000"/>
              </a:lnSpc>
            </a:pPr>
            <a:r>
              <a:rPr lang="en-US"/>
              <a:t>Process executes instructions sequentially, one at a time, until completion</a:t>
            </a:r>
          </a:p>
          <a:p>
            <a:pPr>
              <a:lnSpc>
                <a:spcPct val="90000"/>
              </a:lnSpc>
            </a:pPr>
            <a:r>
              <a:rPr lang="en-US"/>
              <a:t>Multi-threaded process has one program counter per thread</a:t>
            </a:r>
          </a:p>
          <a:p>
            <a:pPr>
              <a:lnSpc>
                <a:spcPct val="90000"/>
              </a:lnSpc>
            </a:pPr>
            <a:r>
              <a:rPr lang="en-US"/>
              <a:t>Typically system has many processes, some user, some operating system running concurrently on one or more CPUs</a:t>
            </a:r>
          </a:p>
          <a:p>
            <a:pPr lvl="1">
              <a:lnSpc>
                <a:spcPct val="90000"/>
              </a:lnSpc>
            </a:pPr>
            <a:r>
              <a:rPr lang="en-US"/>
              <a:t>Concurrency by multiplexing the CPUs among the processes / threads</a:t>
            </a:r>
          </a:p>
          <a:p>
            <a:pPr>
              <a:lnSpc>
                <a:spcPct val="90000"/>
              </a:lnSpc>
              <a:buFont typeface="Monotype Sorts" pitchFamily="-84" charset="2"/>
              <a:buNone/>
            </a:pPr>
            <a:endParaRPr lang="en-US"/>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68375" y="193675"/>
            <a:ext cx="7929563" cy="576263"/>
          </a:xfrm>
        </p:spPr>
        <p:txBody>
          <a:bodyPr>
            <a:normAutofit fontScale="90000"/>
          </a:bodyPr>
          <a:lstStyle/>
          <a:p>
            <a:pPr eaLnBrk="1" hangingPunct="1"/>
            <a:r>
              <a:rPr lang="en-US" altLang="en-US"/>
              <a:t>Chapter 11:  File-System Interface</a:t>
            </a:r>
          </a:p>
        </p:txBody>
      </p:sp>
      <p:sp>
        <p:nvSpPr>
          <p:cNvPr id="4099" name="Rectangle 3"/>
          <p:cNvSpPr>
            <a:spLocks noGrp="1" noChangeArrowheads="1"/>
          </p:cNvSpPr>
          <p:nvPr>
            <p:ph type="body" idx="1"/>
          </p:nvPr>
        </p:nvSpPr>
        <p:spPr>
          <a:xfrm>
            <a:off x="806450" y="1233488"/>
            <a:ext cx="5705475" cy="3494087"/>
          </a:xfrm>
        </p:spPr>
        <p:txBody>
          <a:bodyPr>
            <a:normAutofit lnSpcReduction="10000"/>
          </a:bodyPr>
          <a:lstStyle/>
          <a:p>
            <a:r>
              <a:rPr lang="en-US" altLang="en-US"/>
              <a:t>File Concept</a:t>
            </a:r>
          </a:p>
          <a:p>
            <a:r>
              <a:rPr lang="en-US" altLang="en-US"/>
              <a:t>Access Methods</a:t>
            </a:r>
          </a:p>
          <a:p>
            <a:r>
              <a:rPr lang="en-US" altLang="en-US"/>
              <a:t>Disk and Directory Structure</a:t>
            </a:r>
          </a:p>
          <a:p>
            <a:r>
              <a:rPr lang="en-US" altLang="en-US"/>
              <a:t>File-System Mounting</a:t>
            </a:r>
          </a:p>
          <a:p>
            <a:r>
              <a:rPr lang="en-US" altLang="en-US"/>
              <a:t>File Sharing</a:t>
            </a:r>
          </a:p>
          <a:p>
            <a:r>
              <a:rPr lang="en-US" altLang="en-US"/>
              <a:t>Protection</a:t>
            </a: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Objectives</a:t>
            </a:r>
          </a:p>
        </p:txBody>
      </p:sp>
      <p:sp>
        <p:nvSpPr>
          <p:cNvPr id="5123" name="Rectangle 3"/>
          <p:cNvSpPr>
            <a:spLocks noGrp="1" noChangeArrowheads="1"/>
          </p:cNvSpPr>
          <p:nvPr>
            <p:ph type="body" idx="1"/>
          </p:nvPr>
        </p:nvSpPr>
        <p:spPr>
          <a:xfrm>
            <a:off x="806450" y="1233488"/>
            <a:ext cx="6719888" cy="4530725"/>
          </a:xfrm>
        </p:spPr>
        <p:txBody>
          <a:bodyPr>
            <a:normAutofit lnSpcReduction="10000"/>
          </a:bodyPr>
          <a:lstStyle/>
          <a:p>
            <a:r>
              <a:rPr lang="en-US" altLang="en-US"/>
              <a:t>To explain the function of file systems</a:t>
            </a:r>
          </a:p>
          <a:p>
            <a:r>
              <a:rPr lang="en-US" altLang="en-US"/>
              <a:t>To describe the interfaces to file systems</a:t>
            </a:r>
          </a:p>
          <a:p>
            <a:r>
              <a:rPr lang="en-US" altLang="en-US"/>
              <a:t>To discuss file-system design tradeoffs, including access methods, file sharing, file locking, and directory structures</a:t>
            </a:r>
          </a:p>
          <a:p>
            <a:r>
              <a:rPr lang="en-US" altLang="en-US"/>
              <a:t>To explore file-system protection</a:t>
            </a:r>
          </a:p>
          <a:p>
            <a:endParaRPr lang="en-US" altLang="en-US"/>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93675"/>
            <a:ext cx="8229600" cy="576263"/>
          </a:xfrm>
        </p:spPr>
        <p:txBody>
          <a:bodyPr>
            <a:normAutofit fontScale="90000"/>
          </a:bodyPr>
          <a:lstStyle/>
          <a:p>
            <a:pPr eaLnBrk="1" hangingPunct="1"/>
            <a:r>
              <a:rPr lang="en-US" altLang="en-US"/>
              <a:t>File Concept</a:t>
            </a:r>
          </a:p>
        </p:txBody>
      </p:sp>
      <p:sp>
        <p:nvSpPr>
          <p:cNvPr id="6147" name="Rectangle 3"/>
          <p:cNvSpPr>
            <a:spLocks noGrp="1" noChangeArrowheads="1"/>
          </p:cNvSpPr>
          <p:nvPr>
            <p:ph type="body" idx="1"/>
          </p:nvPr>
        </p:nvSpPr>
        <p:spPr>
          <a:xfrm>
            <a:off x="862013" y="1120775"/>
            <a:ext cx="7648575" cy="4530725"/>
          </a:xfrm>
        </p:spPr>
        <p:txBody>
          <a:bodyPr>
            <a:normAutofit fontScale="92500" lnSpcReduction="10000"/>
          </a:bodyPr>
          <a:lstStyle/>
          <a:p>
            <a:r>
              <a:rPr lang="en-US" altLang="en-US"/>
              <a:t>Contiguous logical address space</a:t>
            </a:r>
          </a:p>
          <a:p>
            <a:r>
              <a:rPr lang="en-US" altLang="en-US"/>
              <a:t>Types: </a:t>
            </a:r>
          </a:p>
          <a:p>
            <a:pPr lvl="1"/>
            <a:r>
              <a:rPr lang="en-US" altLang="en-US"/>
              <a:t>Data</a:t>
            </a:r>
          </a:p>
          <a:p>
            <a:pPr lvl="2"/>
            <a:r>
              <a:rPr lang="en-US" altLang="en-US"/>
              <a:t>numeric</a:t>
            </a:r>
          </a:p>
          <a:p>
            <a:pPr lvl="2"/>
            <a:r>
              <a:rPr lang="en-US" altLang="en-US"/>
              <a:t>character</a:t>
            </a:r>
          </a:p>
          <a:p>
            <a:pPr lvl="2"/>
            <a:r>
              <a:rPr lang="en-US" altLang="en-US"/>
              <a:t>binary</a:t>
            </a:r>
          </a:p>
          <a:p>
            <a:pPr lvl="1"/>
            <a:r>
              <a:rPr lang="en-US" altLang="en-US"/>
              <a:t>Program</a:t>
            </a:r>
          </a:p>
          <a:p>
            <a:r>
              <a:rPr lang="en-US" altLang="en-US"/>
              <a:t>Contents defined by file’s creator</a:t>
            </a:r>
          </a:p>
          <a:p>
            <a:pPr lvl="1"/>
            <a:r>
              <a:rPr lang="en-US" altLang="en-US"/>
              <a:t>Many types</a:t>
            </a:r>
          </a:p>
          <a:p>
            <a:pPr lvl="2"/>
            <a:r>
              <a:rPr lang="en-US" altLang="en-US"/>
              <a:t>Consider </a:t>
            </a:r>
            <a:r>
              <a:rPr lang="en-US" altLang="en-US" b="1">
                <a:solidFill>
                  <a:srgbClr val="3366FF"/>
                </a:solidFill>
              </a:rPr>
              <a:t>text file, source file, executable file</a:t>
            </a: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07963"/>
            <a:ext cx="8229600" cy="576262"/>
          </a:xfrm>
        </p:spPr>
        <p:txBody>
          <a:bodyPr>
            <a:normAutofit fontScale="90000"/>
          </a:bodyPr>
          <a:lstStyle/>
          <a:p>
            <a:pPr eaLnBrk="1" hangingPunct="1"/>
            <a:r>
              <a:rPr lang="en-US" altLang="en-US"/>
              <a:t>File Attributes</a:t>
            </a:r>
          </a:p>
        </p:txBody>
      </p:sp>
      <p:sp>
        <p:nvSpPr>
          <p:cNvPr id="7171" name="Rectangle 3"/>
          <p:cNvSpPr>
            <a:spLocks noGrp="1" noChangeArrowheads="1"/>
          </p:cNvSpPr>
          <p:nvPr>
            <p:ph type="body" idx="1"/>
          </p:nvPr>
        </p:nvSpPr>
        <p:spPr>
          <a:xfrm>
            <a:off x="835025" y="1092200"/>
            <a:ext cx="7591425" cy="4530725"/>
          </a:xfrm>
        </p:spPr>
        <p:txBody>
          <a:bodyPr>
            <a:normAutofit fontScale="70000" lnSpcReduction="20000"/>
          </a:bodyPr>
          <a:lstStyle/>
          <a:p>
            <a:r>
              <a:rPr lang="en-US" altLang="en-US" b="1"/>
              <a:t>Name</a:t>
            </a:r>
            <a:r>
              <a:rPr lang="en-US" altLang="en-US"/>
              <a:t> – only information kept in human-readable form</a:t>
            </a:r>
          </a:p>
          <a:p>
            <a:r>
              <a:rPr lang="en-US" altLang="en-US" b="1"/>
              <a:t>Identifier</a:t>
            </a:r>
            <a:r>
              <a:rPr lang="en-US" altLang="en-US"/>
              <a:t> – unique tag (number) identifies file within file system</a:t>
            </a:r>
          </a:p>
          <a:p>
            <a:r>
              <a:rPr lang="en-US" altLang="en-US" b="1"/>
              <a:t>Type</a:t>
            </a:r>
            <a:r>
              <a:rPr lang="en-US" altLang="en-US"/>
              <a:t> – needed for systems that support different types</a:t>
            </a:r>
          </a:p>
          <a:p>
            <a:r>
              <a:rPr lang="en-US" altLang="en-US" b="1"/>
              <a:t>Location</a:t>
            </a:r>
            <a:r>
              <a:rPr lang="en-US" altLang="en-US"/>
              <a:t> – pointer to file location on device</a:t>
            </a:r>
          </a:p>
          <a:p>
            <a:r>
              <a:rPr lang="en-US" altLang="en-US" b="1"/>
              <a:t>Size</a:t>
            </a:r>
            <a:r>
              <a:rPr lang="en-US" altLang="en-US"/>
              <a:t> – current file size</a:t>
            </a:r>
          </a:p>
          <a:p>
            <a:r>
              <a:rPr lang="en-US" altLang="en-US" b="1"/>
              <a:t>Protection</a:t>
            </a:r>
            <a:r>
              <a:rPr lang="en-US" altLang="en-US"/>
              <a:t> – controls who can do reading, writing, executing</a:t>
            </a:r>
          </a:p>
          <a:p>
            <a:r>
              <a:rPr lang="en-US" altLang="en-US" b="1"/>
              <a:t>Time, date, and user identification</a:t>
            </a:r>
            <a:r>
              <a:rPr lang="en-US" altLang="en-US"/>
              <a:t> – data for protection, security, and usage monitoring</a:t>
            </a:r>
          </a:p>
          <a:p>
            <a:r>
              <a:rPr lang="en-US" altLang="en-US"/>
              <a:t>Information about files are kept in the directory structure, which is maintained on the disk</a:t>
            </a:r>
          </a:p>
          <a:p>
            <a:r>
              <a:rPr lang="en-US" altLang="en-US"/>
              <a:t>Many variations, including extended file attributes such as file checksum</a:t>
            </a:r>
          </a:p>
          <a:p>
            <a:r>
              <a:rPr lang="en-US" altLang="en-US"/>
              <a:t>Information kept in the directory structure</a:t>
            </a:r>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23825"/>
            <a:ext cx="8229600" cy="576263"/>
          </a:xfrm>
        </p:spPr>
        <p:txBody>
          <a:bodyPr>
            <a:normAutofit fontScale="90000"/>
          </a:bodyPr>
          <a:lstStyle/>
          <a:p>
            <a:pPr eaLnBrk="1" hangingPunct="1"/>
            <a:r>
              <a:rPr lang="en-US" altLang="en-US"/>
              <a:t>File info Window on Mac OS X</a:t>
            </a:r>
          </a:p>
        </p:txBody>
      </p:sp>
      <p:pic>
        <p:nvPicPr>
          <p:cNvPr id="8195" name="Picture 4" descr="11_01.pdf"/>
          <p:cNvPicPr>
            <a:picLocks noChangeAspect="1"/>
          </p:cNvPicPr>
          <p:nvPr/>
        </p:nvPicPr>
        <p:blipFill>
          <a:blip r:embed="rId3"/>
          <a:srcRect/>
          <a:stretch>
            <a:fillRect/>
          </a:stretch>
        </p:blipFill>
        <p:spPr bwMode="auto">
          <a:xfrm>
            <a:off x="3636963" y="1041400"/>
            <a:ext cx="1920875" cy="5159375"/>
          </a:xfrm>
          <a:prstGeom prst="rect">
            <a:avLst/>
          </a:prstGeom>
          <a:noFill/>
          <a:ln w="9525">
            <a:noFill/>
            <a:miter lim="800000"/>
            <a:headEnd/>
            <a:tailEnd/>
          </a:ln>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File Operations</a:t>
            </a:r>
          </a:p>
        </p:txBody>
      </p:sp>
      <p:sp>
        <p:nvSpPr>
          <p:cNvPr id="9219" name="Rectangle 3"/>
          <p:cNvSpPr>
            <a:spLocks noGrp="1" noChangeArrowheads="1"/>
          </p:cNvSpPr>
          <p:nvPr>
            <p:ph type="body" idx="1"/>
          </p:nvPr>
        </p:nvSpPr>
        <p:spPr>
          <a:xfrm>
            <a:off x="849313" y="1106488"/>
            <a:ext cx="6775450" cy="4530725"/>
          </a:xfrm>
        </p:spPr>
        <p:txBody>
          <a:bodyPr>
            <a:normAutofit fontScale="77500" lnSpcReduction="20000"/>
          </a:bodyPr>
          <a:lstStyle/>
          <a:p>
            <a:r>
              <a:rPr lang="en-US" altLang="en-US"/>
              <a:t>File is an </a:t>
            </a:r>
            <a:r>
              <a:rPr lang="en-US" altLang="en-US" b="1"/>
              <a:t>abstract data type</a:t>
            </a:r>
          </a:p>
          <a:p>
            <a:r>
              <a:rPr lang="en-US" altLang="en-US" b="1"/>
              <a:t>Create</a:t>
            </a:r>
          </a:p>
          <a:p>
            <a:r>
              <a:rPr lang="en-US" altLang="en-US" b="1"/>
              <a:t>Write – </a:t>
            </a:r>
            <a:r>
              <a:rPr lang="en-US" altLang="en-US"/>
              <a:t>at</a:t>
            </a:r>
            <a:r>
              <a:rPr lang="en-US" altLang="en-US" b="1"/>
              <a:t> </a:t>
            </a:r>
            <a:r>
              <a:rPr lang="en-US" altLang="en-US" b="1">
                <a:solidFill>
                  <a:srgbClr val="3366FF"/>
                </a:solidFill>
              </a:rPr>
              <a:t>write pointer </a:t>
            </a:r>
            <a:r>
              <a:rPr lang="en-US" altLang="en-US"/>
              <a:t>location</a:t>
            </a:r>
          </a:p>
          <a:p>
            <a:r>
              <a:rPr lang="en-US" altLang="en-US" b="1"/>
              <a:t>Read – </a:t>
            </a:r>
            <a:r>
              <a:rPr lang="en-US" altLang="en-US"/>
              <a:t>at</a:t>
            </a:r>
            <a:r>
              <a:rPr lang="en-US" altLang="en-US" b="1"/>
              <a:t> </a:t>
            </a:r>
            <a:r>
              <a:rPr lang="en-US" altLang="en-US" b="1">
                <a:solidFill>
                  <a:srgbClr val="3366FF"/>
                </a:solidFill>
              </a:rPr>
              <a:t>read pointer </a:t>
            </a:r>
            <a:r>
              <a:rPr lang="en-US" altLang="en-US"/>
              <a:t>location</a:t>
            </a:r>
          </a:p>
          <a:p>
            <a:r>
              <a:rPr lang="en-US" altLang="en-US" b="1"/>
              <a:t>Reposition within file - </a:t>
            </a:r>
            <a:r>
              <a:rPr lang="en-US" altLang="en-US" b="1">
                <a:solidFill>
                  <a:srgbClr val="3366FF"/>
                </a:solidFill>
              </a:rPr>
              <a:t>seek</a:t>
            </a:r>
          </a:p>
          <a:p>
            <a:r>
              <a:rPr lang="en-US" altLang="en-US" b="1"/>
              <a:t>Delete</a:t>
            </a:r>
          </a:p>
          <a:p>
            <a:r>
              <a:rPr lang="en-US" altLang="en-US" b="1"/>
              <a:t>Truncate</a:t>
            </a:r>
          </a:p>
          <a:p>
            <a:r>
              <a:rPr lang="en-US" altLang="en-US" b="1" i="1"/>
              <a:t>Open(F</a:t>
            </a:r>
            <a:r>
              <a:rPr lang="en-US" altLang="en-US" b="1" i="1" baseline="-25000"/>
              <a:t>i</a:t>
            </a:r>
            <a:r>
              <a:rPr lang="en-US" altLang="en-US" b="1" i="1"/>
              <a:t>)</a:t>
            </a:r>
            <a:r>
              <a:rPr lang="en-US" altLang="en-US" b="1"/>
              <a:t> </a:t>
            </a:r>
            <a:r>
              <a:rPr lang="en-US" altLang="en-US"/>
              <a:t>– search the directory structure on disk for entry </a:t>
            </a:r>
            <a:r>
              <a:rPr lang="en-US" altLang="en-US" b="1" i="1"/>
              <a:t>F</a:t>
            </a:r>
            <a:r>
              <a:rPr lang="en-US" altLang="en-US" b="1" i="1" baseline="-25000"/>
              <a:t>i</a:t>
            </a:r>
            <a:r>
              <a:rPr lang="en-US" altLang="en-US"/>
              <a:t>, and move the content of entry to memory</a:t>
            </a:r>
          </a:p>
          <a:p>
            <a:r>
              <a:rPr lang="en-US" altLang="en-US" b="1" i="1"/>
              <a:t>Close (F</a:t>
            </a:r>
            <a:r>
              <a:rPr lang="en-US" altLang="en-US" b="1" i="1" baseline="-25000"/>
              <a:t>i</a:t>
            </a:r>
            <a:r>
              <a:rPr lang="en-US" altLang="en-US" b="1" i="1"/>
              <a:t>)</a:t>
            </a:r>
            <a:r>
              <a:rPr lang="en-US" altLang="en-US" b="1"/>
              <a:t> </a:t>
            </a:r>
            <a:r>
              <a:rPr lang="en-US" altLang="en-US"/>
              <a:t>– move the content of entry</a:t>
            </a:r>
            <a:r>
              <a:rPr lang="en-US" altLang="en-US" b="1"/>
              <a:t> </a:t>
            </a:r>
            <a:r>
              <a:rPr lang="en-US" altLang="en-US" b="1" i="1"/>
              <a:t>F</a:t>
            </a:r>
            <a:r>
              <a:rPr lang="en-US" altLang="en-US" b="1" i="1" baseline="-25000"/>
              <a:t>i</a:t>
            </a:r>
            <a:r>
              <a:rPr lang="en-US" altLang="en-US" b="1"/>
              <a:t> </a:t>
            </a:r>
            <a:r>
              <a:rPr lang="en-US" altLang="en-US"/>
              <a:t>in memory to directory structure on disk</a:t>
            </a: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Open Files</a:t>
            </a:r>
          </a:p>
        </p:txBody>
      </p:sp>
      <p:sp>
        <p:nvSpPr>
          <p:cNvPr id="10243" name="Rectangle 3"/>
          <p:cNvSpPr>
            <a:spLocks noGrp="1" noChangeArrowheads="1"/>
          </p:cNvSpPr>
          <p:nvPr>
            <p:ph type="body" idx="1"/>
          </p:nvPr>
        </p:nvSpPr>
        <p:spPr>
          <a:xfrm>
            <a:off x="835025" y="1120775"/>
            <a:ext cx="6804025" cy="4530725"/>
          </a:xfrm>
        </p:spPr>
        <p:txBody>
          <a:bodyPr>
            <a:normAutofit fontScale="85000" lnSpcReduction="10000"/>
          </a:bodyPr>
          <a:lstStyle/>
          <a:p>
            <a:r>
              <a:rPr lang="en-US" altLang="en-US"/>
              <a:t>Several pieces of data are needed to manage open files:</a:t>
            </a:r>
          </a:p>
          <a:p>
            <a:pPr lvl="1"/>
            <a:r>
              <a:rPr lang="en-US" altLang="en-US" b="1">
                <a:solidFill>
                  <a:srgbClr val="3366FF"/>
                </a:solidFill>
              </a:rPr>
              <a:t>Open-file table</a:t>
            </a:r>
            <a:r>
              <a:rPr lang="en-US" altLang="en-US"/>
              <a:t>: tracks open files</a:t>
            </a:r>
          </a:p>
          <a:p>
            <a:pPr lvl="1"/>
            <a:r>
              <a:rPr lang="en-US" altLang="en-US"/>
              <a:t>File pointer:  pointer to last read/write location, per process that has the file open</a:t>
            </a:r>
          </a:p>
          <a:p>
            <a:pPr lvl="1"/>
            <a:r>
              <a:rPr lang="en-US" altLang="en-US" b="1">
                <a:solidFill>
                  <a:srgbClr val="3366FF"/>
                </a:solidFill>
              </a:rPr>
              <a:t>File-open count</a:t>
            </a:r>
            <a:r>
              <a:rPr lang="en-US" altLang="en-US"/>
              <a:t>: counter of number of times a file is open – to allow removal of data from open-file table when last processes closes it</a:t>
            </a:r>
          </a:p>
          <a:p>
            <a:pPr lvl="1"/>
            <a:r>
              <a:rPr lang="en-US" altLang="en-US"/>
              <a:t>Disk location of the file: cache of data access information</a:t>
            </a:r>
          </a:p>
          <a:p>
            <a:pPr lvl="1"/>
            <a:r>
              <a:rPr lang="en-US" altLang="en-US"/>
              <a:t>Access rights: per-process access mode information</a:t>
            </a:r>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Open File Locking</a:t>
            </a:r>
          </a:p>
        </p:txBody>
      </p:sp>
      <p:sp>
        <p:nvSpPr>
          <p:cNvPr id="11267" name="Rectangle 3"/>
          <p:cNvSpPr>
            <a:spLocks noGrp="1" noChangeArrowheads="1"/>
          </p:cNvSpPr>
          <p:nvPr>
            <p:ph type="body" idx="1"/>
          </p:nvPr>
        </p:nvSpPr>
        <p:spPr>
          <a:xfrm>
            <a:off x="806450" y="1106488"/>
            <a:ext cx="7142163" cy="4530725"/>
          </a:xfrm>
        </p:spPr>
        <p:txBody>
          <a:bodyPr>
            <a:normAutofit fontScale="85000" lnSpcReduction="20000"/>
          </a:bodyPr>
          <a:lstStyle/>
          <a:p>
            <a:r>
              <a:rPr lang="en-US" altLang="en-US"/>
              <a:t>Provided by some operating systems and file systems</a:t>
            </a:r>
          </a:p>
          <a:p>
            <a:pPr lvl="1"/>
            <a:r>
              <a:rPr lang="en-US" altLang="en-US"/>
              <a:t>Similar to reader-writer locks</a:t>
            </a:r>
          </a:p>
          <a:p>
            <a:pPr lvl="1"/>
            <a:r>
              <a:rPr lang="en-US" altLang="en-US" b="1">
                <a:solidFill>
                  <a:srgbClr val="3366FF"/>
                </a:solidFill>
              </a:rPr>
              <a:t>Shared</a:t>
            </a:r>
            <a:r>
              <a:rPr lang="en-US" altLang="en-US"/>
              <a:t> </a:t>
            </a:r>
            <a:r>
              <a:rPr lang="en-US" altLang="en-US" b="1">
                <a:solidFill>
                  <a:srgbClr val="3366FF"/>
                </a:solidFill>
              </a:rPr>
              <a:t>lock</a:t>
            </a:r>
            <a:r>
              <a:rPr lang="en-US" altLang="en-US"/>
              <a:t> similar to reader lock – several processes can acquire concurrently</a:t>
            </a:r>
          </a:p>
          <a:p>
            <a:pPr lvl="1"/>
            <a:r>
              <a:rPr lang="en-US" altLang="en-US" b="1">
                <a:solidFill>
                  <a:srgbClr val="3366FF"/>
                </a:solidFill>
              </a:rPr>
              <a:t>Exclusive lock </a:t>
            </a:r>
            <a:r>
              <a:rPr lang="en-US" altLang="en-US"/>
              <a:t>similar to writer lock</a:t>
            </a:r>
          </a:p>
          <a:p>
            <a:r>
              <a:rPr lang="en-US" altLang="en-US"/>
              <a:t>Mediates access to a file</a:t>
            </a:r>
          </a:p>
          <a:p>
            <a:r>
              <a:rPr lang="en-US" altLang="en-US"/>
              <a:t>Mandatory or advisory:</a:t>
            </a:r>
          </a:p>
          <a:p>
            <a:pPr lvl="1"/>
            <a:r>
              <a:rPr lang="en-US" altLang="en-US" b="1">
                <a:solidFill>
                  <a:srgbClr val="3366FF"/>
                </a:solidFill>
              </a:rPr>
              <a:t>Mandatory</a:t>
            </a:r>
            <a:r>
              <a:rPr lang="en-US" altLang="en-US"/>
              <a:t> – access is denied depending on locks held and requested</a:t>
            </a:r>
          </a:p>
          <a:p>
            <a:pPr lvl="1"/>
            <a:r>
              <a:rPr lang="en-US" altLang="en-US" b="1">
                <a:solidFill>
                  <a:srgbClr val="3366FF"/>
                </a:solidFill>
              </a:rPr>
              <a:t>Advisory</a:t>
            </a:r>
            <a:r>
              <a:rPr lang="en-US" altLang="en-US"/>
              <a:t> – processes can find status of locks and decide what to do</a:t>
            </a:r>
          </a:p>
        </p:txBody>
      </p:sp>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081088" y="179388"/>
            <a:ext cx="7605712" cy="576262"/>
          </a:xfrm>
        </p:spPr>
        <p:txBody>
          <a:bodyPr>
            <a:normAutofit fontScale="90000"/>
          </a:bodyPr>
          <a:lstStyle/>
          <a:p>
            <a:pPr eaLnBrk="1" hangingPunct="1"/>
            <a:r>
              <a:rPr lang="en-US" altLang="en-US"/>
              <a:t>File Locking Example – Java API</a:t>
            </a:r>
          </a:p>
        </p:txBody>
      </p:sp>
      <p:sp>
        <p:nvSpPr>
          <p:cNvPr id="12291" name="Rectangle 3"/>
          <p:cNvSpPr>
            <a:spLocks noGrp="1" noChangeArrowheads="1"/>
          </p:cNvSpPr>
          <p:nvPr>
            <p:ph type="body" idx="1"/>
          </p:nvPr>
        </p:nvSpPr>
        <p:spPr>
          <a:xfrm>
            <a:off x="1185863" y="1233488"/>
            <a:ext cx="7648575" cy="4530725"/>
          </a:xfrm>
        </p:spPr>
        <p:txBody>
          <a:bodyPr/>
          <a:lstStyle/>
          <a:p>
            <a:pPr>
              <a:lnSpc>
                <a:spcPct val="80000"/>
              </a:lnSpc>
              <a:buFont typeface="Monotype Sorts" pitchFamily="-84" charset="2"/>
              <a:buNone/>
            </a:pPr>
            <a:r>
              <a:rPr lang="en-US" altLang="en-US" sz="1400">
                <a:solidFill>
                  <a:srgbClr val="0033CC"/>
                </a:solidFill>
              </a:rPr>
              <a:t>import java.io.*;</a:t>
            </a:r>
          </a:p>
          <a:p>
            <a:pPr>
              <a:lnSpc>
                <a:spcPct val="80000"/>
              </a:lnSpc>
              <a:buFont typeface="Monotype Sorts" pitchFamily="-84" charset="2"/>
              <a:buNone/>
            </a:pPr>
            <a:r>
              <a:rPr lang="en-US" altLang="en-US" sz="1400">
                <a:solidFill>
                  <a:srgbClr val="0033CC"/>
                </a:solidFill>
              </a:rPr>
              <a:t>import java.nio.channels.*;</a:t>
            </a:r>
          </a:p>
          <a:p>
            <a:pPr>
              <a:lnSpc>
                <a:spcPct val="80000"/>
              </a:lnSpc>
              <a:buFont typeface="Monotype Sorts" pitchFamily="-84" charset="2"/>
              <a:buNone/>
            </a:pPr>
            <a:r>
              <a:rPr lang="en-US" altLang="en-US" sz="1400">
                <a:solidFill>
                  <a:srgbClr val="0033CC"/>
                </a:solidFill>
              </a:rPr>
              <a:t>public class LockingExample { </a:t>
            </a:r>
          </a:p>
          <a:p>
            <a:pPr>
              <a:lnSpc>
                <a:spcPct val="80000"/>
              </a:lnSpc>
              <a:buFont typeface="Monotype Sorts" pitchFamily="-84" charset="2"/>
              <a:buNone/>
            </a:pPr>
            <a:r>
              <a:rPr lang="en-US" altLang="en-US" sz="1400" i="1">
                <a:solidFill>
                  <a:srgbClr val="0033CC"/>
                </a:solidFill>
              </a:rPr>
              <a:t>	</a:t>
            </a:r>
            <a:r>
              <a:rPr lang="en-US" altLang="en-US" sz="1400">
                <a:solidFill>
                  <a:srgbClr val="0033CC"/>
                </a:solidFill>
              </a:rPr>
              <a:t>public static final boolean EXCLUSIVE = false;</a:t>
            </a:r>
          </a:p>
          <a:p>
            <a:pPr>
              <a:lnSpc>
                <a:spcPct val="80000"/>
              </a:lnSpc>
              <a:buFont typeface="Monotype Sorts" pitchFamily="-84" charset="2"/>
              <a:buNone/>
            </a:pPr>
            <a:r>
              <a:rPr lang="en-US" altLang="en-US" sz="1400">
                <a:solidFill>
                  <a:srgbClr val="0033CC"/>
                </a:solidFill>
              </a:rPr>
              <a:t>	public static final boolean SHARED = true;</a:t>
            </a:r>
          </a:p>
          <a:p>
            <a:pPr>
              <a:lnSpc>
                <a:spcPct val="80000"/>
              </a:lnSpc>
              <a:buFont typeface="Monotype Sorts" pitchFamily="-84" charset="2"/>
              <a:buNone/>
            </a:pPr>
            <a:r>
              <a:rPr lang="en-US" altLang="en-US" sz="1400">
                <a:solidFill>
                  <a:srgbClr val="0033CC"/>
                </a:solidFill>
              </a:rPr>
              <a:t>	public static void main(String arsg[]) throws IOException </a:t>
            </a:r>
            <a:r>
              <a:rPr lang="en-US" altLang="en-US" sz="1400" i="1">
                <a:solidFill>
                  <a:srgbClr val="0033CC"/>
                </a:solidFill>
              </a:rPr>
              <a:t>{ </a:t>
            </a:r>
          </a:p>
          <a:p>
            <a:pPr>
              <a:lnSpc>
                <a:spcPct val="80000"/>
              </a:lnSpc>
              <a:buFont typeface="Monotype Sorts" pitchFamily="-84" charset="2"/>
              <a:buNone/>
            </a:pPr>
            <a:r>
              <a:rPr lang="en-US" altLang="en-US" sz="1400">
                <a:solidFill>
                  <a:srgbClr val="0033CC"/>
                </a:solidFill>
              </a:rPr>
              <a:t>		FileLock sharedLock = null;</a:t>
            </a:r>
          </a:p>
          <a:p>
            <a:pPr>
              <a:lnSpc>
                <a:spcPct val="80000"/>
              </a:lnSpc>
              <a:buFont typeface="Monotype Sorts" pitchFamily="-84" charset="2"/>
              <a:buNone/>
            </a:pPr>
            <a:r>
              <a:rPr lang="en-US" altLang="en-US" sz="1400">
                <a:solidFill>
                  <a:srgbClr val="0033CC"/>
                </a:solidFill>
              </a:rPr>
              <a:t>		FileLock exclusiveLock = null;</a:t>
            </a:r>
          </a:p>
          <a:p>
            <a:pPr>
              <a:lnSpc>
                <a:spcPct val="80000"/>
              </a:lnSpc>
              <a:buFont typeface="Monotype Sorts" pitchFamily="-84" charset="2"/>
              <a:buNone/>
            </a:pPr>
            <a:r>
              <a:rPr lang="en-US" altLang="en-US" sz="1400">
                <a:solidFill>
                  <a:srgbClr val="0033CC"/>
                </a:solidFill>
              </a:rPr>
              <a:t>		try { </a:t>
            </a:r>
          </a:p>
          <a:p>
            <a:pPr>
              <a:lnSpc>
                <a:spcPct val="80000"/>
              </a:lnSpc>
              <a:buFont typeface="Monotype Sorts" pitchFamily="-84" charset="2"/>
              <a:buNone/>
            </a:pPr>
            <a:r>
              <a:rPr lang="en-US" altLang="en-US" sz="1400">
                <a:solidFill>
                  <a:srgbClr val="0033CC"/>
                </a:solidFill>
              </a:rPr>
              <a:t>			RandomAccessFile raf = new RandomAccessFile("file.txt", "rw");</a:t>
            </a:r>
          </a:p>
          <a:p>
            <a:pPr>
              <a:lnSpc>
                <a:spcPct val="80000"/>
              </a:lnSpc>
              <a:buFont typeface="Monotype Sorts" pitchFamily="-84" charset="2"/>
              <a:buNone/>
            </a:pPr>
            <a:r>
              <a:rPr lang="en-US" altLang="en-US" sz="1400">
                <a:solidFill>
                  <a:srgbClr val="0033CC"/>
                </a:solidFill>
              </a:rPr>
              <a:t>			// get the channel for the file</a:t>
            </a:r>
          </a:p>
          <a:p>
            <a:pPr>
              <a:lnSpc>
                <a:spcPct val="80000"/>
              </a:lnSpc>
              <a:buFont typeface="Monotype Sorts" pitchFamily="-84" charset="2"/>
              <a:buNone/>
            </a:pPr>
            <a:r>
              <a:rPr lang="en-US" altLang="en-US" sz="1400">
                <a:solidFill>
                  <a:srgbClr val="0033CC"/>
                </a:solidFill>
              </a:rPr>
              <a:t>			FileChannel ch = raf.getChannel();</a:t>
            </a:r>
          </a:p>
          <a:p>
            <a:pPr>
              <a:lnSpc>
                <a:spcPct val="80000"/>
              </a:lnSpc>
              <a:buFont typeface="Monotype Sorts" pitchFamily="-84" charset="2"/>
              <a:buNone/>
            </a:pPr>
            <a:r>
              <a:rPr lang="en-US" altLang="en-US" sz="1400">
                <a:solidFill>
                  <a:srgbClr val="0033CC"/>
                </a:solidFill>
              </a:rPr>
              <a:t>			// this locks the first half of the file - exclusive</a:t>
            </a:r>
          </a:p>
          <a:p>
            <a:pPr>
              <a:lnSpc>
                <a:spcPct val="80000"/>
              </a:lnSpc>
              <a:buFont typeface="Monotype Sorts" pitchFamily="-84" charset="2"/>
              <a:buNone/>
            </a:pPr>
            <a:r>
              <a:rPr lang="en-US" altLang="en-US" sz="1400">
                <a:solidFill>
                  <a:srgbClr val="0033CC"/>
                </a:solidFill>
              </a:rPr>
              <a:t>			exclusiveLock = ch.lock(0, raf.length()/2, EXCLUSIVE);</a:t>
            </a:r>
          </a:p>
          <a:p>
            <a:pPr>
              <a:lnSpc>
                <a:spcPct val="80000"/>
              </a:lnSpc>
              <a:buFont typeface="Monotype Sorts" pitchFamily="-84" charset="2"/>
              <a:buNone/>
            </a:pPr>
            <a:r>
              <a:rPr lang="en-US" altLang="en-US" sz="1400">
                <a:solidFill>
                  <a:srgbClr val="0033CC"/>
                </a:solidFill>
              </a:rPr>
              <a:t>			/** Now modify the data . . . */</a:t>
            </a:r>
          </a:p>
          <a:p>
            <a:pPr>
              <a:lnSpc>
                <a:spcPct val="80000"/>
              </a:lnSpc>
              <a:buFont typeface="Monotype Sorts" pitchFamily="-84" charset="2"/>
              <a:buNone/>
            </a:pPr>
            <a:r>
              <a:rPr lang="en-US" altLang="en-US" sz="1400">
                <a:solidFill>
                  <a:srgbClr val="0033CC"/>
                </a:solidFill>
              </a:rPr>
              <a:t>			// release the lock</a:t>
            </a:r>
          </a:p>
          <a:p>
            <a:pPr>
              <a:lnSpc>
                <a:spcPct val="80000"/>
              </a:lnSpc>
              <a:buFont typeface="Monotype Sorts" pitchFamily="-84" charset="2"/>
              <a:buNone/>
            </a:pPr>
            <a:r>
              <a:rPr lang="en-US" altLang="en-US" sz="1400">
                <a:solidFill>
                  <a:srgbClr val="0033CC"/>
                </a:solidFill>
              </a:rPr>
              <a:t>			exclusiveLock.release();</a:t>
            </a:r>
          </a:p>
          <a:p>
            <a:pPr>
              <a:lnSpc>
                <a:spcPct val="80000"/>
              </a:lnSpc>
              <a:buFont typeface="Monotype Sorts" pitchFamily="-84" charset="2"/>
              <a:buNone/>
            </a:pPr>
            <a:endParaRPr lang="en-US" altLang="en-US" sz="1400">
              <a:solidFill>
                <a:srgbClr val="0033CC"/>
              </a:solidFill>
            </a:endParaRPr>
          </a:p>
        </p:txBody>
      </p:sp>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219200" y="147638"/>
            <a:ext cx="7996238" cy="576262"/>
          </a:xfrm>
        </p:spPr>
        <p:txBody>
          <a:bodyPr/>
          <a:lstStyle/>
          <a:p>
            <a:pPr eaLnBrk="1" hangingPunct="1"/>
            <a:r>
              <a:rPr lang="en-US" altLang="en-US" sz="3000"/>
              <a:t>File Locking Example – Java API (Cont.)</a:t>
            </a:r>
          </a:p>
        </p:txBody>
      </p:sp>
      <p:sp>
        <p:nvSpPr>
          <p:cNvPr id="13315" name="Rectangle 3"/>
          <p:cNvSpPr>
            <a:spLocks noGrp="1" noChangeArrowheads="1"/>
          </p:cNvSpPr>
          <p:nvPr>
            <p:ph type="body" idx="1"/>
          </p:nvPr>
        </p:nvSpPr>
        <p:spPr>
          <a:xfrm>
            <a:off x="798513" y="1250950"/>
            <a:ext cx="7243762" cy="5267325"/>
          </a:xfrm>
        </p:spPr>
        <p:txBody>
          <a:bodyPr/>
          <a:lstStyle/>
          <a:p>
            <a:pPr>
              <a:lnSpc>
                <a:spcPct val="80000"/>
              </a:lnSpc>
              <a:buFont typeface="Monotype Sorts" pitchFamily="-84" charset="2"/>
              <a:buNone/>
            </a:pPr>
            <a:r>
              <a:rPr lang="en-US" altLang="en-US" sz="1600">
                <a:solidFill>
                  <a:srgbClr val="0033CC"/>
                </a:solidFill>
              </a:rPr>
              <a:t>			// this locks the second half of the file - shared</a:t>
            </a:r>
          </a:p>
          <a:p>
            <a:pPr>
              <a:lnSpc>
                <a:spcPct val="80000"/>
              </a:lnSpc>
              <a:buFont typeface="Monotype Sorts" pitchFamily="-84" charset="2"/>
              <a:buNone/>
            </a:pPr>
            <a:r>
              <a:rPr lang="en-US" altLang="en-US" sz="1600">
                <a:solidFill>
                  <a:srgbClr val="0033CC"/>
                </a:solidFill>
              </a:rPr>
              <a:t>			sharedLock = ch.lock(raf.length()/2+1, raf.length(), 				SHARED);</a:t>
            </a:r>
          </a:p>
          <a:p>
            <a:pPr>
              <a:lnSpc>
                <a:spcPct val="80000"/>
              </a:lnSpc>
              <a:buFont typeface="Monotype Sorts" pitchFamily="-84" charset="2"/>
              <a:buNone/>
            </a:pPr>
            <a:r>
              <a:rPr lang="en-US" altLang="en-US" sz="1600">
                <a:solidFill>
                  <a:srgbClr val="0033CC"/>
                </a:solidFill>
              </a:rPr>
              <a:t>			/** Now read the data . . . */</a:t>
            </a:r>
          </a:p>
          <a:p>
            <a:pPr>
              <a:lnSpc>
                <a:spcPct val="80000"/>
              </a:lnSpc>
              <a:buFont typeface="Monotype Sorts" pitchFamily="-84" charset="2"/>
              <a:buNone/>
            </a:pPr>
            <a:r>
              <a:rPr lang="en-US" altLang="en-US" sz="1600">
                <a:solidFill>
                  <a:srgbClr val="0033CC"/>
                </a:solidFill>
              </a:rPr>
              <a:t>			// release the lock</a:t>
            </a:r>
          </a:p>
          <a:p>
            <a:pPr>
              <a:lnSpc>
                <a:spcPct val="80000"/>
              </a:lnSpc>
              <a:buFont typeface="Monotype Sorts" pitchFamily="-84" charset="2"/>
              <a:buNone/>
            </a:pPr>
            <a:r>
              <a:rPr lang="en-US" altLang="en-US" sz="1600">
                <a:solidFill>
                  <a:srgbClr val="0033CC"/>
                </a:solidFill>
              </a:rPr>
              <a:t>			sharedLock.release();</a:t>
            </a:r>
          </a:p>
          <a:p>
            <a:pPr>
              <a:lnSpc>
                <a:spcPct val="80000"/>
              </a:lnSpc>
              <a:buFont typeface="Monotype Sorts" pitchFamily="-84" charset="2"/>
              <a:buNone/>
            </a:pPr>
            <a:r>
              <a:rPr lang="en-US" altLang="en-US" sz="1600" i="1">
                <a:solidFill>
                  <a:srgbClr val="0033CC"/>
                </a:solidFill>
              </a:rPr>
              <a:t>		</a:t>
            </a:r>
            <a:r>
              <a:rPr lang="en-US" altLang="en-US" sz="1600">
                <a:solidFill>
                  <a:srgbClr val="0033CC"/>
                </a:solidFill>
              </a:rPr>
              <a:t>}</a:t>
            </a:r>
            <a:r>
              <a:rPr lang="en-US" altLang="en-US" sz="1600" i="1">
                <a:solidFill>
                  <a:srgbClr val="0033CC"/>
                </a:solidFill>
              </a:rPr>
              <a:t> </a:t>
            </a:r>
            <a:r>
              <a:rPr lang="en-US" altLang="en-US" sz="1600">
                <a:solidFill>
                  <a:srgbClr val="0033CC"/>
                </a:solidFill>
              </a:rPr>
              <a:t>catch (java.io.IOException ioe) {</a:t>
            </a:r>
            <a:r>
              <a:rPr lang="en-US" altLang="en-US" sz="1600" i="1">
                <a:solidFill>
                  <a:srgbClr val="0033CC"/>
                </a:solidFill>
              </a:rPr>
              <a:t> </a:t>
            </a:r>
          </a:p>
          <a:p>
            <a:pPr>
              <a:lnSpc>
                <a:spcPct val="80000"/>
              </a:lnSpc>
              <a:buFont typeface="Monotype Sorts" pitchFamily="-84" charset="2"/>
              <a:buNone/>
            </a:pPr>
            <a:r>
              <a:rPr lang="en-US" altLang="en-US" sz="1600" i="1">
                <a:solidFill>
                  <a:srgbClr val="0033CC"/>
                </a:solidFill>
              </a:rPr>
              <a:t>			</a:t>
            </a:r>
            <a:r>
              <a:rPr lang="en-US" altLang="en-US" sz="1600">
                <a:solidFill>
                  <a:srgbClr val="0033CC"/>
                </a:solidFill>
              </a:rPr>
              <a:t>System.err.println(ioe);</a:t>
            </a:r>
          </a:p>
          <a:p>
            <a:pPr>
              <a:lnSpc>
                <a:spcPct val="80000"/>
              </a:lnSpc>
              <a:buFont typeface="Monotype Sorts" pitchFamily="-84" charset="2"/>
              <a:buNone/>
            </a:pPr>
            <a:r>
              <a:rPr lang="en-US" altLang="en-US" sz="1600" i="1">
                <a:solidFill>
                  <a:srgbClr val="0033CC"/>
                </a:solidFill>
              </a:rPr>
              <a:t>		</a:t>
            </a:r>
            <a:r>
              <a:rPr lang="en-US" altLang="en-US" sz="1600">
                <a:solidFill>
                  <a:srgbClr val="0033CC"/>
                </a:solidFill>
              </a:rPr>
              <a:t>}finally {</a:t>
            </a:r>
            <a:r>
              <a:rPr lang="en-US" altLang="en-US" sz="1600" i="1">
                <a:solidFill>
                  <a:srgbClr val="0033CC"/>
                </a:solidFill>
              </a:rPr>
              <a:t> </a:t>
            </a:r>
          </a:p>
          <a:p>
            <a:pPr>
              <a:lnSpc>
                <a:spcPct val="80000"/>
              </a:lnSpc>
              <a:buFont typeface="Monotype Sorts" pitchFamily="-84" charset="2"/>
              <a:buNone/>
            </a:pPr>
            <a:r>
              <a:rPr lang="en-US" altLang="en-US" sz="1600">
                <a:solidFill>
                  <a:srgbClr val="0033CC"/>
                </a:solidFill>
              </a:rPr>
              <a:t>			if (exclusiveLock != null)</a:t>
            </a:r>
          </a:p>
          <a:p>
            <a:pPr>
              <a:lnSpc>
                <a:spcPct val="80000"/>
              </a:lnSpc>
              <a:buFont typeface="Monotype Sorts" pitchFamily="-84" charset="2"/>
              <a:buNone/>
            </a:pPr>
            <a:r>
              <a:rPr lang="en-US" altLang="en-US" sz="1600">
                <a:solidFill>
                  <a:srgbClr val="0033CC"/>
                </a:solidFill>
              </a:rPr>
              <a:t>			exclusiveLock.release();</a:t>
            </a:r>
          </a:p>
          <a:p>
            <a:pPr>
              <a:lnSpc>
                <a:spcPct val="80000"/>
              </a:lnSpc>
              <a:buFont typeface="Monotype Sorts" pitchFamily="-84" charset="2"/>
              <a:buNone/>
            </a:pPr>
            <a:r>
              <a:rPr lang="en-US" altLang="en-US" sz="1600">
                <a:solidFill>
                  <a:srgbClr val="0033CC"/>
                </a:solidFill>
              </a:rPr>
              <a:t>			if (sharedLock != null)</a:t>
            </a:r>
          </a:p>
          <a:p>
            <a:pPr>
              <a:lnSpc>
                <a:spcPct val="80000"/>
              </a:lnSpc>
              <a:buFont typeface="Monotype Sorts" pitchFamily="-84" charset="2"/>
              <a:buNone/>
            </a:pPr>
            <a:r>
              <a:rPr lang="en-US" altLang="en-US" sz="1600">
                <a:solidFill>
                  <a:srgbClr val="0033CC"/>
                </a:solidFill>
              </a:rPr>
              <a:t>			sharedLock.release();</a:t>
            </a:r>
          </a:p>
          <a:p>
            <a:pPr>
              <a:lnSpc>
                <a:spcPct val="80000"/>
              </a:lnSpc>
              <a:buFont typeface="Monotype Sorts" pitchFamily="-84" charset="2"/>
              <a:buNone/>
            </a:pPr>
            <a:r>
              <a:rPr lang="en-US" altLang="en-US" sz="1600" i="1">
                <a:solidFill>
                  <a:srgbClr val="0033CC"/>
                </a:solidFill>
              </a:rPr>
              <a:t>		</a:t>
            </a:r>
            <a:r>
              <a:rPr lang="en-US" altLang="en-US" sz="1600">
                <a:solidFill>
                  <a:srgbClr val="0033CC"/>
                </a:solidFill>
              </a:rPr>
              <a:t>}</a:t>
            </a:r>
          </a:p>
          <a:p>
            <a:pPr>
              <a:lnSpc>
                <a:spcPct val="80000"/>
              </a:lnSpc>
              <a:buFont typeface="Monotype Sorts" pitchFamily="-84" charset="2"/>
              <a:buNone/>
            </a:pPr>
            <a:r>
              <a:rPr lang="en-US" altLang="en-US" sz="1600" i="1">
                <a:solidFill>
                  <a:srgbClr val="0033CC"/>
                </a:solidFill>
              </a:rPr>
              <a:t>	</a:t>
            </a:r>
            <a:r>
              <a:rPr lang="en-US" altLang="en-US" sz="1600">
                <a:solidFill>
                  <a:srgbClr val="0033CC"/>
                </a:solidFill>
              </a:rPr>
              <a:t>}</a:t>
            </a:r>
          </a:p>
          <a:p>
            <a:pPr>
              <a:lnSpc>
                <a:spcPct val="80000"/>
              </a:lnSpc>
              <a:buFont typeface="Monotype Sorts" pitchFamily="-84" charset="2"/>
              <a:buNone/>
            </a:pPr>
            <a:r>
              <a:rPr lang="en-US" altLang="en-US" sz="1600">
                <a:solidFill>
                  <a:srgbClr val="0033CC"/>
                </a:solidFill>
              </a:rPr>
              <a:t>}</a:t>
            </a:r>
          </a:p>
          <a:p>
            <a:pPr>
              <a:lnSpc>
                <a:spcPct val="80000"/>
              </a:lnSpc>
            </a:pPr>
            <a:endParaRPr lang="en-US" altLang="en-US" sz="1600">
              <a:solidFill>
                <a:srgbClr val="0033CC"/>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128713" y="152400"/>
            <a:ext cx="7558087" cy="576263"/>
          </a:xfrm>
        </p:spPr>
        <p:txBody>
          <a:bodyPr>
            <a:normAutofit fontScale="90000"/>
          </a:bodyPr>
          <a:lstStyle/>
          <a:p>
            <a:pPr eaLnBrk="1" hangingPunct="1"/>
            <a:r>
              <a:rPr lang="en-US"/>
              <a:t>Process Management Activities</a:t>
            </a:r>
          </a:p>
        </p:txBody>
      </p:sp>
      <p:sp>
        <p:nvSpPr>
          <p:cNvPr id="37891" name="Rectangle 3"/>
          <p:cNvSpPr>
            <a:spLocks noGrp="1" noChangeArrowheads="1"/>
          </p:cNvSpPr>
          <p:nvPr>
            <p:ph type="body" idx="4294967295"/>
          </p:nvPr>
        </p:nvSpPr>
        <p:spPr>
          <a:xfrm>
            <a:off x="1125538" y="1587500"/>
            <a:ext cx="7958137" cy="4035425"/>
          </a:xfrm>
        </p:spPr>
        <p:txBody>
          <a:bodyPr>
            <a:normAutofit fontScale="92500" lnSpcReduction="20000"/>
          </a:bodyPr>
          <a:lstStyle/>
          <a:p>
            <a:pPr>
              <a:buFont typeface="Monotype Sorts" pitchFamily="-84" charset="2"/>
              <a:buNone/>
            </a:pPr>
            <a:r>
              <a:rPr lang="en-US"/>
              <a:t>     </a:t>
            </a:r>
          </a:p>
          <a:p>
            <a:r>
              <a:rPr lang="en-US"/>
              <a:t>Creating and deleting both user and system processes</a:t>
            </a:r>
          </a:p>
          <a:p>
            <a:r>
              <a:rPr lang="en-US"/>
              <a:t>Suspending and resuming processes</a:t>
            </a:r>
          </a:p>
          <a:p>
            <a:r>
              <a:rPr lang="en-US"/>
              <a:t>Providing mechanisms for process synchronization</a:t>
            </a:r>
          </a:p>
          <a:p>
            <a:r>
              <a:rPr lang="en-US"/>
              <a:t>Providing mechanisms for process communication</a:t>
            </a:r>
          </a:p>
          <a:p>
            <a:r>
              <a:rPr lang="en-US"/>
              <a:t>Providing mechanisms for deadlock handling</a:t>
            </a:r>
          </a:p>
        </p:txBody>
      </p:sp>
      <p:sp>
        <p:nvSpPr>
          <p:cNvPr id="37892" name="Text Box 4"/>
          <p:cNvSpPr txBox="1">
            <a:spLocks noChangeArrowheads="1"/>
          </p:cNvSpPr>
          <p:nvPr/>
        </p:nvSpPr>
        <p:spPr bwMode="auto">
          <a:xfrm>
            <a:off x="885825" y="1238250"/>
            <a:ext cx="7586663" cy="641350"/>
          </a:xfrm>
          <a:prstGeom prst="rect">
            <a:avLst/>
          </a:prstGeom>
          <a:noFill/>
          <a:ln w="9525">
            <a:noFill/>
            <a:miter lim="800000"/>
            <a:headEnd/>
            <a:tailEnd/>
          </a:ln>
        </p:spPr>
        <p:txBody>
          <a:bodyPr>
            <a:spAutoFit/>
          </a:bodyPr>
          <a:lstStyle/>
          <a:p>
            <a:pPr>
              <a:spcBef>
                <a:spcPct val="50000"/>
              </a:spcBef>
            </a:pPr>
            <a:r>
              <a:rPr lang="en-US">
                <a:latin typeface="Helvetica" pitchFamily="-84" charset="0"/>
              </a:rPr>
              <a:t>The operating system is responsible for the following activities in connection with process management:</a:t>
            </a: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868363" y="165100"/>
            <a:ext cx="7818437" cy="576263"/>
          </a:xfrm>
        </p:spPr>
        <p:txBody>
          <a:bodyPr>
            <a:normAutofit fontScale="90000"/>
          </a:bodyPr>
          <a:lstStyle/>
          <a:p>
            <a:pPr eaLnBrk="1" hangingPunct="1"/>
            <a:r>
              <a:rPr lang="en-US" altLang="en-US"/>
              <a:t>File Types – Name, Extension</a:t>
            </a:r>
          </a:p>
        </p:txBody>
      </p:sp>
      <p:pic>
        <p:nvPicPr>
          <p:cNvPr id="14339" name="Picture 4"/>
          <p:cNvPicPr>
            <a:picLocks noChangeAspect="1" noChangeArrowheads="1"/>
          </p:cNvPicPr>
          <p:nvPr/>
        </p:nvPicPr>
        <p:blipFill>
          <a:blip r:embed="rId3"/>
          <a:srcRect l="15715" t="1186" r="15715" b="1186"/>
          <a:stretch>
            <a:fillRect/>
          </a:stretch>
        </p:blipFill>
        <p:spPr bwMode="auto">
          <a:xfrm>
            <a:off x="2498725" y="1209675"/>
            <a:ext cx="4337050" cy="4632325"/>
          </a:xfrm>
          <a:prstGeom prst="rect">
            <a:avLst/>
          </a:prstGeom>
          <a:noFill/>
          <a:ln w="38100" cmpd="dbl">
            <a:solidFill>
              <a:schemeClr val="tx1"/>
            </a:solidFill>
            <a:miter lim="800000"/>
            <a:headEnd/>
            <a:tailEnd/>
          </a:ln>
        </p:spPr>
      </p:pic>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909638" y="150813"/>
            <a:ext cx="7777162" cy="576262"/>
          </a:xfrm>
        </p:spPr>
        <p:txBody>
          <a:bodyPr>
            <a:normAutofit fontScale="90000"/>
          </a:bodyPr>
          <a:lstStyle/>
          <a:p>
            <a:pPr eaLnBrk="1" hangingPunct="1"/>
            <a:r>
              <a:rPr lang="en-US" altLang="en-US"/>
              <a:t>File Structure</a:t>
            </a:r>
          </a:p>
        </p:txBody>
      </p:sp>
      <p:sp>
        <p:nvSpPr>
          <p:cNvPr id="15363" name="Rectangle 3"/>
          <p:cNvSpPr>
            <a:spLocks noGrp="1" noChangeArrowheads="1"/>
          </p:cNvSpPr>
          <p:nvPr>
            <p:ph type="body" idx="1"/>
          </p:nvPr>
        </p:nvSpPr>
        <p:spPr>
          <a:xfrm>
            <a:off x="849313" y="1106488"/>
            <a:ext cx="6705600" cy="4530725"/>
          </a:xfrm>
        </p:spPr>
        <p:txBody>
          <a:bodyPr>
            <a:normAutofit fontScale="85000" lnSpcReduction="20000"/>
          </a:bodyPr>
          <a:lstStyle/>
          <a:p>
            <a:pPr>
              <a:lnSpc>
                <a:spcPct val="90000"/>
              </a:lnSpc>
            </a:pPr>
            <a:r>
              <a:rPr lang="en-US" altLang="en-US"/>
              <a:t>None - sequence of words, bytes</a:t>
            </a:r>
          </a:p>
          <a:p>
            <a:pPr>
              <a:lnSpc>
                <a:spcPct val="90000"/>
              </a:lnSpc>
            </a:pPr>
            <a:r>
              <a:rPr lang="en-US" altLang="en-US"/>
              <a:t>Simple record structure</a:t>
            </a:r>
          </a:p>
          <a:p>
            <a:pPr lvl="1">
              <a:lnSpc>
                <a:spcPct val="90000"/>
              </a:lnSpc>
            </a:pPr>
            <a:r>
              <a:rPr lang="en-US" altLang="en-US"/>
              <a:t>Lines </a:t>
            </a:r>
          </a:p>
          <a:p>
            <a:pPr lvl="1">
              <a:lnSpc>
                <a:spcPct val="90000"/>
              </a:lnSpc>
            </a:pPr>
            <a:r>
              <a:rPr lang="en-US" altLang="en-US"/>
              <a:t>Fixed length</a:t>
            </a:r>
          </a:p>
          <a:p>
            <a:pPr lvl="1">
              <a:lnSpc>
                <a:spcPct val="90000"/>
              </a:lnSpc>
            </a:pPr>
            <a:r>
              <a:rPr lang="en-US" altLang="en-US"/>
              <a:t>Variable length</a:t>
            </a:r>
          </a:p>
          <a:p>
            <a:pPr>
              <a:lnSpc>
                <a:spcPct val="90000"/>
              </a:lnSpc>
            </a:pPr>
            <a:r>
              <a:rPr lang="en-US" altLang="en-US"/>
              <a:t>Complex Structures</a:t>
            </a:r>
          </a:p>
          <a:p>
            <a:pPr lvl="1">
              <a:lnSpc>
                <a:spcPct val="90000"/>
              </a:lnSpc>
            </a:pPr>
            <a:r>
              <a:rPr lang="en-US" altLang="en-US"/>
              <a:t>Formatted document</a:t>
            </a:r>
          </a:p>
          <a:p>
            <a:pPr lvl="1">
              <a:lnSpc>
                <a:spcPct val="90000"/>
              </a:lnSpc>
            </a:pPr>
            <a:r>
              <a:rPr lang="en-US" altLang="en-US"/>
              <a:t>Relocatable load file	</a:t>
            </a:r>
          </a:p>
          <a:p>
            <a:pPr>
              <a:lnSpc>
                <a:spcPct val="90000"/>
              </a:lnSpc>
            </a:pPr>
            <a:r>
              <a:rPr lang="en-US" altLang="en-US"/>
              <a:t>Can simulate last two with first method by inserting appropriate control characters</a:t>
            </a:r>
          </a:p>
          <a:p>
            <a:pPr>
              <a:lnSpc>
                <a:spcPct val="90000"/>
              </a:lnSpc>
            </a:pPr>
            <a:r>
              <a:rPr lang="en-US" altLang="en-US"/>
              <a:t>Who decides:</a:t>
            </a:r>
          </a:p>
          <a:p>
            <a:pPr lvl="1">
              <a:lnSpc>
                <a:spcPct val="90000"/>
              </a:lnSpc>
            </a:pPr>
            <a:r>
              <a:rPr lang="en-US" altLang="en-US"/>
              <a:t>Operating system</a:t>
            </a:r>
          </a:p>
          <a:p>
            <a:pPr lvl="1">
              <a:lnSpc>
                <a:spcPct val="90000"/>
              </a:lnSpc>
            </a:pPr>
            <a:r>
              <a:rPr lang="en-US" altLang="en-US"/>
              <a:t>Program</a:t>
            </a: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Sequential-access File</a:t>
            </a:r>
          </a:p>
        </p:txBody>
      </p:sp>
      <p:pic>
        <p:nvPicPr>
          <p:cNvPr id="16387" name="Picture 5"/>
          <p:cNvPicPr>
            <a:picLocks noChangeAspect="1" noChangeArrowheads="1"/>
          </p:cNvPicPr>
          <p:nvPr/>
        </p:nvPicPr>
        <p:blipFill>
          <a:blip r:embed="rId3"/>
          <a:srcRect/>
          <a:stretch>
            <a:fillRect/>
          </a:stretch>
        </p:blipFill>
        <p:spPr bwMode="auto">
          <a:xfrm>
            <a:off x="1758950" y="1358900"/>
            <a:ext cx="5946775" cy="1901825"/>
          </a:xfrm>
          <a:prstGeom prst="rect">
            <a:avLst/>
          </a:prstGeom>
          <a:noFill/>
          <a:ln w="9525">
            <a:noFill/>
            <a:miter lim="800000"/>
            <a:headEnd/>
            <a:tailEnd/>
          </a:ln>
        </p:spPr>
      </p:pic>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en-US"/>
              <a:t>Access Methods</a:t>
            </a:r>
          </a:p>
        </p:txBody>
      </p:sp>
      <p:sp>
        <p:nvSpPr>
          <p:cNvPr id="17411" name="Rectangle 3"/>
          <p:cNvSpPr>
            <a:spLocks noGrp="1" noChangeArrowheads="1"/>
          </p:cNvSpPr>
          <p:nvPr>
            <p:ph type="body" idx="1"/>
          </p:nvPr>
        </p:nvSpPr>
        <p:spPr>
          <a:xfrm>
            <a:off x="955675" y="1211263"/>
            <a:ext cx="7343775" cy="4529137"/>
          </a:xfrm>
        </p:spPr>
        <p:txBody>
          <a:bodyPr/>
          <a:lstStyle/>
          <a:p>
            <a:pPr>
              <a:lnSpc>
                <a:spcPct val="90000"/>
              </a:lnSpc>
              <a:tabLst>
                <a:tab pos="3203575" algn="l"/>
                <a:tab pos="4056063" algn="l"/>
              </a:tabLst>
            </a:pPr>
            <a:r>
              <a:rPr lang="en-US" altLang="en-US" sz="1600" b="1"/>
              <a:t>Sequential Access</a:t>
            </a:r>
          </a:p>
          <a:p>
            <a:pPr>
              <a:lnSpc>
                <a:spcPct val="90000"/>
              </a:lnSpc>
              <a:spcBef>
                <a:spcPct val="10000"/>
              </a:spcBef>
              <a:buFont typeface="Monotype Sorts" pitchFamily="-84" charset="2"/>
              <a:buNone/>
              <a:tabLst>
                <a:tab pos="3203575" algn="l"/>
                <a:tab pos="4056063" algn="l"/>
              </a:tabLst>
            </a:pPr>
            <a:r>
              <a:rPr lang="en-US" altLang="en-US" sz="1600">
                <a:solidFill>
                  <a:srgbClr val="000000"/>
                </a:solidFill>
              </a:rPr>
              <a:t>		</a:t>
            </a:r>
            <a:r>
              <a:rPr lang="en-US" altLang="en-US" sz="1600" b="1">
                <a:solidFill>
                  <a:srgbClr val="000000"/>
                </a:solidFill>
                <a:latin typeface="Courier New" pitchFamily="49" charset="0"/>
                <a:cs typeface="Courier New" pitchFamily="49" charset="0"/>
              </a:rPr>
              <a:t>read next</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reset</a:t>
            </a:r>
          </a:p>
          <a:p>
            <a:pPr>
              <a:lnSpc>
                <a:spcPct val="90000"/>
              </a:lnSpc>
              <a:spcBef>
                <a:spcPct val="10000"/>
              </a:spcBef>
              <a:buFont typeface="Monotype Sorts" pitchFamily="-84" charset="2"/>
              <a:buNone/>
              <a:tabLst>
                <a:tab pos="3203575" algn="l"/>
                <a:tab pos="4056063" algn="l"/>
              </a:tabLst>
            </a:pPr>
            <a:r>
              <a:rPr lang="en-US" altLang="en-US" sz="1600">
                <a:solidFill>
                  <a:srgbClr val="000000"/>
                </a:solidFill>
              </a:rPr>
              <a:t>		no read after last write</a:t>
            </a:r>
          </a:p>
          <a:p>
            <a:pPr>
              <a:lnSpc>
                <a:spcPct val="90000"/>
              </a:lnSpc>
              <a:spcBef>
                <a:spcPct val="10000"/>
              </a:spcBef>
              <a:buFont typeface="Monotype Sorts" pitchFamily="-84" charset="2"/>
              <a:buNone/>
              <a:tabLst>
                <a:tab pos="3203575" algn="l"/>
                <a:tab pos="4056063" algn="l"/>
              </a:tabLst>
            </a:pPr>
            <a:r>
              <a:rPr lang="en-US" altLang="en-US" sz="1600">
                <a:solidFill>
                  <a:srgbClr val="000000"/>
                </a:solidFill>
              </a:rPr>
              <a:t>			(rewrite)</a:t>
            </a:r>
          </a:p>
          <a:p>
            <a:pPr>
              <a:lnSpc>
                <a:spcPct val="90000"/>
              </a:lnSpc>
              <a:tabLst>
                <a:tab pos="3203575" algn="l"/>
                <a:tab pos="4056063" algn="l"/>
              </a:tabLst>
            </a:pPr>
            <a:r>
              <a:rPr lang="en-US" altLang="en-US" sz="1600" b="1">
                <a:solidFill>
                  <a:srgbClr val="000000"/>
                </a:solidFill>
              </a:rPr>
              <a:t>Direct Access – </a:t>
            </a:r>
            <a:r>
              <a:rPr lang="en-US" altLang="en-US" sz="1600">
                <a:solidFill>
                  <a:srgbClr val="000000"/>
                </a:solidFill>
              </a:rPr>
              <a:t>file is fixed length </a:t>
            </a:r>
            <a:r>
              <a:rPr lang="en-US" altLang="en-US" sz="1600">
                <a:solidFill>
                  <a:srgbClr val="0033CC"/>
                </a:solidFill>
              </a:rPr>
              <a:t>logical records</a:t>
            </a:r>
          </a:p>
          <a:p>
            <a:pPr>
              <a:lnSpc>
                <a:spcPct val="90000"/>
              </a:lnSpc>
              <a:spcBef>
                <a:spcPct val="10000"/>
              </a:spcBef>
              <a:buFont typeface="Monotype Sorts" pitchFamily="-84" charset="2"/>
              <a:buNone/>
              <a:tabLst>
                <a:tab pos="3203575" algn="l"/>
                <a:tab pos="4056063" algn="l"/>
              </a:tabLst>
            </a:pPr>
            <a:r>
              <a:rPr lang="en-US" altLang="en-US" sz="1600">
                <a:solidFill>
                  <a:srgbClr val="000000"/>
                </a:solidFill>
              </a:rPr>
              <a:t>		</a:t>
            </a:r>
            <a:r>
              <a:rPr lang="en-US" altLang="en-US" sz="1600" b="1">
                <a:solidFill>
                  <a:srgbClr val="000000"/>
                </a:solidFill>
                <a:latin typeface="Courier New" pitchFamily="49" charset="0"/>
                <a:cs typeface="Courier New" pitchFamily="49" charset="0"/>
              </a:rPr>
              <a:t>read </a:t>
            </a:r>
            <a:r>
              <a:rPr lang="en-US" altLang="en-US" sz="1600" b="1" i="1">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write </a:t>
            </a:r>
            <a:r>
              <a:rPr lang="en-US" altLang="en-US" sz="1600" b="1" i="1">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position to </a:t>
            </a:r>
            <a:r>
              <a:rPr lang="en-US" altLang="en-US" sz="1600" b="1" i="1">
                <a:solidFill>
                  <a:srgbClr val="000000"/>
                </a:solidFill>
                <a:latin typeface="Courier New" pitchFamily="49" charset="0"/>
                <a:cs typeface="Courier New" pitchFamily="49" charset="0"/>
              </a:rPr>
              <a:t>n</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read next</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write next </a:t>
            </a:r>
          </a:p>
          <a:p>
            <a:pPr>
              <a:lnSpc>
                <a:spcPct val="90000"/>
              </a:lnSpc>
              <a:spcBef>
                <a:spcPct val="10000"/>
              </a:spcBef>
              <a:buFont typeface="Monotype Sorts" pitchFamily="-84" charset="2"/>
              <a:buNone/>
              <a:tabLst>
                <a:tab pos="3203575" algn="l"/>
                <a:tab pos="4056063" algn="l"/>
              </a:tabLst>
            </a:pPr>
            <a:r>
              <a:rPr lang="en-US" altLang="en-US" sz="1600" b="1">
                <a:solidFill>
                  <a:srgbClr val="000000"/>
                </a:solidFill>
                <a:latin typeface="Courier New" pitchFamily="49" charset="0"/>
                <a:cs typeface="Courier New" pitchFamily="49" charset="0"/>
              </a:rPr>
              <a:t>		rewrite </a:t>
            </a:r>
            <a:r>
              <a:rPr lang="en-US" altLang="en-US" sz="1600" b="1" i="1">
                <a:solidFill>
                  <a:srgbClr val="000000"/>
                </a:solidFill>
                <a:latin typeface="Courier New" pitchFamily="49" charset="0"/>
                <a:cs typeface="Courier New" pitchFamily="49" charset="0"/>
              </a:rPr>
              <a:t>n</a:t>
            </a:r>
          </a:p>
          <a:p>
            <a:pPr>
              <a:lnSpc>
                <a:spcPct val="90000"/>
              </a:lnSpc>
              <a:buFont typeface="Monotype Sorts" pitchFamily="-84" charset="2"/>
              <a:buNone/>
              <a:tabLst>
                <a:tab pos="3203575" algn="l"/>
                <a:tab pos="4056063" algn="l"/>
              </a:tabLst>
            </a:pPr>
            <a:r>
              <a:rPr lang="en-US" altLang="en-US" sz="1600"/>
              <a:t>	</a:t>
            </a:r>
            <a:r>
              <a:rPr lang="en-US" altLang="en-US" sz="1600" i="1"/>
              <a:t>n</a:t>
            </a:r>
            <a:r>
              <a:rPr lang="en-US" altLang="en-US" sz="1600"/>
              <a:t> = </a:t>
            </a:r>
            <a:r>
              <a:rPr lang="en-US" altLang="en-US" sz="1600">
                <a:solidFill>
                  <a:srgbClr val="0033CC"/>
                </a:solidFill>
              </a:rPr>
              <a:t>relative block number</a:t>
            </a:r>
          </a:p>
          <a:p>
            <a:pPr>
              <a:lnSpc>
                <a:spcPct val="90000"/>
              </a:lnSpc>
              <a:buFont typeface="Monotype Sorts" pitchFamily="-84" charset="2"/>
              <a:buNone/>
              <a:tabLst>
                <a:tab pos="3203575" algn="l"/>
                <a:tab pos="4056063" algn="l"/>
              </a:tabLst>
            </a:pPr>
            <a:endParaRPr lang="en-US" altLang="en-US" sz="1600"/>
          </a:p>
          <a:p>
            <a:pPr>
              <a:lnSpc>
                <a:spcPct val="90000"/>
              </a:lnSpc>
              <a:tabLst>
                <a:tab pos="3203575" algn="l"/>
                <a:tab pos="4056063" algn="l"/>
              </a:tabLst>
            </a:pPr>
            <a:r>
              <a:rPr lang="en-US" altLang="en-US" sz="1600"/>
              <a:t>Relative block numbers allow OS to decide where file should be placed</a:t>
            </a:r>
          </a:p>
          <a:p>
            <a:pPr lvl="1">
              <a:lnSpc>
                <a:spcPct val="90000"/>
              </a:lnSpc>
              <a:tabLst>
                <a:tab pos="3203575" algn="l"/>
                <a:tab pos="4056063" algn="l"/>
              </a:tabLst>
            </a:pPr>
            <a:r>
              <a:rPr lang="en-US" altLang="en-US" sz="1600"/>
              <a:t>See </a:t>
            </a:r>
            <a:r>
              <a:rPr lang="en-US" altLang="en-US" sz="1600">
                <a:solidFill>
                  <a:srgbClr val="0033CC"/>
                </a:solidFill>
              </a:rPr>
              <a:t>allocation problem </a:t>
            </a:r>
            <a:r>
              <a:rPr lang="en-US" altLang="en-US" sz="1600"/>
              <a:t>in Ch 12</a:t>
            </a: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55675" y="196850"/>
            <a:ext cx="8301038" cy="438150"/>
          </a:xfrm>
        </p:spPr>
        <p:txBody>
          <a:bodyPr/>
          <a:lstStyle/>
          <a:p>
            <a:pPr eaLnBrk="1" hangingPunct="1"/>
            <a:r>
              <a:rPr lang="en-US" altLang="en-US" sz="2000"/>
              <a:t>Simulation of Sequential Access on Direct-access File</a:t>
            </a:r>
          </a:p>
        </p:txBody>
      </p:sp>
      <p:pic>
        <p:nvPicPr>
          <p:cNvPr id="18435" name="Picture 6"/>
          <p:cNvPicPr>
            <a:picLocks noChangeAspect="1" noChangeArrowheads="1"/>
          </p:cNvPicPr>
          <p:nvPr/>
        </p:nvPicPr>
        <p:blipFill>
          <a:blip r:embed="rId3"/>
          <a:srcRect/>
          <a:stretch>
            <a:fillRect/>
          </a:stretch>
        </p:blipFill>
        <p:spPr bwMode="auto">
          <a:xfrm>
            <a:off x="1701800" y="1289050"/>
            <a:ext cx="6129338" cy="2260600"/>
          </a:xfrm>
          <a:prstGeom prst="rect">
            <a:avLst/>
          </a:prstGeom>
          <a:noFill/>
          <a:ln w="9525">
            <a:noFill/>
            <a:miter lim="800000"/>
            <a:headEnd/>
            <a:tailEnd/>
          </a:ln>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Other Access Methods</a:t>
            </a:r>
          </a:p>
        </p:txBody>
      </p:sp>
      <p:sp>
        <p:nvSpPr>
          <p:cNvPr id="19459" name="Rectangle 3"/>
          <p:cNvSpPr>
            <a:spLocks noGrp="1" noChangeArrowheads="1"/>
          </p:cNvSpPr>
          <p:nvPr>
            <p:ph type="body" idx="1"/>
          </p:nvPr>
        </p:nvSpPr>
        <p:spPr>
          <a:xfrm>
            <a:off x="900113" y="1196975"/>
            <a:ext cx="6780212" cy="4233863"/>
          </a:xfrm>
        </p:spPr>
        <p:txBody>
          <a:bodyPr>
            <a:normAutofit fontScale="70000" lnSpcReduction="20000"/>
          </a:bodyPr>
          <a:lstStyle/>
          <a:p>
            <a:pPr>
              <a:lnSpc>
                <a:spcPct val="90000"/>
              </a:lnSpc>
              <a:tabLst>
                <a:tab pos="3203575" algn="l"/>
                <a:tab pos="4056063" algn="l"/>
              </a:tabLst>
            </a:pPr>
            <a:r>
              <a:rPr lang="en-US" altLang="en-US">
                <a:solidFill>
                  <a:srgbClr val="000000"/>
                </a:solidFill>
              </a:rPr>
              <a:t>Can be built on top of base methods</a:t>
            </a:r>
          </a:p>
          <a:p>
            <a:pPr>
              <a:lnSpc>
                <a:spcPct val="90000"/>
              </a:lnSpc>
              <a:tabLst>
                <a:tab pos="3203575" algn="l"/>
                <a:tab pos="4056063" algn="l"/>
              </a:tabLst>
            </a:pPr>
            <a:r>
              <a:rPr lang="en-US" altLang="en-US">
                <a:solidFill>
                  <a:srgbClr val="000000"/>
                </a:solidFill>
              </a:rPr>
              <a:t>General involve creation of an </a:t>
            </a:r>
            <a:r>
              <a:rPr lang="en-US" altLang="en-US">
                <a:solidFill>
                  <a:srgbClr val="0033CC"/>
                </a:solidFill>
              </a:rPr>
              <a:t>index</a:t>
            </a:r>
            <a:r>
              <a:rPr lang="en-US" altLang="en-US">
                <a:solidFill>
                  <a:srgbClr val="000000"/>
                </a:solidFill>
              </a:rPr>
              <a:t> for the file</a:t>
            </a:r>
          </a:p>
          <a:p>
            <a:pPr>
              <a:lnSpc>
                <a:spcPct val="90000"/>
              </a:lnSpc>
              <a:tabLst>
                <a:tab pos="3203575" algn="l"/>
                <a:tab pos="4056063" algn="l"/>
              </a:tabLst>
            </a:pPr>
            <a:r>
              <a:rPr lang="en-US" altLang="en-US">
                <a:solidFill>
                  <a:srgbClr val="000000"/>
                </a:solidFill>
              </a:rPr>
              <a:t>Keep index in memory for fast determination of location of data to be operated on (consider UPC code plus record of data about that item)</a:t>
            </a:r>
          </a:p>
          <a:p>
            <a:pPr>
              <a:lnSpc>
                <a:spcPct val="90000"/>
              </a:lnSpc>
              <a:tabLst>
                <a:tab pos="3203575" algn="l"/>
                <a:tab pos="4056063" algn="l"/>
              </a:tabLst>
            </a:pPr>
            <a:r>
              <a:rPr lang="en-US" altLang="en-US">
                <a:solidFill>
                  <a:srgbClr val="000000"/>
                </a:solidFill>
              </a:rPr>
              <a:t>If too large, index (in memory) of the index (on disk)</a:t>
            </a:r>
          </a:p>
          <a:p>
            <a:pPr>
              <a:lnSpc>
                <a:spcPct val="90000"/>
              </a:lnSpc>
              <a:tabLst>
                <a:tab pos="3203575" algn="l"/>
                <a:tab pos="4056063" algn="l"/>
              </a:tabLst>
            </a:pPr>
            <a:r>
              <a:rPr lang="en-US" altLang="en-US">
                <a:solidFill>
                  <a:srgbClr val="000000"/>
                </a:solidFill>
              </a:rPr>
              <a:t>IBM indexed sequential-access method (ISAM)</a:t>
            </a:r>
          </a:p>
          <a:p>
            <a:pPr lvl="1">
              <a:lnSpc>
                <a:spcPct val="90000"/>
              </a:lnSpc>
              <a:tabLst>
                <a:tab pos="3203575" algn="l"/>
                <a:tab pos="4056063" algn="l"/>
              </a:tabLst>
            </a:pPr>
            <a:r>
              <a:rPr lang="en-US" altLang="en-US">
                <a:solidFill>
                  <a:srgbClr val="000000"/>
                </a:solidFill>
              </a:rPr>
              <a:t>Small master index, points to disk blocks of secondary index</a:t>
            </a:r>
          </a:p>
          <a:p>
            <a:pPr lvl="1">
              <a:lnSpc>
                <a:spcPct val="90000"/>
              </a:lnSpc>
              <a:tabLst>
                <a:tab pos="3203575" algn="l"/>
                <a:tab pos="4056063" algn="l"/>
              </a:tabLst>
            </a:pPr>
            <a:r>
              <a:rPr lang="en-US" altLang="en-US">
                <a:solidFill>
                  <a:srgbClr val="000000"/>
                </a:solidFill>
              </a:rPr>
              <a:t>File kept sorted on a defined key</a:t>
            </a:r>
          </a:p>
          <a:p>
            <a:pPr lvl="1">
              <a:lnSpc>
                <a:spcPct val="90000"/>
              </a:lnSpc>
              <a:tabLst>
                <a:tab pos="3203575" algn="l"/>
                <a:tab pos="4056063" algn="l"/>
              </a:tabLst>
            </a:pPr>
            <a:r>
              <a:rPr lang="en-US" altLang="en-US">
                <a:solidFill>
                  <a:srgbClr val="000000"/>
                </a:solidFill>
              </a:rPr>
              <a:t>All done by the OS</a:t>
            </a:r>
          </a:p>
          <a:p>
            <a:pPr>
              <a:lnSpc>
                <a:spcPct val="90000"/>
              </a:lnSpc>
              <a:tabLst>
                <a:tab pos="3203575" algn="l"/>
                <a:tab pos="4056063" algn="l"/>
              </a:tabLst>
            </a:pPr>
            <a:r>
              <a:rPr lang="en-US" altLang="en-US">
                <a:solidFill>
                  <a:srgbClr val="000000"/>
                </a:solidFill>
              </a:rPr>
              <a:t>VMS operating system provides index and relative files as another example (see next slide)</a:t>
            </a: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965200" y="150813"/>
            <a:ext cx="8229600" cy="576262"/>
          </a:xfrm>
        </p:spPr>
        <p:txBody>
          <a:bodyPr>
            <a:normAutofit fontScale="90000"/>
          </a:bodyPr>
          <a:lstStyle/>
          <a:p>
            <a:pPr eaLnBrk="1" hangingPunct="1"/>
            <a:r>
              <a:rPr lang="en-US" altLang="en-US"/>
              <a:t>Example of Index and Relative Files</a:t>
            </a:r>
          </a:p>
        </p:txBody>
      </p:sp>
      <p:pic>
        <p:nvPicPr>
          <p:cNvPr id="20483" name="Picture 5"/>
          <p:cNvPicPr>
            <a:picLocks noChangeAspect="1" noChangeArrowheads="1"/>
          </p:cNvPicPr>
          <p:nvPr/>
        </p:nvPicPr>
        <p:blipFill>
          <a:blip r:embed="rId3"/>
          <a:srcRect/>
          <a:stretch>
            <a:fillRect/>
          </a:stretch>
        </p:blipFill>
        <p:spPr bwMode="auto">
          <a:xfrm>
            <a:off x="1579563" y="1320800"/>
            <a:ext cx="5902325" cy="3978275"/>
          </a:xfrm>
          <a:prstGeom prst="rect">
            <a:avLst/>
          </a:prstGeom>
          <a:noFill/>
          <a:ln w="9525">
            <a:noFill/>
            <a:miter lim="800000"/>
            <a:headEnd/>
            <a:tailEnd/>
          </a:ln>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07963"/>
            <a:ext cx="8229600" cy="576262"/>
          </a:xfrm>
        </p:spPr>
        <p:txBody>
          <a:bodyPr>
            <a:normAutofit fontScale="90000"/>
          </a:bodyPr>
          <a:lstStyle/>
          <a:p>
            <a:pPr eaLnBrk="1" hangingPunct="1"/>
            <a:r>
              <a:rPr lang="en-US" altLang="en-US"/>
              <a:t>Directory Structure</a:t>
            </a:r>
          </a:p>
        </p:txBody>
      </p:sp>
      <p:sp>
        <p:nvSpPr>
          <p:cNvPr id="21507" name="Rectangle 3"/>
          <p:cNvSpPr>
            <a:spLocks noGrp="1" noChangeArrowheads="1"/>
          </p:cNvSpPr>
          <p:nvPr>
            <p:ph type="body" idx="1"/>
          </p:nvPr>
        </p:nvSpPr>
        <p:spPr>
          <a:xfrm>
            <a:off x="966788" y="1374775"/>
            <a:ext cx="7370762" cy="354013"/>
          </a:xfrm>
        </p:spPr>
        <p:txBody>
          <a:bodyPr>
            <a:normAutofit fontScale="70000" lnSpcReduction="20000"/>
          </a:bodyPr>
          <a:lstStyle/>
          <a:p>
            <a:pPr>
              <a:lnSpc>
                <a:spcPct val="90000"/>
              </a:lnSpc>
            </a:pPr>
            <a:r>
              <a:rPr lang="en-US" altLang="en-US"/>
              <a:t>A collection of nodes containing information about all files</a:t>
            </a:r>
          </a:p>
        </p:txBody>
      </p:sp>
      <p:sp>
        <p:nvSpPr>
          <p:cNvPr id="21508" name="Oval 4"/>
          <p:cNvSpPr>
            <a:spLocks noChangeArrowheads="1"/>
          </p:cNvSpPr>
          <p:nvPr/>
        </p:nvSpPr>
        <p:spPr bwMode="auto">
          <a:xfrm>
            <a:off x="2819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09" name="Oval 5"/>
          <p:cNvSpPr>
            <a:spLocks noChangeArrowheads="1"/>
          </p:cNvSpPr>
          <p:nvPr/>
        </p:nvSpPr>
        <p:spPr bwMode="auto">
          <a:xfrm>
            <a:off x="3581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0" name="Oval 6"/>
          <p:cNvSpPr>
            <a:spLocks noChangeArrowheads="1"/>
          </p:cNvSpPr>
          <p:nvPr/>
        </p:nvSpPr>
        <p:spPr bwMode="auto">
          <a:xfrm>
            <a:off x="4343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1" name="Oval 7"/>
          <p:cNvSpPr>
            <a:spLocks noChangeArrowheads="1"/>
          </p:cNvSpPr>
          <p:nvPr/>
        </p:nvSpPr>
        <p:spPr bwMode="auto">
          <a:xfrm>
            <a:off x="5105400" y="22860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2" name="Oval 8"/>
          <p:cNvSpPr>
            <a:spLocks noChangeArrowheads="1"/>
          </p:cNvSpPr>
          <p:nvPr/>
        </p:nvSpPr>
        <p:spPr bwMode="auto">
          <a:xfrm>
            <a:off x="5867400" y="2590800"/>
            <a:ext cx="533400" cy="457200"/>
          </a:xfrm>
          <a:prstGeom prst="ellipse">
            <a:avLst/>
          </a:prstGeom>
          <a:solidFill>
            <a:schemeClr val="bg1"/>
          </a:solidFill>
          <a:ln w="9525">
            <a:solidFill>
              <a:schemeClr val="tx1"/>
            </a:solidFill>
            <a:round/>
            <a:headEnd/>
            <a:tailEnd/>
          </a:ln>
        </p:spPr>
        <p:txBody>
          <a:bodyPr wrap="none" anchor="ctr"/>
          <a:lstStyle/>
          <a:p>
            <a:endParaRPr lang="en-US" altLang="en-US"/>
          </a:p>
        </p:txBody>
      </p:sp>
      <p:sp>
        <p:nvSpPr>
          <p:cNvPr id="21513" name="Rectangle 9"/>
          <p:cNvSpPr>
            <a:spLocks noChangeArrowheads="1"/>
          </p:cNvSpPr>
          <p:nvPr/>
        </p:nvSpPr>
        <p:spPr bwMode="auto">
          <a:xfrm>
            <a:off x="2819400" y="4267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1</a:t>
            </a:r>
          </a:p>
        </p:txBody>
      </p:sp>
      <p:sp>
        <p:nvSpPr>
          <p:cNvPr id="21514" name="Rectangle 10"/>
          <p:cNvSpPr>
            <a:spLocks noChangeArrowheads="1"/>
          </p:cNvSpPr>
          <p:nvPr/>
        </p:nvSpPr>
        <p:spPr bwMode="auto">
          <a:xfrm>
            <a:off x="3581400" y="4267200"/>
            <a:ext cx="457200" cy="5334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2</a:t>
            </a:r>
          </a:p>
        </p:txBody>
      </p:sp>
      <p:sp>
        <p:nvSpPr>
          <p:cNvPr id="21515" name="Rectangle 11"/>
          <p:cNvSpPr>
            <a:spLocks noChangeArrowheads="1"/>
          </p:cNvSpPr>
          <p:nvPr/>
        </p:nvSpPr>
        <p:spPr bwMode="auto">
          <a:xfrm>
            <a:off x="4343400" y="4267200"/>
            <a:ext cx="457200" cy="838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3</a:t>
            </a:r>
          </a:p>
        </p:txBody>
      </p:sp>
      <p:sp>
        <p:nvSpPr>
          <p:cNvPr id="21516" name="Rectangle 12"/>
          <p:cNvSpPr>
            <a:spLocks noChangeArrowheads="1"/>
          </p:cNvSpPr>
          <p:nvPr/>
        </p:nvSpPr>
        <p:spPr bwMode="auto">
          <a:xfrm>
            <a:off x="5105400" y="4267200"/>
            <a:ext cx="457200" cy="4572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4</a:t>
            </a:r>
          </a:p>
        </p:txBody>
      </p:sp>
      <p:sp>
        <p:nvSpPr>
          <p:cNvPr id="21517" name="Rectangle 13"/>
          <p:cNvSpPr>
            <a:spLocks noChangeArrowheads="1"/>
          </p:cNvSpPr>
          <p:nvPr/>
        </p:nvSpPr>
        <p:spPr bwMode="auto">
          <a:xfrm>
            <a:off x="5867400" y="4648200"/>
            <a:ext cx="457200" cy="609600"/>
          </a:xfrm>
          <a:prstGeom prst="rect">
            <a:avLst/>
          </a:prstGeom>
          <a:solidFill>
            <a:schemeClr val="bg1"/>
          </a:solidFill>
          <a:ln w="9525">
            <a:solidFill>
              <a:schemeClr val="tx1"/>
            </a:solidFill>
            <a:miter lim="800000"/>
            <a:headEnd/>
            <a:tailEnd/>
          </a:ln>
        </p:spPr>
        <p:txBody>
          <a:bodyPr wrap="none" anchor="ctr"/>
          <a:lstStyle/>
          <a:p>
            <a:pPr algn="ctr"/>
            <a:r>
              <a:rPr lang="en-US" altLang="en-US">
                <a:latin typeface="Helvetica" pitchFamily="-84" charset="0"/>
              </a:rPr>
              <a:t>F n</a:t>
            </a:r>
          </a:p>
        </p:txBody>
      </p:sp>
      <p:sp>
        <p:nvSpPr>
          <p:cNvPr id="21518" name="Line 14"/>
          <p:cNvSpPr>
            <a:spLocks noChangeShapeType="1"/>
          </p:cNvSpPr>
          <p:nvPr/>
        </p:nvSpPr>
        <p:spPr bwMode="auto">
          <a:xfrm>
            <a:off x="3838575"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19" name="Line 15"/>
          <p:cNvSpPr>
            <a:spLocks noChangeShapeType="1"/>
          </p:cNvSpPr>
          <p:nvPr/>
        </p:nvSpPr>
        <p:spPr bwMode="auto">
          <a:xfrm>
            <a:off x="4572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0" name="Line 16"/>
          <p:cNvSpPr>
            <a:spLocks noChangeShapeType="1"/>
          </p:cNvSpPr>
          <p:nvPr/>
        </p:nvSpPr>
        <p:spPr bwMode="auto">
          <a:xfrm>
            <a:off x="6096000" y="3048000"/>
            <a:ext cx="0" cy="1600200"/>
          </a:xfrm>
          <a:prstGeom prst="line">
            <a:avLst/>
          </a:prstGeom>
          <a:noFill/>
          <a:ln w="9525">
            <a:solidFill>
              <a:schemeClr val="tx1"/>
            </a:solidFill>
            <a:round/>
            <a:headEnd/>
            <a:tailEnd type="arrow" w="med" len="med"/>
          </a:ln>
        </p:spPr>
        <p:txBody>
          <a:bodyPr wrap="none" anchor="ctr"/>
          <a:lstStyle/>
          <a:p>
            <a:endParaRPr lang="en-US"/>
          </a:p>
        </p:txBody>
      </p:sp>
      <p:sp>
        <p:nvSpPr>
          <p:cNvPr id="21521" name="Line 17"/>
          <p:cNvSpPr>
            <a:spLocks noChangeShapeType="1"/>
          </p:cNvSpPr>
          <p:nvPr/>
        </p:nvSpPr>
        <p:spPr bwMode="auto">
          <a:xfrm>
            <a:off x="5334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2" name="Line 18"/>
          <p:cNvSpPr>
            <a:spLocks noChangeShapeType="1"/>
          </p:cNvSpPr>
          <p:nvPr/>
        </p:nvSpPr>
        <p:spPr bwMode="auto">
          <a:xfrm>
            <a:off x="3048000" y="2743200"/>
            <a:ext cx="0" cy="1524000"/>
          </a:xfrm>
          <a:prstGeom prst="line">
            <a:avLst/>
          </a:prstGeom>
          <a:noFill/>
          <a:ln w="9525">
            <a:solidFill>
              <a:schemeClr val="tx1"/>
            </a:solidFill>
            <a:round/>
            <a:headEnd/>
            <a:tailEnd type="arrow" w="med" len="med"/>
          </a:ln>
        </p:spPr>
        <p:txBody>
          <a:bodyPr wrap="none" anchor="ctr"/>
          <a:lstStyle/>
          <a:p>
            <a:endParaRPr lang="en-US"/>
          </a:p>
        </p:txBody>
      </p:sp>
      <p:sp>
        <p:nvSpPr>
          <p:cNvPr id="21523" name="Freeform 19"/>
          <p:cNvSpPr>
            <a:spLocks/>
          </p:cNvSpPr>
          <p:nvPr/>
        </p:nvSpPr>
        <p:spPr bwMode="auto">
          <a:xfrm>
            <a:off x="2538413" y="1962150"/>
            <a:ext cx="4186237" cy="1473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en-US"/>
          </a:p>
        </p:txBody>
      </p:sp>
      <p:sp>
        <p:nvSpPr>
          <p:cNvPr id="21524" name="Freeform 20"/>
          <p:cNvSpPr>
            <a:spLocks/>
          </p:cNvSpPr>
          <p:nvPr/>
        </p:nvSpPr>
        <p:spPr bwMode="auto">
          <a:xfrm>
            <a:off x="2362200" y="3886200"/>
            <a:ext cx="4262438" cy="1600200"/>
          </a:xfrm>
          <a:custGeom>
            <a:avLst/>
            <a:gdLst>
              <a:gd name="T0" fmla="*/ 2147483647 w 2637"/>
              <a:gd name="T1" fmla="*/ 2147483647 h 928"/>
              <a:gd name="T2" fmla="*/ 2147483647 w 2637"/>
              <a:gd name="T3" fmla="*/ 2147483647 h 928"/>
              <a:gd name="T4" fmla="*/ 2147483647 w 2637"/>
              <a:gd name="T5" fmla="*/ 2147483647 h 928"/>
              <a:gd name="T6" fmla="*/ 2147483647 w 2637"/>
              <a:gd name="T7" fmla="*/ 2147483647 h 928"/>
              <a:gd name="T8" fmla="*/ 2147483647 w 2637"/>
              <a:gd name="T9" fmla="*/ 0 h 928"/>
              <a:gd name="T10" fmla="*/ 2147483647 w 2637"/>
              <a:gd name="T11" fmla="*/ 2147483647 h 928"/>
              <a:gd name="T12" fmla="*/ 2147483647 w 2637"/>
              <a:gd name="T13" fmla="*/ 2147483647 h 928"/>
              <a:gd name="T14" fmla="*/ 2147483647 w 2637"/>
              <a:gd name="T15" fmla="*/ 2147483647 h 928"/>
              <a:gd name="T16" fmla="*/ 2147483647 w 2637"/>
              <a:gd name="T17" fmla="*/ 2147483647 h 928"/>
              <a:gd name="T18" fmla="*/ 2147483647 w 2637"/>
              <a:gd name="T19" fmla="*/ 2147483647 h 928"/>
              <a:gd name="T20" fmla="*/ 2147483647 w 2637"/>
              <a:gd name="T21" fmla="*/ 2147483647 h 928"/>
              <a:gd name="T22" fmla="*/ 2147483647 w 2637"/>
              <a:gd name="T23" fmla="*/ 2147483647 h 928"/>
              <a:gd name="T24" fmla="*/ 2147483647 w 2637"/>
              <a:gd name="T25" fmla="*/ 2147483647 h 928"/>
              <a:gd name="T26" fmla="*/ 2147483647 w 2637"/>
              <a:gd name="T27" fmla="*/ 2147483647 h 928"/>
              <a:gd name="T28" fmla="*/ 2147483647 w 2637"/>
              <a:gd name="T29" fmla="*/ 2147483647 h 928"/>
              <a:gd name="T30" fmla="*/ 2147483647 w 2637"/>
              <a:gd name="T31" fmla="*/ 2147483647 h 928"/>
              <a:gd name="T32" fmla="*/ 2147483647 w 2637"/>
              <a:gd name="T33" fmla="*/ 2147483647 h 928"/>
              <a:gd name="T34" fmla="*/ 2147483647 w 2637"/>
              <a:gd name="T35" fmla="*/ 2147483647 h 928"/>
              <a:gd name="T36" fmla="*/ 2147483647 w 2637"/>
              <a:gd name="T37" fmla="*/ 2147483647 h 928"/>
              <a:gd name="T38" fmla="*/ 2147483647 w 2637"/>
              <a:gd name="T39" fmla="*/ 2147483647 h 928"/>
              <a:gd name="T40" fmla="*/ 2147483647 w 2637"/>
              <a:gd name="T41" fmla="*/ 2147483647 h 928"/>
              <a:gd name="T42" fmla="*/ 2147483647 w 2637"/>
              <a:gd name="T43" fmla="*/ 2147483647 h 928"/>
              <a:gd name="T44" fmla="*/ 2147483647 w 2637"/>
              <a:gd name="T45" fmla="*/ 2147483647 h 928"/>
              <a:gd name="T46" fmla="*/ 2147483647 w 2637"/>
              <a:gd name="T47" fmla="*/ 2147483647 h 928"/>
              <a:gd name="T48" fmla="*/ 2147483647 w 2637"/>
              <a:gd name="T49" fmla="*/ 2147483647 h 928"/>
              <a:gd name="T50" fmla="*/ 2147483647 w 2637"/>
              <a:gd name="T51" fmla="*/ 2147483647 h 92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37"/>
              <a:gd name="T79" fmla="*/ 0 h 928"/>
              <a:gd name="T80" fmla="*/ 2637 w 2637"/>
              <a:gd name="T81" fmla="*/ 928 h 92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37" h="928">
                <a:moveTo>
                  <a:pt x="10" y="328"/>
                </a:moveTo>
                <a:cubicBezTo>
                  <a:pt x="14" y="291"/>
                  <a:pt x="6" y="248"/>
                  <a:pt x="28" y="219"/>
                </a:cubicBezTo>
                <a:cubicBezTo>
                  <a:pt x="124" y="92"/>
                  <a:pt x="264" y="66"/>
                  <a:pt x="410" y="37"/>
                </a:cubicBezTo>
                <a:cubicBezTo>
                  <a:pt x="516" y="16"/>
                  <a:pt x="457" y="14"/>
                  <a:pt x="583" y="10"/>
                </a:cubicBezTo>
                <a:cubicBezTo>
                  <a:pt x="728" y="5"/>
                  <a:pt x="874" y="3"/>
                  <a:pt x="1019" y="0"/>
                </a:cubicBezTo>
                <a:cubicBezTo>
                  <a:pt x="1146" y="3"/>
                  <a:pt x="1274" y="3"/>
                  <a:pt x="1401" y="10"/>
                </a:cubicBezTo>
                <a:cubicBezTo>
                  <a:pt x="1485" y="15"/>
                  <a:pt x="1571" y="41"/>
                  <a:pt x="1655" y="55"/>
                </a:cubicBezTo>
                <a:cubicBezTo>
                  <a:pt x="1733" y="86"/>
                  <a:pt x="1819" y="108"/>
                  <a:pt x="1901" y="128"/>
                </a:cubicBezTo>
                <a:cubicBezTo>
                  <a:pt x="1942" y="148"/>
                  <a:pt x="1975" y="152"/>
                  <a:pt x="2019" y="164"/>
                </a:cubicBezTo>
                <a:cubicBezTo>
                  <a:pt x="2098" y="185"/>
                  <a:pt x="2162" y="200"/>
                  <a:pt x="2246" y="210"/>
                </a:cubicBezTo>
                <a:cubicBezTo>
                  <a:pt x="2293" y="226"/>
                  <a:pt x="2338" y="230"/>
                  <a:pt x="2382" y="255"/>
                </a:cubicBezTo>
                <a:cubicBezTo>
                  <a:pt x="2439" y="287"/>
                  <a:pt x="2477" y="343"/>
                  <a:pt x="2519" y="391"/>
                </a:cubicBezTo>
                <a:cubicBezTo>
                  <a:pt x="2536" y="410"/>
                  <a:pt x="2562" y="423"/>
                  <a:pt x="2573" y="446"/>
                </a:cubicBezTo>
                <a:cubicBezTo>
                  <a:pt x="2594" y="488"/>
                  <a:pt x="2606" y="529"/>
                  <a:pt x="2619" y="573"/>
                </a:cubicBezTo>
                <a:cubicBezTo>
                  <a:pt x="2624" y="591"/>
                  <a:pt x="2637" y="628"/>
                  <a:pt x="2637" y="628"/>
                </a:cubicBezTo>
                <a:cubicBezTo>
                  <a:pt x="2634" y="654"/>
                  <a:pt x="2634" y="707"/>
                  <a:pt x="2619" y="737"/>
                </a:cubicBezTo>
                <a:cubicBezTo>
                  <a:pt x="2582" y="812"/>
                  <a:pt x="2477" y="854"/>
                  <a:pt x="2401" y="873"/>
                </a:cubicBezTo>
                <a:cubicBezTo>
                  <a:pt x="2341" y="911"/>
                  <a:pt x="2270" y="909"/>
                  <a:pt x="2201" y="919"/>
                </a:cubicBezTo>
                <a:cubicBezTo>
                  <a:pt x="1832" y="915"/>
                  <a:pt x="1500" y="928"/>
                  <a:pt x="1146" y="873"/>
                </a:cubicBezTo>
                <a:cubicBezTo>
                  <a:pt x="917" y="837"/>
                  <a:pt x="702" y="728"/>
                  <a:pt x="474" y="700"/>
                </a:cubicBezTo>
                <a:cubicBezTo>
                  <a:pt x="465" y="697"/>
                  <a:pt x="455" y="695"/>
                  <a:pt x="446" y="691"/>
                </a:cubicBezTo>
                <a:cubicBezTo>
                  <a:pt x="434" y="686"/>
                  <a:pt x="423" y="677"/>
                  <a:pt x="410" y="673"/>
                </a:cubicBezTo>
                <a:cubicBezTo>
                  <a:pt x="297" y="636"/>
                  <a:pt x="185" y="632"/>
                  <a:pt x="83" y="564"/>
                </a:cubicBezTo>
                <a:cubicBezTo>
                  <a:pt x="47" y="512"/>
                  <a:pt x="45" y="458"/>
                  <a:pt x="28" y="400"/>
                </a:cubicBezTo>
                <a:cubicBezTo>
                  <a:pt x="28" y="400"/>
                  <a:pt x="5" y="332"/>
                  <a:pt x="1" y="319"/>
                </a:cubicBezTo>
                <a:cubicBezTo>
                  <a:pt x="0" y="315"/>
                  <a:pt x="7" y="325"/>
                  <a:pt x="10" y="328"/>
                </a:cubicBezTo>
                <a:close/>
              </a:path>
            </a:pathLst>
          </a:custGeom>
          <a:noFill/>
          <a:ln w="9525" cap="flat" cmpd="sng">
            <a:solidFill>
              <a:schemeClr val="tx1"/>
            </a:solidFill>
            <a:prstDash val="solid"/>
            <a:round/>
            <a:headEnd/>
            <a:tailEnd/>
          </a:ln>
        </p:spPr>
        <p:txBody>
          <a:bodyPr wrap="none" anchor="ctr"/>
          <a:lstStyle/>
          <a:p>
            <a:endParaRPr lang="en-US"/>
          </a:p>
        </p:txBody>
      </p:sp>
      <p:sp>
        <p:nvSpPr>
          <p:cNvPr id="21525" name="Text Box 21"/>
          <p:cNvSpPr txBox="1">
            <a:spLocks noChangeArrowheads="1"/>
          </p:cNvSpPr>
          <p:nvPr/>
        </p:nvSpPr>
        <p:spPr bwMode="auto">
          <a:xfrm>
            <a:off x="1295400" y="2286000"/>
            <a:ext cx="1098550" cy="36671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Directory</a:t>
            </a:r>
          </a:p>
        </p:txBody>
      </p:sp>
      <p:sp>
        <p:nvSpPr>
          <p:cNvPr id="21526" name="Text Box 22"/>
          <p:cNvSpPr txBox="1">
            <a:spLocks noChangeArrowheads="1"/>
          </p:cNvSpPr>
          <p:nvPr/>
        </p:nvSpPr>
        <p:spPr bwMode="auto">
          <a:xfrm>
            <a:off x="1435100" y="4191000"/>
            <a:ext cx="666750" cy="366713"/>
          </a:xfrm>
          <a:prstGeom prst="rect">
            <a:avLst/>
          </a:prstGeom>
          <a:noFill/>
          <a:ln w="9525">
            <a:noFill/>
            <a:miter lim="800000"/>
            <a:headEnd/>
            <a:tailEnd/>
          </a:ln>
        </p:spPr>
        <p:txBody>
          <a:bodyPr wrap="none" anchor="ctr">
            <a:spAutoFit/>
          </a:bodyPr>
          <a:lstStyle/>
          <a:p>
            <a:pPr algn="ctr">
              <a:spcBef>
                <a:spcPct val="50000"/>
              </a:spcBef>
            </a:pPr>
            <a:r>
              <a:rPr lang="en-US" altLang="en-US">
                <a:latin typeface="Helvetica" pitchFamily="-84" charset="0"/>
              </a:rPr>
              <a:t>Files</a:t>
            </a:r>
          </a:p>
        </p:txBody>
      </p:sp>
      <p:sp>
        <p:nvSpPr>
          <p:cNvPr id="21527" name="Rectangle 23"/>
          <p:cNvSpPr>
            <a:spLocks noChangeArrowheads="1"/>
          </p:cNvSpPr>
          <p:nvPr/>
        </p:nvSpPr>
        <p:spPr bwMode="auto">
          <a:xfrm>
            <a:off x="990600" y="5638800"/>
            <a:ext cx="7602538" cy="381000"/>
          </a:xfrm>
          <a:prstGeom prst="rect">
            <a:avLst/>
          </a:prstGeom>
          <a:noFill/>
          <a:ln w="9525">
            <a:noFill/>
            <a:miter lim="800000"/>
            <a:headEnd/>
            <a:tailEnd/>
          </a:ln>
        </p:spPr>
        <p:txBody>
          <a:bodyPr/>
          <a:lstStyle/>
          <a:p>
            <a:r>
              <a:rPr lang="en-US" altLang="en-US">
                <a:latin typeface="Helvetica" pitchFamily="-84" charset="0"/>
              </a:rPr>
              <a:t>Both the directory structure and the files reside on disk</a:t>
            </a: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2"/>
          <p:cNvSpPr>
            <a:spLocks noGrp="1"/>
          </p:cNvSpPr>
          <p:nvPr>
            <p:ph type="title" idx="4294967295"/>
          </p:nvPr>
        </p:nvSpPr>
        <p:spPr>
          <a:xfrm>
            <a:off x="457200" y="179388"/>
            <a:ext cx="8229600" cy="576262"/>
          </a:xfrm>
        </p:spPr>
        <p:txBody>
          <a:bodyPr>
            <a:normAutofit fontScale="90000"/>
          </a:bodyPr>
          <a:lstStyle/>
          <a:p>
            <a:pPr eaLnBrk="1" hangingPunct="1"/>
            <a:r>
              <a:rPr lang="en-US" altLang="en-US"/>
              <a:t>Disk Structure</a:t>
            </a:r>
          </a:p>
        </p:txBody>
      </p:sp>
      <p:sp>
        <p:nvSpPr>
          <p:cNvPr id="22531" name="Content Placeholder 3"/>
          <p:cNvSpPr>
            <a:spLocks noGrp="1"/>
          </p:cNvSpPr>
          <p:nvPr>
            <p:ph idx="4294967295"/>
          </p:nvPr>
        </p:nvSpPr>
        <p:spPr>
          <a:xfrm>
            <a:off x="862013" y="1120775"/>
            <a:ext cx="7043737" cy="4530725"/>
          </a:xfrm>
        </p:spPr>
        <p:txBody>
          <a:bodyPr>
            <a:normAutofit fontScale="77500" lnSpcReduction="20000"/>
          </a:bodyPr>
          <a:lstStyle/>
          <a:p>
            <a:r>
              <a:rPr lang="en-US" altLang="en-US"/>
              <a:t>Disk can be subdivided into </a:t>
            </a:r>
            <a:r>
              <a:rPr lang="en-US" altLang="en-US" b="1">
                <a:solidFill>
                  <a:srgbClr val="3366FF"/>
                </a:solidFill>
              </a:rPr>
              <a:t>partitions</a:t>
            </a:r>
          </a:p>
          <a:p>
            <a:r>
              <a:rPr lang="en-US" altLang="en-US"/>
              <a:t>Disks or partitions can be </a:t>
            </a:r>
            <a:r>
              <a:rPr lang="en-US" altLang="en-US" b="1">
                <a:solidFill>
                  <a:srgbClr val="3366FF"/>
                </a:solidFill>
              </a:rPr>
              <a:t>RAID </a:t>
            </a:r>
            <a:r>
              <a:rPr lang="en-US" altLang="en-US"/>
              <a:t>protected against failure</a:t>
            </a:r>
          </a:p>
          <a:p>
            <a:r>
              <a:rPr lang="en-US" altLang="en-US"/>
              <a:t>Disk or partition can be used </a:t>
            </a:r>
            <a:r>
              <a:rPr lang="en-US" altLang="en-US" b="1">
                <a:solidFill>
                  <a:srgbClr val="3366FF"/>
                </a:solidFill>
              </a:rPr>
              <a:t>raw</a:t>
            </a:r>
            <a:r>
              <a:rPr lang="en-US" altLang="en-US">
                <a:solidFill>
                  <a:srgbClr val="3366FF"/>
                </a:solidFill>
              </a:rPr>
              <a:t> </a:t>
            </a:r>
            <a:r>
              <a:rPr lang="en-US" altLang="en-US"/>
              <a:t>– without a file system, or </a:t>
            </a:r>
            <a:r>
              <a:rPr lang="en-US" altLang="en-US" b="1">
                <a:solidFill>
                  <a:srgbClr val="3366FF"/>
                </a:solidFill>
              </a:rPr>
              <a:t>formatted</a:t>
            </a:r>
            <a:r>
              <a:rPr lang="en-US" altLang="en-US">
                <a:solidFill>
                  <a:srgbClr val="3366FF"/>
                </a:solidFill>
              </a:rPr>
              <a:t> </a:t>
            </a:r>
            <a:r>
              <a:rPr lang="en-US" altLang="en-US"/>
              <a:t>with a file system</a:t>
            </a:r>
          </a:p>
          <a:p>
            <a:r>
              <a:rPr lang="en-US" altLang="en-US"/>
              <a:t>Partitions also known as minidisks, slices</a:t>
            </a:r>
          </a:p>
          <a:p>
            <a:r>
              <a:rPr lang="en-US" altLang="en-US"/>
              <a:t>Entity containing file system known as a </a:t>
            </a:r>
            <a:r>
              <a:rPr lang="en-US" altLang="en-US" b="1">
                <a:solidFill>
                  <a:srgbClr val="3366FF"/>
                </a:solidFill>
              </a:rPr>
              <a:t>volume</a:t>
            </a:r>
          </a:p>
          <a:p>
            <a:r>
              <a:rPr lang="en-US" altLang="en-US"/>
              <a:t>Each volume containing file system also tracks that file system</a:t>
            </a:r>
            <a:r>
              <a:rPr lang="ja-JP" altLang="en-US"/>
              <a:t>’</a:t>
            </a:r>
            <a:r>
              <a:rPr lang="en-US" altLang="ja-JP"/>
              <a:t>s info in </a:t>
            </a:r>
            <a:r>
              <a:rPr lang="en-US" altLang="ja-JP" b="1">
                <a:solidFill>
                  <a:srgbClr val="3366FF"/>
                </a:solidFill>
              </a:rPr>
              <a:t>device directory</a:t>
            </a:r>
            <a:r>
              <a:rPr lang="en-US" altLang="ja-JP">
                <a:solidFill>
                  <a:srgbClr val="3366FF"/>
                </a:solidFill>
              </a:rPr>
              <a:t> </a:t>
            </a:r>
            <a:r>
              <a:rPr lang="en-US" altLang="ja-JP"/>
              <a:t>or </a:t>
            </a:r>
            <a:r>
              <a:rPr lang="en-US" altLang="ja-JP" b="1">
                <a:solidFill>
                  <a:srgbClr val="3366FF"/>
                </a:solidFill>
              </a:rPr>
              <a:t>volume table of contents</a:t>
            </a:r>
          </a:p>
          <a:p>
            <a:r>
              <a:rPr lang="en-US" altLang="en-US"/>
              <a:t>As well as </a:t>
            </a:r>
            <a:r>
              <a:rPr lang="en-US" altLang="en-US" b="1">
                <a:solidFill>
                  <a:srgbClr val="3366FF"/>
                </a:solidFill>
              </a:rPr>
              <a:t>general-purpose file systems</a:t>
            </a:r>
            <a:r>
              <a:rPr lang="en-US" altLang="en-US">
                <a:solidFill>
                  <a:srgbClr val="3366FF"/>
                </a:solidFill>
              </a:rPr>
              <a:t> </a:t>
            </a:r>
            <a:r>
              <a:rPr lang="en-US" altLang="en-US"/>
              <a:t>there are many </a:t>
            </a:r>
            <a:r>
              <a:rPr lang="en-US" altLang="en-US" b="1">
                <a:solidFill>
                  <a:srgbClr val="3366FF"/>
                </a:solidFill>
              </a:rPr>
              <a:t>special-purpose file systems</a:t>
            </a:r>
            <a:r>
              <a:rPr lang="en-US" altLang="en-US"/>
              <a:t>, frequently all within the same operating system or computer</a:t>
            </a: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865188" y="179388"/>
            <a:ext cx="8229600" cy="576262"/>
          </a:xfrm>
        </p:spPr>
        <p:txBody>
          <a:bodyPr>
            <a:normAutofit fontScale="90000"/>
          </a:bodyPr>
          <a:lstStyle/>
          <a:p>
            <a:pPr eaLnBrk="1" hangingPunct="1"/>
            <a:r>
              <a:rPr lang="en-US" altLang="en-US"/>
              <a:t>A Typical File-system Organization</a:t>
            </a:r>
          </a:p>
        </p:txBody>
      </p:sp>
      <p:pic>
        <p:nvPicPr>
          <p:cNvPr id="23555" name="Picture 6" descr="10"/>
          <p:cNvPicPr>
            <a:picLocks noChangeAspect="1" noChangeArrowheads="1"/>
          </p:cNvPicPr>
          <p:nvPr/>
        </p:nvPicPr>
        <p:blipFill>
          <a:blip r:embed="rId3"/>
          <a:srcRect/>
          <a:stretch>
            <a:fillRect/>
          </a:stretch>
        </p:blipFill>
        <p:spPr bwMode="auto">
          <a:xfrm>
            <a:off x="1322388" y="1187450"/>
            <a:ext cx="6910387" cy="367347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1090613" y="166688"/>
            <a:ext cx="7596187" cy="576262"/>
          </a:xfrm>
        </p:spPr>
        <p:txBody>
          <a:bodyPr>
            <a:normAutofit fontScale="90000"/>
          </a:bodyPr>
          <a:lstStyle/>
          <a:p>
            <a:pPr eaLnBrk="1" hangingPunct="1"/>
            <a:r>
              <a:rPr lang="en-US"/>
              <a:t>Memory Management</a:t>
            </a:r>
          </a:p>
        </p:txBody>
      </p:sp>
      <p:sp>
        <p:nvSpPr>
          <p:cNvPr id="38915" name="Rectangle 3"/>
          <p:cNvSpPr>
            <a:spLocks noGrp="1" noChangeArrowheads="1"/>
          </p:cNvSpPr>
          <p:nvPr>
            <p:ph type="body" idx="4294967295"/>
          </p:nvPr>
        </p:nvSpPr>
        <p:spPr>
          <a:xfrm>
            <a:off x="806450" y="1233488"/>
            <a:ext cx="7107238" cy="4530725"/>
          </a:xfrm>
        </p:spPr>
        <p:txBody>
          <a:bodyPr>
            <a:normAutofit fontScale="70000" lnSpcReduction="20000"/>
          </a:bodyPr>
          <a:lstStyle/>
          <a:p>
            <a:r>
              <a:rPr lang="en-US"/>
              <a:t>To execute a program all (or part) of the instructions must be in memory</a:t>
            </a:r>
          </a:p>
          <a:p>
            <a:r>
              <a:rPr lang="en-US"/>
              <a:t>All  (or part) of the data that is needed by the program must be in memory.</a:t>
            </a:r>
            <a:endParaRPr lang="en-US" sz="800"/>
          </a:p>
          <a:p>
            <a:r>
              <a:rPr lang="en-US"/>
              <a:t>Memory management determines what is in memory and when</a:t>
            </a:r>
          </a:p>
          <a:p>
            <a:pPr lvl="1"/>
            <a:r>
              <a:rPr lang="en-US"/>
              <a:t>Optimizing CPU utilization and computer response to users</a:t>
            </a:r>
            <a:endParaRPr lang="en-US" sz="800"/>
          </a:p>
          <a:p>
            <a:r>
              <a:rPr lang="en-US"/>
              <a:t>Memory management activities</a:t>
            </a:r>
          </a:p>
          <a:p>
            <a:pPr lvl="1"/>
            <a:r>
              <a:rPr lang="en-US"/>
              <a:t>Keeping track of which parts of memory are currently being used and by whom</a:t>
            </a:r>
          </a:p>
          <a:p>
            <a:pPr lvl="1"/>
            <a:r>
              <a:rPr lang="en-US"/>
              <a:t>Deciding which processes (or parts thereof) and data to move into and out of memory</a:t>
            </a:r>
          </a:p>
          <a:p>
            <a:pPr lvl="1"/>
            <a:r>
              <a:rPr lang="en-US"/>
              <a:t>Allocating and deallocating memory space as needed</a:t>
            </a:r>
          </a:p>
          <a:p>
            <a:pPr lvl="1">
              <a:buFont typeface="Monotype Sorts" pitchFamily="-84" charset="2"/>
              <a:buNone/>
            </a:pPr>
            <a:endParaRPr lang="en-US"/>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2"/>
          <p:cNvSpPr>
            <a:spLocks noGrp="1"/>
          </p:cNvSpPr>
          <p:nvPr>
            <p:ph type="title" idx="4294967295"/>
          </p:nvPr>
        </p:nvSpPr>
        <p:spPr>
          <a:xfrm>
            <a:off x="457200" y="179388"/>
            <a:ext cx="8229600" cy="576262"/>
          </a:xfrm>
        </p:spPr>
        <p:txBody>
          <a:bodyPr>
            <a:normAutofit fontScale="90000"/>
          </a:bodyPr>
          <a:lstStyle/>
          <a:p>
            <a:pPr eaLnBrk="1" hangingPunct="1"/>
            <a:r>
              <a:rPr lang="en-US" altLang="en-US"/>
              <a:t>Types of File Systems</a:t>
            </a:r>
          </a:p>
        </p:txBody>
      </p:sp>
      <p:sp>
        <p:nvSpPr>
          <p:cNvPr id="24579" name="Content Placeholder 3"/>
          <p:cNvSpPr>
            <a:spLocks noGrp="1"/>
          </p:cNvSpPr>
          <p:nvPr>
            <p:ph idx="4294967295"/>
          </p:nvPr>
        </p:nvSpPr>
        <p:spPr>
          <a:xfrm>
            <a:off x="806450" y="1135063"/>
            <a:ext cx="7380288" cy="4530725"/>
          </a:xfrm>
        </p:spPr>
        <p:txBody>
          <a:bodyPr>
            <a:normAutofit fontScale="77500" lnSpcReduction="20000"/>
          </a:bodyPr>
          <a:lstStyle/>
          <a:p>
            <a:r>
              <a:rPr lang="en-US" altLang="en-US"/>
              <a:t>We mostly talk of general-purpose file systems</a:t>
            </a:r>
          </a:p>
          <a:p>
            <a:r>
              <a:rPr lang="en-US" altLang="en-US"/>
              <a:t>But systems frequently have may file systems, some general- and some special- purpose</a:t>
            </a:r>
          </a:p>
          <a:p>
            <a:r>
              <a:rPr lang="en-US" altLang="en-US"/>
              <a:t>Consider Solaris has</a:t>
            </a:r>
          </a:p>
          <a:p>
            <a:pPr lvl="1"/>
            <a:r>
              <a:rPr lang="en-US" altLang="en-US"/>
              <a:t>tmpfs – memory-based volatile FS for fast, temporary I/O</a:t>
            </a:r>
          </a:p>
          <a:p>
            <a:pPr lvl="1"/>
            <a:r>
              <a:rPr lang="en-US" altLang="en-US"/>
              <a:t>objfs – interface into kernel memory to get kernel symbols for debugging</a:t>
            </a:r>
          </a:p>
          <a:p>
            <a:pPr lvl="1"/>
            <a:r>
              <a:rPr lang="en-US" altLang="en-US"/>
              <a:t>ctfs – contract file system for managing daemons </a:t>
            </a:r>
          </a:p>
          <a:p>
            <a:pPr lvl="1"/>
            <a:r>
              <a:rPr lang="en-US" altLang="en-US"/>
              <a:t>lofs – loopback file system allows one FS to be accessed in place of another</a:t>
            </a:r>
          </a:p>
          <a:p>
            <a:pPr lvl="1"/>
            <a:r>
              <a:rPr lang="en-US" altLang="en-US"/>
              <a:t>procfs – kernel interface to process structures</a:t>
            </a:r>
          </a:p>
          <a:p>
            <a:pPr lvl="1"/>
            <a:r>
              <a:rPr lang="en-US" altLang="en-US"/>
              <a:t>ufs, zfs – general purpose file systems</a:t>
            </a:r>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923925" y="150813"/>
            <a:ext cx="8229600" cy="576262"/>
          </a:xfrm>
        </p:spPr>
        <p:txBody>
          <a:bodyPr>
            <a:normAutofit fontScale="90000"/>
          </a:bodyPr>
          <a:lstStyle/>
          <a:p>
            <a:pPr eaLnBrk="1" hangingPunct="1"/>
            <a:r>
              <a:rPr lang="en-US" altLang="en-US"/>
              <a:t>Operations Performed on Directory</a:t>
            </a:r>
          </a:p>
        </p:txBody>
      </p:sp>
      <p:sp>
        <p:nvSpPr>
          <p:cNvPr id="25603" name="Rectangle 3"/>
          <p:cNvSpPr>
            <a:spLocks noGrp="1" noChangeArrowheads="1"/>
          </p:cNvSpPr>
          <p:nvPr>
            <p:ph type="body" idx="1"/>
          </p:nvPr>
        </p:nvSpPr>
        <p:spPr>
          <a:xfrm>
            <a:off x="806450" y="1092200"/>
            <a:ext cx="8229600" cy="4530725"/>
          </a:xfrm>
        </p:spPr>
        <p:txBody>
          <a:bodyPr/>
          <a:lstStyle/>
          <a:p>
            <a:r>
              <a:rPr lang="en-US" altLang="en-US"/>
              <a:t>Search for a file</a:t>
            </a:r>
          </a:p>
          <a:p>
            <a:endParaRPr lang="en-US" altLang="en-US" sz="800"/>
          </a:p>
          <a:p>
            <a:r>
              <a:rPr lang="en-US" altLang="en-US"/>
              <a:t>Create a file</a:t>
            </a:r>
          </a:p>
          <a:p>
            <a:endParaRPr lang="en-US" altLang="en-US" sz="800"/>
          </a:p>
          <a:p>
            <a:r>
              <a:rPr lang="en-US" altLang="en-US"/>
              <a:t>Delete a file</a:t>
            </a:r>
          </a:p>
          <a:p>
            <a:endParaRPr lang="en-US" altLang="en-US" sz="800"/>
          </a:p>
          <a:p>
            <a:r>
              <a:rPr lang="en-US" altLang="en-US"/>
              <a:t>List a directory</a:t>
            </a:r>
          </a:p>
          <a:p>
            <a:endParaRPr lang="en-US" altLang="en-US" sz="800"/>
          </a:p>
          <a:p>
            <a:r>
              <a:rPr lang="en-US" altLang="en-US"/>
              <a:t>Rename a file</a:t>
            </a:r>
          </a:p>
          <a:p>
            <a:endParaRPr lang="en-US" altLang="en-US" sz="800"/>
          </a:p>
          <a:p>
            <a:r>
              <a:rPr lang="en-US" altLang="en-US"/>
              <a:t>Traverse the file system</a:t>
            </a:r>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1179513" y="241300"/>
            <a:ext cx="7743825" cy="457200"/>
          </a:xfrm>
        </p:spPr>
        <p:txBody>
          <a:bodyPr>
            <a:normAutofit fontScale="90000"/>
          </a:bodyPr>
          <a:lstStyle/>
          <a:p>
            <a:pPr eaLnBrk="1" hangingPunct="1"/>
            <a:r>
              <a:rPr lang="en-US" altLang="en-US" sz="2800"/>
              <a:t>Directory Organization</a:t>
            </a:r>
          </a:p>
        </p:txBody>
      </p:sp>
      <p:sp>
        <p:nvSpPr>
          <p:cNvPr id="26627" name="Rectangle 3"/>
          <p:cNvSpPr>
            <a:spLocks noGrp="1" noChangeArrowheads="1"/>
          </p:cNvSpPr>
          <p:nvPr>
            <p:ph type="body" idx="1"/>
          </p:nvPr>
        </p:nvSpPr>
        <p:spPr>
          <a:xfrm>
            <a:off x="1200150" y="1627188"/>
            <a:ext cx="6438900" cy="4460875"/>
          </a:xfrm>
        </p:spPr>
        <p:txBody>
          <a:bodyPr>
            <a:normAutofit lnSpcReduction="10000"/>
          </a:bodyPr>
          <a:lstStyle/>
          <a:p>
            <a:r>
              <a:rPr lang="en-US" altLang="en-US"/>
              <a:t>Efficiency – locating a file quickly</a:t>
            </a:r>
          </a:p>
          <a:p>
            <a:r>
              <a:rPr lang="en-US" altLang="en-US"/>
              <a:t>Naming – convenient to users</a:t>
            </a:r>
          </a:p>
          <a:p>
            <a:pPr lvl="1"/>
            <a:r>
              <a:rPr lang="en-US" altLang="en-US"/>
              <a:t>Two users can have same name for different files</a:t>
            </a:r>
          </a:p>
          <a:p>
            <a:pPr lvl="1"/>
            <a:r>
              <a:rPr lang="en-US" altLang="en-US"/>
              <a:t>The same file can have several different names</a:t>
            </a:r>
          </a:p>
          <a:p>
            <a:r>
              <a:rPr lang="en-US" altLang="en-US"/>
              <a:t>Grouping – logical grouping of files by properties, (e.g., all Java programs, all games, …)</a:t>
            </a:r>
          </a:p>
        </p:txBody>
      </p:sp>
      <p:sp>
        <p:nvSpPr>
          <p:cNvPr id="26628" name="Rectangle 4"/>
          <p:cNvSpPr>
            <a:spLocks noChangeArrowheads="1"/>
          </p:cNvSpPr>
          <p:nvPr/>
        </p:nvSpPr>
        <p:spPr bwMode="auto">
          <a:xfrm>
            <a:off x="900113" y="1079500"/>
            <a:ext cx="7188200" cy="369888"/>
          </a:xfrm>
          <a:prstGeom prst="rect">
            <a:avLst/>
          </a:prstGeom>
          <a:noFill/>
          <a:ln w="9525">
            <a:noFill/>
            <a:miter lim="800000"/>
            <a:headEnd/>
            <a:tailEnd/>
          </a:ln>
        </p:spPr>
        <p:txBody>
          <a:bodyPr>
            <a:spAutoFit/>
          </a:bodyPr>
          <a:lstStyle/>
          <a:p>
            <a:r>
              <a:rPr lang="en-US" altLang="en-US">
                <a:latin typeface="Helvetica" pitchFamily="-84" charset="0"/>
              </a:rPr>
              <a:t>The directory is organized logically  to obtain </a:t>
            </a: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Single-Level Directory</a:t>
            </a:r>
            <a:endParaRPr lang="en-US" altLang="en-US" sz="2400"/>
          </a:p>
        </p:txBody>
      </p:sp>
      <p:sp>
        <p:nvSpPr>
          <p:cNvPr id="27651" name="Rectangle 3"/>
          <p:cNvSpPr>
            <a:spLocks noGrp="1" noChangeArrowheads="1"/>
          </p:cNvSpPr>
          <p:nvPr>
            <p:ph type="body" idx="1"/>
          </p:nvPr>
        </p:nvSpPr>
        <p:spPr>
          <a:xfrm>
            <a:off x="855663" y="990600"/>
            <a:ext cx="7275512" cy="4130675"/>
          </a:xfrm>
        </p:spPr>
        <p:txBody>
          <a:bodyPr>
            <a:normAutofit fontScale="92500" lnSpcReduction="10000"/>
          </a:bodyPr>
          <a:lstStyle/>
          <a:p>
            <a:r>
              <a:rPr lang="en-US" altLang="en-US"/>
              <a:t>A single directory for all users</a:t>
            </a:r>
          </a:p>
          <a:p>
            <a:endParaRPr lang="en-US" altLang="en-US"/>
          </a:p>
          <a:p>
            <a:endParaRPr lang="en-US" altLang="en-US"/>
          </a:p>
          <a:p>
            <a:endParaRPr lang="en-US" altLang="en-US"/>
          </a:p>
          <a:p>
            <a:endParaRPr lang="en-US" altLang="en-US"/>
          </a:p>
          <a:p>
            <a:endParaRPr lang="en-US" altLang="en-US"/>
          </a:p>
          <a:p>
            <a:r>
              <a:rPr lang="en-US" altLang="en-US"/>
              <a:t>Naming problem</a:t>
            </a:r>
          </a:p>
          <a:p>
            <a:r>
              <a:rPr lang="en-US" altLang="en-US"/>
              <a:t>Grouping problem</a:t>
            </a:r>
          </a:p>
          <a:p>
            <a:endParaRPr lang="en-US" altLang="en-US"/>
          </a:p>
          <a:p>
            <a:endParaRPr lang="en-US" altLang="en-US"/>
          </a:p>
          <a:p>
            <a:endParaRPr lang="en-US" altLang="en-US"/>
          </a:p>
        </p:txBody>
      </p:sp>
      <p:sp>
        <p:nvSpPr>
          <p:cNvPr id="27652" name="Rectangle 5"/>
          <p:cNvSpPr>
            <a:spLocks noChangeArrowheads="1"/>
          </p:cNvSpPr>
          <p:nvPr/>
        </p:nvSpPr>
        <p:spPr bwMode="auto">
          <a:xfrm>
            <a:off x="1050925" y="3746500"/>
            <a:ext cx="4406900" cy="460375"/>
          </a:xfrm>
          <a:prstGeom prst="rect">
            <a:avLst/>
          </a:prstGeom>
          <a:noFill/>
          <a:ln w="9525">
            <a:noFill/>
            <a:miter lim="800000"/>
            <a:headEnd/>
            <a:tailEnd/>
          </a:ln>
        </p:spPr>
        <p:txBody>
          <a:bodyPr/>
          <a:lstStyle/>
          <a:p>
            <a:endParaRPr lang="en-US" altLang="en-US" sz="2000">
              <a:latin typeface="Helvetica" pitchFamily="-84" charset="0"/>
            </a:endParaRPr>
          </a:p>
        </p:txBody>
      </p:sp>
      <p:pic>
        <p:nvPicPr>
          <p:cNvPr id="27653" name="Picture 7"/>
          <p:cNvPicPr>
            <a:picLocks noChangeAspect="1" noChangeArrowheads="1"/>
          </p:cNvPicPr>
          <p:nvPr/>
        </p:nvPicPr>
        <p:blipFill>
          <a:blip r:embed="rId3"/>
          <a:srcRect/>
          <a:stretch>
            <a:fillRect/>
          </a:stretch>
        </p:blipFill>
        <p:spPr bwMode="auto">
          <a:xfrm>
            <a:off x="1744663" y="1577975"/>
            <a:ext cx="6100762" cy="1484313"/>
          </a:xfrm>
          <a:prstGeom prst="rect">
            <a:avLst/>
          </a:prstGeom>
          <a:noFill/>
          <a:ln w="9525">
            <a:noFill/>
            <a:miter lim="800000"/>
            <a:headEnd/>
            <a:tailEnd/>
          </a:ln>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Two-Level Directory</a:t>
            </a:r>
            <a:endParaRPr lang="en-US" altLang="en-US" sz="2400"/>
          </a:p>
        </p:txBody>
      </p:sp>
      <p:sp>
        <p:nvSpPr>
          <p:cNvPr id="28675" name="Rectangle 3"/>
          <p:cNvSpPr>
            <a:spLocks noGrp="1" noChangeArrowheads="1"/>
          </p:cNvSpPr>
          <p:nvPr>
            <p:ph type="body" idx="1"/>
          </p:nvPr>
        </p:nvSpPr>
        <p:spPr>
          <a:xfrm>
            <a:off x="849313" y="1120775"/>
            <a:ext cx="7869237" cy="555625"/>
          </a:xfrm>
        </p:spPr>
        <p:txBody>
          <a:bodyPr>
            <a:normAutofit lnSpcReduction="10000"/>
          </a:bodyPr>
          <a:lstStyle/>
          <a:p>
            <a:r>
              <a:rPr lang="en-US" altLang="en-US"/>
              <a:t>Separate directory for each user</a:t>
            </a:r>
          </a:p>
        </p:txBody>
      </p:sp>
      <p:sp>
        <p:nvSpPr>
          <p:cNvPr id="28676" name="Rectangle 5"/>
          <p:cNvSpPr>
            <a:spLocks noChangeArrowheads="1"/>
          </p:cNvSpPr>
          <p:nvPr/>
        </p:nvSpPr>
        <p:spPr bwMode="auto">
          <a:xfrm>
            <a:off x="854075" y="4111625"/>
            <a:ext cx="7002463" cy="1409700"/>
          </a:xfrm>
          <a:prstGeom prst="rect">
            <a:avLst/>
          </a:prstGeom>
          <a:noFill/>
          <a:ln w="9525">
            <a:noFill/>
            <a:miter lim="800000"/>
            <a:headEnd/>
            <a:tailEnd/>
          </a:ln>
        </p:spPr>
        <p:txBody>
          <a:bodyPr/>
          <a:lstStyle/>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Path name</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Can have the same file name for different user</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Efficient searching</a:t>
            </a:r>
          </a:p>
          <a:p>
            <a:pPr marL="342900" indent="-342900">
              <a:spcBef>
                <a:spcPct val="35000"/>
              </a:spcBef>
              <a:buClr>
                <a:srgbClr val="993300"/>
              </a:buClr>
              <a:buSzPct val="90000"/>
              <a:buFont typeface="Monotype Sorts" pitchFamily="-84" charset="2"/>
              <a:buChar char="n"/>
            </a:pPr>
            <a:r>
              <a:rPr kumimoji="1" lang="en-US" altLang="en-US">
                <a:latin typeface="Helvetica" pitchFamily="-84" charset="0"/>
              </a:rPr>
              <a:t>No grouping capability</a:t>
            </a:r>
          </a:p>
        </p:txBody>
      </p:sp>
      <p:pic>
        <p:nvPicPr>
          <p:cNvPr id="28677" name="Picture 8"/>
          <p:cNvPicPr>
            <a:picLocks noChangeAspect="1" noChangeArrowheads="1"/>
          </p:cNvPicPr>
          <p:nvPr/>
        </p:nvPicPr>
        <p:blipFill>
          <a:blip r:embed="rId3"/>
          <a:srcRect/>
          <a:stretch>
            <a:fillRect/>
          </a:stretch>
        </p:blipFill>
        <p:spPr bwMode="auto">
          <a:xfrm>
            <a:off x="1857375" y="1724025"/>
            <a:ext cx="6427788" cy="2192338"/>
          </a:xfrm>
          <a:prstGeom prst="rect">
            <a:avLst/>
          </a:prstGeom>
          <a:noFill/>
          <a:ln w="9525">
            <a:noFill/>
            <a:miter lim="800000"/>
            <a:headEnd/>
            <a:tailEnd/>
          </a:ln>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79388"/>
            <a:ext cx="8229600" cy="576262"/>
          </a:xfrm>
        </p:spPr>
        <p:txBody>
          <a:bodyPr>
            <a:normAutofit fontScale="90000"/>
          </a:bodyPr>
          <a:lstStyle/>
          <a:p>
            <a:pPr eaLnBrk="1" hangingPunct="1"/>
            <a:r>
              <a:rPr lang="en-US" altLang="en-US"/>
              <a:t>Tree-Structured Directories</a:t>
            </a:r>
          </a:p>
        </p:txBody>
      </p:sp>
      <p:pic>
        <p:nvPicPr>
          <p:cNvPr id="29699" name="Picture 6"/>
          <p:cNvPicPr>
            <a:picLocks noChangeAspect="1" noChangeArrowheads="1"/>
          </p:cNvPicPr>
          <p:nvPr/>
        </p:nvPicPr>
        <p:blipFill>
          <a:blip r:embed="rId3"/>
          <a:srcRect/>
          <a:stretch>
            <a:fillRect/>
          </a:stretch>
        </p:blipFill>
        <p:spPr bwMode="auto">
          <a:xfrm>
            <a:off x="1533525" y="1239838"/>
            <a:ext cx="6915150" cy="4403725"/>
          </a:xfrm>
          <a:prstGeom prst="rect">
            <a:avLst/>
          </a:prstGeom>
          <a:noFill/>
          <a:ln w="9525">
            <a:noFill/>
            <a:miter lim="800000"/>
            <a:headEnd/>
            <a:tailEnd/>
          </a:ln>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830263" y="193675"/>
            <a:ext cx="8229600" cy="576263"/>
          </a:xfrm>
        </p:spPr>
        <p:txBody>
          <a:bodyPr>
            <a:normAutofit fontScale="90000"/>
          </a:bodyPr>
          <a:lstStyle/>
          <a:p>
            <a:pPr eaLnBrk="1" hangingPunct="1"/>
            <a:r>
              <a:rPr lang="en-US" altLang="en-US"/>
              <a:t>Tree-Structured Directories (Cont.)</a:t>
            </a:r>
          </a:p>
        </p:txBody>
      </p:sp>
      <p:sp>
        <p:nvSpPr>
          <p:cNvPr id="30723" name="Rectangle 3"/>
          <p:cNvSpPr>
            <a:spLocks noGrp="1" noChangeArrowheads="1"/>
          </p:cNvSpPr>
          <p:nvPr>
            <p:ph type="body" idx="1"/>
          </p:nvPr>
        </p:nvSpPr>
        <p:spPr>
          <a:xfrm>
            <a:off x="876300" y="1079500"/>
            <a:ext cx="8229600" cy="4530725"/>
          </a:xfrm>
        </p:spPr>
        <p:txBody>
          <a:bodyPr/>
          <a:lstStyle/>
          <a:p>
            <a:r>
              <a:rPr lang="en-US" altLang="en-US"/>
              <a:t>Efficient searching</a:t>
            </a:r>
            <a:br>
              <a:rPr lang="en-US" altLang="en-US"/>
            </a:br>
            <a:endParaRPr lang="en-US" altLang="en-US"/>
          </a:p>
          <a:p>
            <a:r>
              <a:rPr lang="en-US" altLang="en-US"/>
              <a:t>Grouping Capability</a:t>
            </a:r>
            <a:br>
              <a:rPr lang="en-US" altLang="en-US"/>
            </a:br>
            <a:endParaRPr lang="en-US" altLang="en-US"/>
          </a:p>
          <a:p>
            <a:r>
              <a:rPr lang="en-US" altLang="en-US"/>
              <a:t>Current directory (working directory)</a:t>
            </a:r>
          </a:p>
          <a:p>
            <a:pPr lvl="1"/>
            <a:r>
              <a:rPr lang="en-US" altLang="en-US" b="1">
                <a:solidFill>
                  <a:srgbClr val="000000"/>
                </a:solidFill>
                <a:latin typeface="Courier New" pitchFamily="49" charset="0"/>
                <a:cs typeface="Courier New" pitchFamily="49" charset="0"/>
              </a:rPr>
              <a:t>cd /spell/mail/prog</a:t>
            </a:r>
          </a:p>
          <a:p>
            <a:pPr lvl="1"/>
            <a:r>
              <a:rPr lang="en-US" altLang="en-US" b="1">
                <a:solidFill>
                  <a:srgbClr val="000000"/>
                </a:solidFill>
                <a:latin typeface="Courier New" pitchFamily="49" charset="0"/>
                <a:cs typeface="Courier New" pitchFamily="49" charset="0"/>
              </a:rPr>
              <a:t>type list</a:t>
            </a: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20763" y="150813"/>
            <a:ext cx="8229600" cy="576262"/>
          </a:xfrm>
        </p:spPr>
        <p:txBody>
          <a:bodyPr>
            <a:normAutofit fontScale="90000"/>
          </a:bodyPr>
          <a:lstStyle/>
          <a:p>
            <a:pPr eaLnBrk="1" hangingPunct="1"/>
            <a:r>
              <a:rPr lang="en-US" altLang="en-US"/>
              <a:t>Tree-Structured Directories (Cont)</a:t>
            </a:r>
          </a:p>
        </p:txBody>
      </p:sp>
      <p:sp>
        <p:nvSpPr>
          <p:cNvPr id="31747" name="Rectangle 3"/>
          <p:cNvSpPr>
            <a:spLocks noGrp="1" noChangeArrowheads="1"/>
          </p:cNvSpPr>
          <p:nvPr>
            <p:ph type="body" idx="1"/>
          </p:nvPr>
        </p:nvSpPr>
        <p:spPr>
          <a:xfrm>
            <a:off x="863600" y="1136650"/>
            <a:ext cx="7370763" cy="2992438"/>
          </a:xfrm>
        </p:spPr>
        <p:txBody>
          <a:bodyPr>
            <a:normAutofit fontScale="77500" lnSpcReduction="20000"/>
          </a:bodyPr>
          <a:lstStyle/>
          <a:p>
            <a:pPr>
              <a:lnSpc>
                <a:spcPct val="90000"/>
              </a:lnSpc>
              <a:tabLst>
                <a:tab pos="2857500" algn="ctr"/>
              </a:tabLst>
            </a:pPr>
            <a:r>
              <a:rPr lang="en-US" altLang="en-US" b="1">
                <a:solidFill>
                  <a:srgbClr val="3366FF"/>
                </a:solidFill>
              </a:rPr>
              <a:t>Absolute</a:t>
            </a:r>
            <a:r>
              <a:rPr lang="en-US" altLang="en-US"/>
              <a:t> or </a:t>
            </a:r>
            <a:r>
              <a:rPr lang="en-US" altLang="en-US" b="1">
                <a:solidFill>
                  <a:srgbClr val="3366FF"/>
                </a:solidFill>
              </a:rPr>
              <a:t>relative</a:t>
            </a:r>
            <a:r>
              <a:rPr lang="en-US" altLang="en-US"/>
              <a:t> path name</a:t>
            </a:r>
          </a:p>
          <a:p>
            <a:pPr>
              <a:lnSpc>
                <a:spcPct val="90000"/>
              </a:lnSpc>
              <a:tabLst>
                <a:tab pos="2857500" algn="ctr"/>
              </a:tabLst>
            </a:pPr>
            <a:r>
              <a:rPr lang="en-US" altLang="en-US"/>
              <a:t>Creating a new file is done in current directory</a:t>
            </a:r>
          </a:p>
          <a:p>
            <a:pPr>
              <a:lnSpc>
                <a:spcPct val="90000"/>
              </a:lnSpc>
              <a:tabLst>
                <a:tab pos="2857500" algn="ctr"/>
              </a:tabLst>
            </a:pPr>
            <a:r>
              <a:rPr lang="en-US" altLang="en-US"/>
              <a:t>Delete a file</a:t>
            </a:r>
          </a:p>
          <a:p>
            <a:pPr>
              <a:lnSpc>
                <a:spcPct val="90000"/>
              </a:lnSpc>
              <a:buFont typeface="Monotype Sorts" pitchFamily="-84" charset="2"/>
              <a:buNone/>
              <a:tabLst>
                <a:tab pos="2857500" algn="ctr"/>
              </a:tabLst>
            </a:pPr>
            <a:r>
              <a:rPr lang="en-US" altLang="en-US"/>
              <a:t>		</a:t>
            </a:r>
            <a:r>
              <a:rPr lang="en-US" altLang="en-US" b="1">
                <a:solidFill>
                  <a:srgbClr val="000000"/>
                </a:solidFill>
                <a:latin typeface="Courier New" pitchFamily="49" charset="0"/>
                <a:cs typeface="Courier New" pitchFamily="49" charset="0"/>
              </a:rPr>
              <a:t>rm &lt;file-name&gt;</a:t>
            </a:r>
          </a:p>
          <a:p>
            <a:pPr>
              <a:lnSpc>
                <a:spcPct val="90000"/>
              </a:lnSpc>
              <a:tabLst>
                <a:tab pos="2857500" algn="ctr"/>
              </a:tabLst>
            </a:pPr>
            <a:r>
              <a:rPr lang="en-US" altLang="en-US"/>
              <a:t>Creating a new subdirectory is done in current directory</a:t>
            </a:r>
          </a:p>
          <a:p>
            <a:pPr marL="342900" lvl="1" indent="-342900">
              <a:lnSpc>
                <a:spcPct val="90000"/>
              </a:lnSpc>
              <a:buClr>
                <a:srgbClr val="993300"/>
              </a:buClr>
              <a:buSzPct val="90000"/>
              <a:buFont typeface="Monotype Sorts" pitchFamily="-84" charset="2"/>
              <a:buNone/>
              <a:tabLst>
                <a:tab pos="2857500" algn="ctr"/>
              </a:tabLst>
            </a:pPr>
            <a:r>
              <a:rPr lang="en-US" altLang="en-US"/>
              <a:t>		</a:t>
            </a:r>
            <a:r>
              <a:rPr lang="en-US" altLang="en-US" b="1">
                <a:solidFill>
                  <a:srgbClr val="000000"/>
                </a:solidFill>
                <a:latin typeface="Courier New" pitchFamily="49" charset="0"/>
                <a:cs typeface="Courier New" pitchFamily="49" charset="0"/>
              </a:rPr>
              <a:t>mkdir &lt;dir-name&gt;</a:t>
            </a:r>
          </a:p>
          <a:p>
            <a:pPr marL="342900" lvl="1" indent="-342900">
              <a:lnSpc>
                <a:spcPct val="90000"/>
              </a:lnSpc>
              <a:buClr>
                <a:srgbClr val="993300"/>
              </a:buClr>
              <a:buSzPct val="90000"/>
              <a:buFont typeface="Monotype Sorts" pitchFamily="-84" charset="2"/>
              <a:buNone/>
              <a:tabLst>
                <a:tab pos="2857500" algn="ctr"/>
              </a:tabLst>
            </a:pPr>
            <a:r>
              <a:rPr lang="en-US" altLang="en-US"/>
              <a:t>	Example:  if in current directory   </a:t>
            </a:r>
            <a:r>
              <a:rPr lang="en-US" altLang="en-US" b="1">
                <a:solidFill>
                  <a:srgbClr val="000000"/>
                </a:solidFill>
                <a:latin typeface="Courier New" pitchFamily="49" charset="0"/>
                <a:cs typeface="Courier New" pitchFamily="49" charset="0"/>
              </a:rPr>
              <a:t>/mail</a:t>
            </a:r>
          </a:p>
          <a:p>
            <a:pPr marL="342900" lvl="1" indent="-342900">
              <a:lnSpc>
                <a:spcPct val="90000"/>
              </a:lnSpc>
              <a:buClr>
                <a:srgbClr val="993300"/>
              </a:buClr>
              <a:buSzPct val="90000"/>
              <a:buFont typeface="Monotype Sorts" pitchFamily="-84" charset="2"/>
              <a:buNone/>
              <a:tabLst>
                <a:tab pos="2857500" algn="ctr"/>
              </a:tabLst>
            </a:pPr>
            <a:r>
              <a:rPr lang="en-US" altLang="en-US" b="1">
                <a:solidFill>
                  <a:srgbClr val="000000"/>
                </a:solidFill>
                <a:latin typeface="Courier New" pitchFamily="49" charset="0"/>
                <a:cs typeface="Courier New" pitchFamily="49" charset="0"/>
              </a:rPr>
              <a:t>		mkdir count</a:t>
            </a:r>
          </a:p>
        </p:txBody>
      </p:sp>
      <p:sp>
        <p:nvSpPr>
          <p:cNvPr id="31748" name="Rectangle 11"/>
          <p:cNvSpPr>
            <a:spLocks noChangeArrowheads="1"/>
          </p:cNvSpPr>
          <p:nvPr/>
        </p:nvSpPr>
        <p:spPr bwMode="auto">
          <a:xfrm>
            <a:off x="852488" y="5561013"/>
            <a:ext cx="7423150" cy="334962"/>
          </a:xfrm>
          <a:prstGeom prst="rect">
            <a:avLst/>
          </a:prstGeom>
          <a:noFill/>
          <a:ln w="9525">
            <a:noFill/>
            <a:miter lim="800000"/>
            <a:headEnd/>
            <a:tailEnd/>
          </a:ln>
        </p:spPr>
        <p:txBody>
          <a:bodyPr/>
          <a:lstStyle/>
          <a:p>
            <a:pPr>
              <a:tabLst>
                <a:tab pos="2857500" algn="ctr"/>
              </a:tabLst>
            </a:pPr>
            <a:r>
              <a:rPr lang="en-US" altLang="en-US" sz="2000">
                <a:latin typeface="Helvetica" pitchFamily="-84" charset="0"/>
              </a:rPr>
              <a:t>Deleting </a:t>
            </a:r>
            <a:r>
              <a:rPr lang="ja-JP" altLang="en-US" sz="2000">
                <a:latin typeface="Helvetica" pitchFamily="-84" charset="0"/>
              </a:rPr>
              <a:t>“</a:t>
            </a:r>
            <a:r>
              <a:rPr lang="en-US" altLang="ja-JP" sz="2000">
                <a:latin typeface="Helvetica" pitchFamily="-84" charset="0"/>
              </a:rPr>
              <a:t>mail</a:t>
            </a:r>
            <a:r>
              <a:rPr lang="ja-JP" altLang="en-US" sz="2000">
                <a:latin typeface="Helvetica" pitchFamily="-84" charset="0"/>
              </a:rPr>
              <a:t>”</a:t>
            </a:r>
            <a:r>
              <a:rPr lang="en-US" altLang="ja-JP" sz="2000">
                <a:latin typeface="Helvetica" pitchFamily="-84" charset="0"/>
              </a:rPr>
              <a:t> </a:t>
            </a:r>
            <a:r>
              <a:rPr lang="en-US" altLang="ja-JP" sz="2000">
                <a:latin typeface="Helvetica" pitchFamily="-84" charset="0"/>
                <a:sym typeface="Symbol" pitchFamily="18" charset="2"/>
              </a:rPr>
              <a:t> deleting the entire subtree rooted by </a:t>
            </a:r>
            <a:r>
              <a:rPr lang="ja-JP" altLang="en-US" sz="2000">
                <a:latin typeface="Helvetica" pitchFamily="-84" charset="0"/>
                <a:sym typeface="Symbol" pitchFamily="18" charset="2"/>
              </a:rPr>
              <a:t>“</a:t>
            </a:r>
            <a:r>
              <a:rPr lang="en-US" altLang="ja-JP" sz="2000">
                <a:latin typeface="Helvetica" pitchFamily="-84" charset="0"/>
                <a:sym typeface="Symbol" pitchFamily="18" charset="2"/>
              </a:rPr>
              <a:t>mail</a:t>
            </a:r>
            <a:r>
              <a:rPr lang="ja-JP" altLang="en-US" sz="2000">
                <a:latin typeface="Helvetica" pitchFamily="-84" charset="0"/>
                <a:sym typeface="Symbol" pitchFamily="18" charset="2"/>
              </a:rPr>
              <a:t>”</a:t>
            </a:r>
            <a:endParaRPr lang="en-US" altLang="en-US" sz="2000">
              <a:latin typeface="Helvetica" pitchFamily="-84" charset="0"/>
            </a:endParaRPr>
          </a:p>
        </p:txBody>
      </p:sp>
      <p:pic>
        <p:nvPicPr>
          <p:cNvPr id="31749" name="Picture 1"/>
          <p:cNvPicPr>
            <a:picLocks noChangeAspect="1"/>
          </p:cNvPicPr>
          <p:nvPr/>
        </p:nvPicPr>
        <p:blipFill>
          <a:blip r:embed="rId3"/>
          <a:srcRect/>
          <a:stretch>
            <a:fillRect/>
          </a:stretch>
        </p:blipFill>
        <p:spPr bwMode="auto">
          <a:xfrm>
            <a:off x="2659063" y="4100513"/>
            <a:ext cx="3132137" cy="1074737"/>
          </a:xfrm>
          <a:prstGeom prst="rect">
            <a:avLst/>
          </a:prstGeom>
          <a:noFill/>
          <a:ln w="9525">
            <a:noFill/>
            <a:miter lim="800000"/>
            <a:headEnd/>
            <a:tailEnd/>
          </a:ln>
        </p:spPr>
      </p:pic>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Acyclic-Graph Directories</a:t>
            </a:r>
            <a:endParaRPr lang="en-US" altLang="en-US" sz="2400"/>
          </a:p>
        </p:txBody>
      </p:sp>
      <p:sp>
        <p:nvSpPr>
          <p:cNvPr id="32771" name="Rectangle 3"/>
          <p:cNvSpPr>
            <a:spLocks noGrp="1" noChangeArrowheads="1"/>
          </p:cNvSpPr>
          <p:nvPr>
            <p:ph type="body" idx="1"/>
          </p:nvPr>
        </p:nvSpPr>
        <p:spPr>
          <a:xfrm>
            <a:off x="811213" y="1093788"/>
            <a:ext cx="7029450" cy="522287"/>
          </a:xfrm>
        </p:spPr>
        <p:txBody>
          <a:bodyPr>
            <a:normAutofit fontScale="92500" lnSpcReduction="10000"/>
          </a:bodyPr>
          <a:lstStyle/>
          <a:p>
            <a:r>
              <a:rPr lang="en-US" altLang="en-US"/>
              <a:t>Have shared subdirectories and files</a:t>
            </a:r>
          </a:p>
        </p:txBody>
      </p:sp>
      <p:pic>
        <p:nvPicPr>
          <p:cNvPr id="32772" name="Picture 7" descr="10"/>
          <p:cNvPicPr>
            <a:picLocks noChangeAspect="1" noChangeArrowheads="1"/>
          </p:cNvPicPr>
          <p:nvPr/>
        </p:nvPicPr>
        <p:blipFill>
          <a:blip r:embed="rId3"/>
          <a:srcRect/>
          <a:stretch>
            <a:fillRect/>
          </a:stretch>
        </p:blipFill>
        <p:spPr bwMode="auto">
          <a:xfrm>
            <a:off x="2236788" y="1677988"/>
            <a:ext cx="4960937" cy="4008437"/>
          </a:xfrm>
          <a:prstGeom prst="rect">
            <a:avLst/>
          </a:prstGeom>
          <a:noFill/>
          <a:ln w="9525">
            <a:noFill/>
            <a:miter lim="800000"/>
            <a:headEnd/>
            <a:tailEnd/>
          </a:ln>
        </p:spPr>
      </p:pic>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11238" y="136525"/>
            <a:ext cx="7718425" cy="576263"/>
          </a:xfrm>
        </p:spPr>
        <p:txBody>
          <a:bodyPr>
            <a:normAutofit fontScale="90000"/>
          </a:bodyPr>
          <a:lstStyle/>
          <a:p>
            <a:pPr eaLnBrk="1" hangingPunct="1"/>
            <a:r>
              <a:rPr lang="en-US" altLang="en-US"/>
              <a:t>Acyclic-Graph Directories (Cont.)</a:t>
            </a:r>
          </a:p>
        </p:txBody>
      </p:sp>
      <p:sp>
        <p:nvSpPr>
          <p:cNvPr id="33795" name="Rectangle 3"/>
          <p:cNvSpPr>
            <a:spLocks noGrp="1" noChangeArrowheads="1"/>
          </p:cNvSpPr>
          <p:nvPr>
            <p:ph type="body" idx="1"/>
          </p:nvPr>
        </p:nvSpPr>
        <p:spPr>
          <a:xfrm>
            <a:off x="890588" y="1120775"/>
            <a:ext cx="7564437" cy="4530725"/>
          </a:xfrm>
        </p:spPr>
        <p:txBody>
          <a:bodyPr>
            <a:normAutofit fontScale="92500" lnSpcReduction="20000"/>
          </a:bodyPr>
          <a:lstStyle/>
          <a:p>
            <a:r>
              <a:rPr lang="en-US" altLang="en-US"/>
              <a:t>Two different names (aliasing)</a:t>
            </a:r>
          </a:p>
          <a:p>
            <a:r>
              <a:rPr lang="en-US" altLang="en-US"/>
              <a:t>If </a:t>
            </a:r>
            <a:r>
              <a:rPr lang="en-US" altLang="en-US" b="1" i="1"/>
              <a:t>dict</a:t>
            </a:r>
            <a:r>
              <a:rPr lang="en-US" altLang="en-US"/>
              <a:t> deletes </a:t>
            </a:r>
            <a:r>
              <a:rPr lang="en-US" altLang="en-US" b="1" i="1"/>
              <a:t>list</a:t>
            </a:r>
            <a:r>
              <a:rPr lang="en-US" altLang="en-US"/>
              <a:t> </a:t>
            </a:r>
            <a:r>
              <a:rPr lang="en-US" altLang="en-US">
                <a:sym typeface="Symbol" pitchFamily="18" charset="2"/>
              </a:rPr>
              <a:t> dangling pointer</a:t>
            </a:r>
          </a:p>
          <a:p>
            <a:pPr>
              <a:buFont typeface="Monotype Sorts" pitchFamily="-84" charset="2"/>
              <a:buNone/>
            </a:pPr>
            <a:r>
              <a:rPr lang="en-US" altLang="en-US"/>
              <a:t>	Solutions:</a:t>
            </a:r>
          </a:p>
          <a:p>
            <a:pPr lvl="1"/>
            <a:r>
              <a:rPr lang="en-US" altLang="en-US"/>
              <a:t>Backpointers, so we can delete all pointers</a:t>
            </a:r>
            <a:br>
              <a:rPr lang="en-US" altLang="en-US"/>
            </a:br>
            <a:r>
              <a:rPr lang="en-US" altLang="en-US"/>
              <a:t>Variable size records a problem</a:t>
            </a:r>
          </a:p>
          <a:p>
            <a:pPr lvl="1"/>
            <a:r>
              <a:rPr lang="en-US" altLang="en-US"/>
              <a:t>Backpointers using a daisy chain organization</a:t>
            </a:r>
          </a:p>
          <a:p>
            <a:pPr lvl="1"/>
            <a:r>
              <a:rPr lang="en-US" altLang="en-US"/>
              <a:t>Entry-hold-count solution</a:t>
            </a:r>
          </a:p>
          <a:p>
            <a:r>
              <a:rPr lang="en-US" altLang="en-US"/>
              <a:t>New directory entry type</a:t>
            </a:r>
          </a:p>
          <a:p>
            <a:pPr lvl="1"/>
            <a:r>
              <a:rPr lang="en-US" altLang="en-US" b="1">
                <a:solidFill>
                  <a:srgbClr val="3366FF"/>
                </a:solidFill>
              </a:rPr>
              <a:t>Link</a:t>
            </a:r>
            <a:r>
              <a:rPr lang="en-US" altLang="en-US"/>
              <a:t> – another name (pointer) to an existing file</a:t>
            </a:r>
          </a:p>
          <a:p>
            <a:pPr lvl="1"/>
            <a:r>
              <a:rPr lang="en-US" altLang="en-US" b="1">
                <a:solidFill>
                  <a:srgbClr val="3366FF"/>
                </a:solidFill>
              </a:rPr>
              <a:t>Resolve the link </a:t>
            </a:r>
            <a:r>
              <a:rPr lang="en-US" altLang="en-US"/>
              <a:t>– follow pointer to locate the file</a:t>
            </a:r>
            <a:endParaRPr lang="en-US" altLang="en-US"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128713" y="182563"/>
            <a:ext cx="7558087" cy="576262"/>
          </a:xfrm>
        </p:spPr>
        <p:txBody>
          <a:bodyPr>
            <a:normAutofit fontScale="90000"/>
          </a:bodyPr>
          <a:lstStyle/>
          <a:p>
            <a:pPr eaLnBrk="1" hangingPunct="1"/>
            <a:r>
              <a:rPr lang="en-US"/>
              <a:t>Storage Management</a:t>
            </a:r>
          </a:p>
        </p:txBody>
      </p:sp>
      <p:sp>
        <p:nvSpPr>
          <p:cNvPr id="39939" name="Rectangle 3"/>
          <p:cNvSpPr>
            <a:spLocks noGrp="1" noChangeArrowheads="1"/>
          </p:cNvSpPr>
          <p:nvPr>
            <p:ph type="body" idx="4294967295"/>
          </p:nvPr>
        </p:nvSpPr>
        <p:spPr>
          <a:xfrm>
            <a:off x="920750" y="1104900"/>
            <a:ext cx="7434263" cy="4992688"/>
          </a:xfrm>
        </p:spPr>
        <p:txBody>
          <a:bodyPr>
            <a:normAutofit fontScale="77500" lnSpcReduction="20000"/>
          </a:bodyPr>
          <a:lstStyle/>
          <a:p>
            <a:pPr>
              <a:lnSpc>
                <a:spcPct val="90000"/>
              </a:lnSpc>
            </a:pPr>
            <a:r>
              <a:rPr lang="en-US"/>
              <a:t>OS provides uniform, logical view of information storage</a:t>
            </a:r>
          </a:p>
          <a:p>
            <a:pPr lvl="1">
              <a:lnSpc>
                <a:spcPct val="90000"/>
              </a:lnSpc>
            </a:pPr>
            <a:r>
              <a:rPr lang="en-US"/>
              <a:t>Abstracts physical properties to logical storage unit  - </a:t>
            </a:r>
            <a:r>
              <a:rPr lang="en-US" b="1">
                <a:solidFill>
                  <a:srgbClr val="3366FF"/>
                </a:solidFill>
              </a:rPr>
              <a:t>file</a:t>
            </a:r>
          </a:p>
          <a:p>
            <a:pPr lvl="1">
              <a:lnSpc>
                <a:spcPct val="90000"/>
              </a:lnSpc>
            </a:pPr>
            <a:r>
              <a:rPr lang="en-US"/>
              <a:t>Each medium is controlled by device (i.e., disk drive, tape drive)</a:t>
            </a:r>
          </a:p>
          <a:p>
            <a:pPr lvl="2">
              <a:lnSpc>
                <a:spcPct val="90000"/>
              </a:lnSpc>
            </a:pPr>
            <a:r>
              <a:rPr lang="en-US"/>
              <a:t>Varying properties include access speed, capacity, data-transfer rate, access method (sequential or random)</a:t>
            </a:r>
          </a:p>
          <a:p>
            <a:pPr lvl="2">
              <a:lnSpc>
                <a:spcPct val="90000"/>
              </a:lnSpc>
            </a:pPr>
            <a:endParaRPr lang="en-US" sz="800"/>
          </a:p>
          <a:p>
            <a:pPr>
              <a:lnSpc>
                <a:spcPct val="90000"/>
              </a:lnSpc>
            </a:pPr>
            <a:r>
              <a:rPr lang="en-US"/>
              <a:t>File-System management</a:t>
            </a:r>
          </a:p>
          <a:p>
            <a:pPr lvl="1">
              <a:lnSpc>
                <a:spcPct val="90000"/>
              </a:lnSpc>
            </a:pPr>
            <a:r>
              <a:rPr lang="en-US"/>
              <a:t>Files usually organized into directories</a:t>
            </a:r>
          </a:p>
          <a:p>
            <a:pPr lvl="1">
              <a:lnSpc>
                <a:spcPct val="90000"/>
              </a:lnSpc>
            </a:pPr>
            <a:r>
              <a:rPr lang="en-US"/>
              <a:t>Access control on most systems to determine who can access what</a:t>
            </a:r>
          </a:p>
          <a:p>
            <a:pPr lvl="1">
              <a:lnSpc>
                <a:spcPct val="90000"/>
              </a:lnSpc>
            </a:pPr>
            <a:r>
              <a:rPr lang="en-US"/>
              <a:t>OS activities include</a:t>
            </a:r>
          </a:p>
          <a:p>
            <a:pPr lvl="2">
              <a:lnSpc>
                <a:spcPct val="90000"/>
              </a:lnSpc>
            </a:pPr>
            <a:r>
              <a:rPr lang="en-US"/>
              <a:t>Creating and deleting files and directories</a:t>
            </a:r>
          </a:p>
          <a:p>
            <a:pPr lvl="2">
              <a:lnSpc>
                <a:spcPct val="90000"/>
              </a:lnSpc>
            </a:pPr>
            <a:r>
              <a:rPr lang="en-US"/>
              <a:t>Primitives to manipulate files and directories</a:t>
            </a:r>
          </a:p>
          <a:p>
            <a:pPr lvl="2">
              <a:lnSpc>
                <a:spcPct val="90000"/>
              </a:lnSpc>
            </a:pPr>
            <a:r>
              <a:rPr lang="en-US"/>
              <a:t>Mapping files onto secondary storage</a:t>
            </a:r>
          </a:p>
          <a:p>
            <a:pPr lvl="2">
              <a:lnSpc>
                <a:spcPct val="90000"/>
              </a:lnSpc>
            </a:pPr>
            <a:r>
              <a:rPr lang="en-US"/>
              <a:t>Backup files onto stable (non-volatile) storage media</a:t>
            </a: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030288" y="179388"/>
            <a:ext cx="7656512" cy="576262"/>
          </a:xfrm>
        </p:spPr>
        <p:txBody>
          <a:bodyPr>
            <a:normAutofit fontScale="90000"/>
          </a:bodyPr>
          <a:lstStyle/>
          <a:p>
            <a:pPr eaLnBrk="1" hangingPunct="1"/>
            <a:r>
              <a:rPr lang="en-US" altLang="en-US"/>
              <a:t>General Graph Directory</a:t>
            </a:r>
            <a:endParaRPr lang="en-US" altLang="en-US" sz="2400"/>
          </a:p>
        </p:txBody>
      </p:sp>
      <p:pic>
        <p:nvPicPr>
          <p:cNvPr id="34819" name="Picture 6" descr="10"/>
          <p:cNvPicPr>
            <a:picLocks noChangeAspect="1" noChangeArrowheads="1"/>
          </p:cNvPicPr>
          <p:nvPr/>
        </p:nvPicPr>
        <p:blipFill>
          <a:blip r:embed="rId3"/>
          <a:srcRect/>
          <a:stretch>
            <a:fillRect/>
          </a:stretch>
        </p:blipFill>
        <p:spPr bwMode="auto">
          <a:xfrm>
            <a:off x="1435100" y="1331913"/>
            <a:ext cx="6616700" cy="3919537"/>
          </a:xfrm>
          <a:prstGeom prst="rect">
            <a:avLst/>
          </a:prstGeom>
          <a:noFill/>
          <a:ln w="9525">
            <a:noFill/>
            <a:miter lim="800000"/>
            <a:headEnd/>
            <a:tailEnd/>
          </a:ln>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08063" y="179388"/>
            <a:ext cx="7707312" cy="576262"/>
          </a:xfrm>
        </p:spPr>
        <p:txBody>
          <a:bodyPr>
            <a:normAutofit fontScale="90000"/>
          </a:bodyPr>
          <a:lstStyle/>
          <a:p>
            <a:pPr eaLnBrk="1" hangingPunct="1"/>
            <a:r>
              <a:rPr lang="en-US" altLang="en-US"/>
              <a:t>General Graph Directory (Cont.)</a:t>
            </a:r>
          </a:p>
        </p:txBody>
      </p:sp>
      <p:sp>
        <p:nvSpPr>
          <p:cNvPr id="35843" name="Rectangle 3"/>
          <p:cNvSpPr>
            <a:spLocks noGrp="1" noChangeArrowheads="1"/>
          </p:cNvSpPr>
          <p:nvPr>
            <p:ph type="body" idx="1"/>
          </p:nvPr>
        </p:nvSpPr>
        <p:spPr>
          <a:xfrm>
            <a:off x="862013" y="1135063"/>
            <a:ext cx="6959600" cy="4530725"/>
          </a:xfrm>
        </p:spPr>
        <p:txBody>
          <a:bodyPr/>
          <a:lstStyle/>
          <a:p>
            <a:r>
              <a:rPr lang="en-US" altLang="en-US"/>
              <a:t>How do we guarantee no cycles?</a:t>
            </a:r>
          </a:p>
          <a:p>
            <a:pPr lvl="1"/>
            <a:r>
              <a:rPr lang="en-US" altLang="en-US"/>
              <a:t>Allow only links to file not subdirectories</a:t>
            </a:r>
          </a:p>
          <a:p>
            <a:pPr lvl="1"/>
            <a:r>
              <a:rPr lang="en-US" altLang="en-US" b="1">
                <a:solidFill>
                  <a:srgbClr val="3366FF"/>
                </a:solidFill>
              </a:rPr>
              <a:t>Garbage collection</a:t>
            </a:r>
          </a:p>
          <a:p>
            <a:pPr lvl="1"/>
            <a:r>
              <a:rPr lang="en-US" altLang="en-US"/>
              <a:t>Every time a new link is added use a cycle detection algorithm to determine whether it is OK</a:t>
            </a: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68375" y="136525"/>
            <a:ext cx="7718425" cy="576263"/>
          </a:xfrm>
        </p:spPr>
        <p:txBody>
          <a:bodyPr>
            <a:normAutofit fontScale="90000"/>
          </a:bodyPr>
          <a:lstStyle/>
          <a:p>
            <a:pPr eaLnBrk="1" hangingPunct="1"/>
            <a:r>
              <a:rPr lang="en-US" altLang="en-US"/>
              <a:t>File System Mounting</a:t>
            </a:r>
          </a:p>
        </p:txBody>
      </p:sp>
      <p:sp>
        <p:nvSpPr>
          <p:cNvPr id="36867" name="Rectangle 3"/>
          <p:cNvSpPr>
            <a:spLocks noGrp="1" noChangeArrowheads="1"/>
          </p:cNvSpPr>
          <p:nvPr>
            <p:ph type="body" idx="1"/>
          </p:nvPr>
        </p:nvSpPr>
        <p:spPr>
          <a:xfrm>
            <a:off x="849313" y="1120775"/>
            <a:ext cx="6821487" cy="3067050"/>
          </a:xfrm>
        </p:spPr>
        <p:txBody>
          <a:bodyPr/>
          <a:lstStyle/>
          <a:p>
            <a:r>
              <a:rPr lang="en-US" altLang="en-US"/>
              <a:t>A file system must be </a:t>
            </a:r>
            <a:r>
              <a:rPr lang="en-US" altLang="en-US" b="1">
                <a:solidFill>
                  <a:srgbClr val="3366FF"/>
                </a:solidFill>
              </a:rPr>
              <a:t>mounted</a:t>
            </a:r>
            <a:r>
              <a:rPr lang="en-US" altLang="en-US"/>
              <a:t> before it can be accessed</a:t>
            </a:r>
            <a:endParaRPr lang="en-US" altLang="en-US" b="1">
              <a:solidFill>
                <a:srgbClr val="3366FF"/>
              </a:solidFill>
            </a:endParaRPr>
          </a:p>
          <a:p>
            <a:r>
              <a:rPr lang="en-US" altLang="en-US"/>
              <a:t>A unmounted file system (i.e., Fig. 11-11(b)) is mounted at a </a:t>
            </a:r>
            <a:r>
              <a:rPr lang="en-US" altLang="en-US" b="1">
                <a:solidFill>
                  <a:srgbClr val="3366FF"/>
                </a:solidFill>
              </a:rPr>
              <a:t>mount point</a:t>
            </a:r>
          </a:p>
        </p:txBody>
      </p:sp>
      <p:pic>
        <p:nvPicPr>
          <p:cNvPr id="36868" name="Picture 1" descr="11_14.pdf"/>
          <p:cNvPicPr>
            <a:picLocks noChangeAspect="1"/>
          </p:cNvPicPr>
          <p:nvPr/>
        </p:nvPicPr>
        <p:blipFill>
          <a:blip r:embed="rId3"/>
          <a:srcRect/>
          <a:stretch>
            <a:fillRect/>
          </a:stretch>
        </p:blipFill>
        <p:spPr bwMode="auto">
          <a:xfrm>
            <a:off x="1589088" y="2300288"/>
            <a:ext cx="5910262" cy="3422650"/>
          </a:xfrm>
          <a:prstGeom prst="rect">
            <a:avLst/>
          </a:prstGeom>
          <a:noFill/>
          <a:ln w="9525">
            <a:noFill/>
            <a:miter lim="800000"/>
            <a:headEnd/>
            <a:tailEnd/>
          </a:ln>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50813"/>
            <a:ext cx="8229600" cy="576262"/>
          </a:xfrm>
        </p:spPr>
        <p:txBody>
          <a:bodyPr>
            <a:normAutofit fontScale="90000"/>
          </a:bodyPr>
          <a:lstStyle/>
          <a:p>
            <a:pPr eaLnBrk="1" hangingPunct="1"/>
            <a:r>
              <a:rPr lang="en-US" altLang="en-US"/>
              <a:t>Mount Point</a:t>
            </a:r>
            <a:endParaRPr lang="en-US" altLang="en-US" sz="2400"/>
          </a:p>
        </p:txBody>
      </p:sp>
      <p:pic>
        <p:nvPicPr>
          <p:cNvPr id="37891" name="Picture 5"/>
          <p:cNvPicPr>
            <a:picLocks noChangeAspect="1" noChangeArrowheads="1"/>
          </p:cNvPicPr>
          <p:nvPr/>
        </p:nvPicPr>
        <p:blipFill>
          <a:blip r:embed="rId3"/>
          <a:srcRect/>
          <a:stretch>
            <a:fillRect/>
          </a:stretch>
        </p:blipFill>
        <p:spPr bwMode="auto">
          <a:xfrm>
            <a:off x="3214688" y="1266825"/>
            <a:ext cx="2984500" cy="3422650"/>
          </a:xfrm>
          <a:prstGeom prst="rect">
            <a:avLst/>
          </a:prstGeom>
          <a:noFill/>
          <a:ln w="9525">
            <a:noFill/>
            <a:miter lim="800000"/>
            <a:headEnd/>
            <a:tailEnd/>
          </a:ln>
        </p:spPr>
      </p:pic>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File Sharing</a:t>
            </a:r>
          </a:p>
        </p:txBody>
      </p:sp>
      <p:sp>
        <p:nvSpPr>
          <p:cNvPr id="38915" name="Rectangle 3"/>
          <p:cNvSpPr>
            <a:spLocks noGrp="1" noChangeArrowheads="1"/>
          </p:cNvSpPr>
          <p:nvPr>
            <p:ph type="body" idx="1"/>
          </p:nvPr>
        </p:nvSpPr>
        <p:spPr>
          <a:xfrm>
            <a:off x="835025" y="1106488"/>
            <a:ext cx="7099300" cy="4530725"/>
          </a:xfrm>
        </p:spPr>
        <p:txBody>
          <a:bodyPr>
            <a:normAutofit fontScale="77500" lnSpcReduction="20000"/>
          </a:bodyPr>
          <a:lstStyle/>
          <a:p>
            <a:r>
              <a:rPr lang="en-US" altLang="en-US"/>
              <a:t>Sharing of files on multi-user systems is desirable</a:t>
            </a:r>
          </a:p>
          <a:p>
            <a:r>
              <a:rPr lang="en-US" altLang="en-US"/>
              <a:t>Sharing may be done through a </a:t>
            </a:r>
            <a:r>
              <a:rPr lang="en-US" altLang="en-US" b="1">
                <a:solidFill>
                  <a:srgbClr val="3366FF"/>
                </a:solidFill>
              </a:rPr>
              <a:t>protection</a:t>
            </a:r>
            <a:r>
              <a:rPr lang="en-US" altLang="en-US"/>
              <a:t> scheme</a:t>
            </a:r>
          </a:p>
          <a:p>
            <a:r>
              <a:rPr lang="en-US" altLang="en-US"/>
              <a:t>On distributed systems, files may be shared across a network</a:t>
            </a:r>
          </a:p>
          <a:p>
            <a:r>
              <a:rPr lang="en-US" altLang="en-US"/>
              <a:t>Network File System (NFS) is a common distributed file-sharing method</a:t>
            </a:r>
          </a:p>
          <a:p>
            <a:r>
              <a:rPr lang="en-US" altLang="en-US"/>
              <a:t>If multi-user system</a:t>
            </a:r>
          </a:p>
          <a:p>
            <a:pPr lvl="1"/>
            <a:r>
              <a:rPr lang="en-US" altLang="en-US" b="1">
                <a:solidFill>
                  <a:srgbClr val="3366FF"/>
                </a:solidFill>
              </a:rPr>
              <a:t>User IDs </a:t>
            </a:r>
            <a:r>
              <a:rPr lang="en-US" altLang="en-US"/>
              <a:t>identify users, allowing permissions and protections to be per-user</a:t>
            </a:r>
            <a:br>
              <a:rPr lang="en-US" altLang="en-US"/>
            </a:br>
            <a:r>
              <a:rPr lang="en-US" altLang="en-US" b="1">
                <a:solidFill>
                  <a:srgbClr val="3366FF"/>
                </a:solidFill>
              </a:rPr>
              <a:t>Group IDs </a:t>
            </a:r>
            <a:r>
              <a:rPr lang="en-US" altLang="en-US"/>
              <a:t>allow users to be in groups, permitting group access rights</a:t>
            </a:r>
          </a:p>
          <a:p>
            <a:pPr lvl="1"/>
            <a:r>
              <a:rPr lang="en-US" altLang="en-US"/>
              <a:t>Owner of a file / directory</a:t>
            </a:r>
          </a:p>
          <a:p>
            <a:pPr lvl="1"/>
            <a:r>
              <a:rPr lang="en-US" altLang="en-US"/>
              <a:t>Group of a file / directory</a:t>
            </a:r>
          </a:p>
          <a:p>
            <a:endParaRPr lang="en-US" altLang="en-US"/>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687388" y="207963"/>
            <a:ext cx="8531225" cy="576262"/>
          </a:xfrm>
        </p:spPr>
        <p:txBody>
          <a:bodyPr>
            <a:normAutofit fontScale="90000"/>
          </a:bodyPr>
          <a:lstStyle/>
          <a:p>
            <a:pPr eaLnBrk="1" hangingPunct="1"/>
            <a:r>
              <a:rPr lang="en-US" altLang="en-US"/>
              <a:t>File Sharing – Remote File Systems</a:t>
            </a:r>
          </a:p>
        </p:txBody>
      </p:sp>
      <p:sp>
        <p:nvSpPr>
          <p:cNvPr id="39939" name="Rectangle 3"/>
          <p:cNvSpPr>
            <a:spLocks noGrp="1" noChangeArrowheads="1"/>
          </p:cNvSpPr>
          <p:nvPr>
            <p:ph type="body" idx="1"/>
          </p:nvPr>
        </p:nvSpPr>
        <p:spPr>
          <a:xfrm>
            <a:off x="868363" y="1095375"/>
            <a:ext cx="7853362" cy="5275263"/>
          </a:xfrm>
        </p:spPr>
        <p:txBody>
          <a:bodyPr>
            <a:normAutofit fontScale="70000" lnSpcReduction="20000"/>
          </a:bodyPr>
          <a:lstStyle/>
          <a:p>
            <a:r>
              <a:rPr lang="en-US" altLang="en-US"/>
              <a:t>Uses networking to allow file system access between systems</a:t>
            </a:r>
          </a:p>
          <a:p>
            <a:pPr lvl="1"/>
            <a:r>
              <a:rPr lang="en-US" altLang="en-US"/>
              <a:t>Manually via programs like FTP</a:t>
            </a:r>
          </a:p>
          <a:p>
            <a:pPr lvl="1"/>
            <a:r>
              <a:rPr lang="en-US" altLang="en-US"/>
              <a:t>Automatically, seamlessly using </a:t>
            </a:r>
            <a:r>
              <a:rPr lang="en-US" altLang="en-US" b="1">
                <a:solidFill>
                  <a:srgbClr val="3366FF"/>
                </a:solidFill>
              </a:rPr>
              <a:t>distributed file systems</a:t>
            </a:r>
          </a:p>
          <a:p>
            <a:pPr lvl="1"/>
            <a:r>
              <a:rPr lang="en-US" altLang="en-US"/>
              <a:t>Semi automatically via the</a:t>
            </a:r>
            <a:r>
              <a:rPr lang="en-US" altLang="en-US" b="1">
                <a:solidFill>
                  <a:schemeClr val="tx2"/>
                </a:solidFill>
              </a:rPr>
              <a:t> </a:t>
            </a:r>
            <a:r>
              <a:rPr lang="en-US" altLang="en-US" b="1">
                <a:solidFill>
                  <a:srgbClr val="3366FF"/>
                </a:solidFill>
              </a:rPr>
              <a:t>world wide web</a:t>
            </a:r>
          </a:p>
          <a:p>
            <a:r>
              <a:rPr lang="en-US" altLang="en-US" b="1">
                <a:solidFill>
                  <a:srgbClr val="3366FF"/>
                </a:solidFill>
              </a:rPr>
              <a:t>Client-server </a:t>
            </a:r>
            <a:r>
              <a:rPr lang="en-US" altLang="en-US"/>
              <a:t>model allows clients to mount remote file systems from servers</a:t>
            </a:r>
          </a:p>
          <a:p>
            <a:pPr lvl="1"/>
            <a:r>
              <a:rPr lang="en-US" altLang="en-US"/>
              <a:t>Server can serve multiple clients</a:t>
            </a:r>
          </a:p>
          <a:p>
            <a:pPr lvl="1"/>
            <a:r>
              <a:rPr lang="en-US" altLang="en-US"/>
              <a:t>Client and user-on-client identification is insecure or complicated</a:t>
            </a:r>
          </a:p>
          <a:p>
            <a:pPr lvl="1"/>
            <a:r>
              <a:rPr lang="en-US" altLang="en-US" b="1">
                <a:solidFill>
                  <a:srgbClr val="3366FF"/>
                </a:solidFill>
              </a:rPr>
              <a:t>NFS</a:t>
            </a:r>
            <a:r>
              <a:rPr lang="en-US" altLang="en-US"/>
              <a:t> is standard UNIX client-server file sharing protocol</a:t>
            </a:r>
          </a:p>
          <a:p>
            <a:pPr lvl="1"/>
            <a:r>
              <a:rPr lang="en-US" altLang="en-US" b="1">
                <a:solidFill>
                  <a:srgbClr val="3366FF"/>
                </a:solidFill>
              </a:rPr>
              <a:t>CIFS</a:t>
            </a:r>
            <a:r>
              <a:rPr lang="en-US" altLang="en-US"/>
              <a:t> is standard Windows protocol</a:t>
            </a:r>
          </a:p>
          <a:p>
            <a:pPr lvl="1"/>
            <a:r>
              <a:rPr lang="en-US" altLang="en-US"/>
              <a:t>Standard operating system file calls are translated into remote calls</a:t>
            </a:r>
          </a:p>
          <a:p>
            <a:r>
              <a:rPr lang="en-US" altLang="en-US"/>
              <a:t>Distributed Information Systems </a:t>
            </a:r>
            <a:r>
              <a:rPr lang="en-US" altLang="en-US" b="1"/>
              <a:t>(</a:t>
            </a:r>
            <a:r>
              <a:rPr lang="en-US" altLang="en-US" b="1">
                <a:solidFill>
                  <a:srgbClr val="3366FF"/>
                </a:solidFill>
              </a:rPr>
              <a:t>distributed naming services</a:t>
            </a:r>
            <a:r>
              <a:rPr lang="en-US" altLang="en-US" b="1"/>
              <a:t>)</a:t>
            </a:r>
            <a:r>
              <a:rPr lang="en-US" altLang="en-US"/>
              <a:t> such as LDAP, DNS, NIS, Active Directory implement unified access to information needed for remote computing</a:t>
            </a: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812800" y="136525"/>
            <a:ext cx="7888288" cy="576263"/>
          </a:xfrm>
        </p:spPr>
        <p:txBody>
          <a:bodyPr>
            <a:normAutofit fontScale="90000"/>
          </a:bodyPr>
          <a:lstStyle/>
          <a:p>
            <a:pPr eaLnBrk="1" hangingPunct="1"/>
            <a:r>
              <a:rPr lang="en-US" altLang="en-US"/>
              <a:t>File Sharing – Failure Modes</a:t>
            </a:r>
          </a:p>
        </p:txBody>
      </p:sp>
      <p:sp>
        <p:nvSpPr>
          <p:cNvPr id="40963" name="Rectangle 3"/>
          <p:cNvSpPr>
            <a:spLocks noGrp="1" noChangeArrowheads="1"/>
          </p:cNvSpPr>
          <p:nvPr>
            <p:ph type="body" idx="1"/>
          </p:nvPr>
        </p:nvSpPr>
        <p:spPr>
          <a:xfrm>
            <a:off x="849313" y="1177925"/>
            <a:ext cx="6916737" cy="4429125"/>
          </a:xfrm>
        </p:spPr>
        <p:txBody>
          <a:bodyPr>
            <a:normAutofit fontScale="85000" lnSpcReduction="10000"/>
          </a:bodyPr>
          <a:lstStyle/>
          <a:p>
            <a:r>
              <a:rPr lang="en-US" altLang="en-US"/>
              <a:t>All file systems have failure modes</a:t>
            </a:r>
          </a:p>
          <a:p>
            <a:pPr lvl="1"/>
            <a:r>
              <a:rPr lang="en-US" altLang="en-US"/>
              <a:t>For example corruption of directory structures or other non-user data, called </a:t>
            </a:r>
            <a:r>
              <a:rPr lang="en-US" altLang="en-US" b="1">
                <a:solidFill>
                  <a:srgbClr val="3366FF"/>
                </a:solidFill>
              </a:rPr>
              <a:t>metadata</a:t>
            </a:r>
          </a:p>
          <a:p>
            <a:r>
              <a:rPr lang="en-US" altLang="en-US"/>
              <a:t>Remote file systems add new failure modes, due to network failure, server failure</a:t>
            </a:r>
          </a:p>
          <a:p>
            <a:r>
              <a:rPr lang="en-US" altLang="en-US"/>
              <a:t>Recovery from failure can involve </a:t>
            </a:r>
            <a:r>
              <a:rPr lang="en-US" altLang="en-US" b="1">
                <a:solidFill>
                  <a:srgbClr val="3366FF"/>
                </a:solidFill>
              </a:rPr>
              <a:t>state information </a:t>
            </a:r>
            <a:r>
              <a:rPr lang="en-US" altLang="en-US"/>
              <a:t>about status of each remote request</a:t>
            </a:r>
          </a:p>
          <a:p>
            <a:r>
              <a:rPr lang="en-US" altLang="en-US" b="1">
                <a:solidFill>
                  <a:srgbClr val="3366FF"/>
                </a:solidFill>
              </a:rPr>
              <a:t>Stateless</a:t>
            </a:r>
            <a:r>
              <a:rPr lang="en-US" altLang="en-US"/>
              <a:t> protocols such as NFS v3 include all information in each request, allowing easy recovery but less security</a:t>
            </a:r>
          </a:p>
        </p:txBody>
      </p:sp>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66788" y="187325"/>
            <a:ext cx="8501062" cy="576263"/>
          </a:xfrm>
        </p:spPr>
        <p:txBody>
          <a:bodyPr>
            <a:normAutofit fontScale="90000"/>
          </a:bodyPr>
          <a:lstStyle/>
          <a:p>
            <a:pPr eaLnBrk="1" hangingPunct="1"/>
            <a:r>
              <a:rPr lang="en-US" altLang="en-US"/>
              <a:t>File Sharing – Consistency Semantics</a:t>
            </a:r>
          </a:p>
        </p:txBody>
      </p:sp>
      <p:sp>
        <p:nvSpPr>
          <p:cNvPr id="41987" name="Rectangle 3"/>
          <p:cNvSpPr>
            <a:spLocks noGrp="1" noChangeArrowheads="1"/>
          </p:cNvSpPr>
          <p:nvPr>
            <p:ph type="body" idx="1"/>
          </p:nvPr>
        </p:nvSpPr>
        <p:spPr>
          <a:xfrm>
            <a:off x="849313" y="1109663"/>
            <a:ext cx="7296150" cy="5003800"/>
          </a:xfrm>
        </p:spPr>
        <p:txBody>
          <a:bodyPr>
            <a:normAutofit fontScale="85000" lnSpcReduction="20000"/>
          </a:bodyPr>
          <a:lstStyle/>
          <a:p>
            <a:r>
              <a:rPr lang="en-US" altLang="en-US"/>
              <a:t>Specify how multiple users are to access a shared file simultaneously</a:t>
            </a:r>
          </a:p>
          <a:p>
            <a:pPr lvl="1"/>
            <a:r>
              <a:rPr lang="en-US" altLang="en-US"/>
              <a:t>Similar to Ch 5 process synchronization algorithms</a:t>
            </a:r>
          </a:p>
          <a:p>
            <a:pPr lvl="2"/>
            <a:r>
              <a:rPr lang="en-US" altLang="en-US"/>
              <a:t>Tend to be less complex due to disk I/O and network latency (for remote file systems</a:t>
            </a:r>
          </a:p>
          <a:p>
            <a:pPr lvl="1"/>
            <a:r>
              <a:rPr lang="en-US" altLang="en-US"/>
              <a:t>Andrew File System (AFS) implemented complex remote file sharing semantics</a:t>
            </a:r>
          </a:p>
          <a:p>
            <a:pPr lvl="1"/>
            <a:r>
              <a:rPr lang="en-US" altLang="en-US"/>
              <a:t>Unix file system (UFS) implements:</a:t>
            </a:r>
          </a:p>
          <a:p>
            <a:pPr lvl="2"/>
            <a:r>
              <a:rPr lang="en-US" altLang="en-US"/>
              <a:t>Writes to an open file visible immediately to other users of the same open file</a:t>
            </a:r>
          </a:p>
          <a:p>
            <a:pPr lvl="2"/>
            <a:r>
              <a:rPr lang="en-US" altLang="en-US"/>
              <a:t>Sharing file pointer to allow multiple users to read and write concurrently</a:t>
            </a:r>
          </a:p>
          <a:p>
            <a:pPr lvl="1"/>
            <a:r>
              <a:rPr lang="en-US" altLang="en-US"/>
              <a:t>AFS has session semantics</a:t>
            </a:r>
          </a:p>
          <a:p>
            <a:pPr lvl="2"/>
            <a:r>
              <a:rPr lang="en-US" altLang="en-US"/>
              <a:t>Writes only visible to sessions starting after the file is closed</a:t>
            </a:r>
          </a:p>
          <a:p>
            <a:pPr lvl="2"/>
            <a:endParaRPr lang="en-US" altLang="en-US"/>
          </a:p>
          <a:p>
            <a:endParaRPr lang="en-US" altLang="en-US"/>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65100"/>
            <a:ext cx="8229600" cy="576263"/>
          </a:xfrm>
        </p:spPr>
        <p:txBody>
          <a:bodyPr>
            <a:normAutofit fontScale="90000"/>
          </a:bodyPr>
          <a:lstStyle/>
          <a:p>
            <a:pPr eaLnBrk="1" hangingPunct="1"/>
            <a:r>
              <a:rPr lang="en-US" altLang="en-US"/>
              <a:t>Protection</a:t>
            </a:r>
          </a:p>
        </p:txBody>
      </p:sp>
      <p:sp>
        <p:nvSpPr>
          <p:cNvPr id="43011" name="Rectangle 3"/>
          <p:cNvSpPr>
            <a:spLocks noGrp="1" noChangeArrowheads="1"/>
          </p:cNvSpPr>
          <p:nvPr>
            <p:ph type="body" idx="1"/>
          </p:nvPr>
        </p:nvSpPr>
        <p:spPr>
          <a:xfrm>
            <a:off x="876300" y="1092200"/>
            <a:ext cx="7451725" cy="4530725"/>
          </a:xfrm>
        </p:spPr>
        <p:txBody>
          <a:bodyPr>
            <a:normAutofit fontScale="92500" lnSpcReduction="10000"/>
          </a:bodyPr>
          <a:lstStyle/>
          <a:p>
            <a:r>
              <a:rPr lang="en-US" altLang="en-US"/>
              <a:t>File owner/creator should be able to control:</a:t>
            </a:r>
          </a:p>
          <a:p>
            <a:pPr lvl="1"/>
            <a:r>
              <a:rPr lang="en-US" altLang="en-US"/>
              <a:t>what can be done</a:t>
            </a:r>
          </a:p>
          <a:p>
            <a:pPr lvl="1"/>
            <a:r>
              <a:rPr lang="en-US" altLang="en-US"/>
              <a:t>by whom</a:t>
            </a:r>
          </a:p>
          <a:p>
            <a:r>
              <a:rPr lang="en-US" altLang="en-US"/>
              <a:t>Types of access</a:t>
            </a:r>
          </a:p>
          <a:p>
            <a:pPr lvl="1"/>
            <a:r>
              <a:rPr lang="en-US" altLang="en-US" b="1"/>
              <a:t>Read</a:t>
            </a:r>
          </a:p>
          <a:p>
            <a:pPr lvl="1"/>
            <a:r>
              <a:rPr lang="en-US" altLang="en-US" b="1"/>
              <a:t>Write</a:t>
            </a:r>
          </a:p>
          <a:p>
            <a:pPr lvl="1"/>
            <a:r>
              <a:rPr lang="en-US" altLang="en-US" b="1"/>
              <a:t>Execute</a:t>
            </a:r>
          </a:p>
          <a:p>
            <a:pPr lvl="1"/>
            <a:r>
              <a:rPr lang="en-US" altLang="en-US" b="1"/>
              <a:t>Append</a:t>
            </a:r>
          </a:p>
          <a:p>
            <a:pPr lvl="1"/>
            <a:r>
              <a:rPr lang="en-US" altLang="en-US" b="1"/>
              <a:t>Delete</a:t>
            </a:r>
          </a:p>
          <a:p>
            <a:pPr lvl="1"/>
            <a:r>
              <a:rPr lang="en-US" altLang="en-US" b="1"/>
              <a:t>List</a:t>
            </a:r>
          </a:p>
        </p:txBody>
      </p:sp>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85775" y="165100"/>
            <a:ext cx="8229600" cy="576263"/>
          </a:xfrm>
        </p:spPr>
        <p:txBody>
          <a:bodyPr>
            <a:normAutofit fontScale="90000"/>
          </a:bodyPr>
          <a:lstStyle/>
          <a:p>
            <a:pPr eaLnBrk="1" hangingPunct="1"/>
            <a:r>
              <a:rPr lang="en-US" altLang="en-US"/>
              <a:t>Access Lists and Groups</a:t>
            </a:r>
          </a:p>
        </p:txBody>
      </p:sp>
      <p:sp>
        <p:nvSpPr>
          <p:cNvPr id="44035" name="Rectangle 3"/>
          <p:cNvSpPr>
            <a:spLocks noGrp="1" noChangeArrowheads="1"/>
          </p:cNvSpPr>
          <p:nvPr>
            <p:ph type="body" idx="1"/>
          </p:nvPr>
        </p:nvSpPr>
        <p:spPr>
          <a:xfrm>
            <a:off x="876300" y="1092200"/>
            <a:ext cx="7342188" cy="3575050"/>
          </a:xfrm>
        </p:spPr>
        <p:txBody>
          <a:bodyPr>
            <a:normAutofit fontScale="85000" lnSpcReduction="10000"/>
          </a:bodyPr>
          <a:lstStyle/>
          <a:p>
            <a:pPr>
              <a:lnSpc>
                <a:spcPct val="90000"/>
              </a:lnSpc>
              <a:tabLst>
                <a:tab pos="1833563" algn="l"/>
                <a:tab pos="4459288" algn="l"/>
                <a:tab pos="5195888" algn="l"/>
                <a:tab pos="5888038" algn="l"/>
              </a:tabLst>
            </a:pPr>
            <a:r>
              <a:rPr lang="en-US" altLang="en-US"/>
              <a:t>Mode of access:  read, write, execute</a:t>
            </a:r>
          </a:p>
          <a:p>
            <a:pPr>
              <a:lnSpc>
                <a:spcPct val="90000"/>
              </a:lnSpc>
              <a:tabLst>
                <a:tab pos="1833563" algn="l"/>
                <a:tab pos="4459288" algn="l"/>
                <a:tab pos="5195888" algn="l"/>
                <a:tab pos="5888038" algn="l"/>
              </a:tabLst>
            </a:pPr>
            <a:r>
              <a:rPr lang="en-US" altLang="en-US"/>
              <a:t>Three classes of users on Unix / Linux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t>
            </a:r>
            <a:r>
              <a:rPr lang="en-US" altLang="en-US" sz="800"/>
              <a:t>	</a:t>
            </a:r>
            <a:r>
              <a:rPr lang="en-US" altLang="en-US" sz="1600"/>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t>		a) </a:t>
            </a:r>
            <a:r>
              <a:rPr lang="en-US" altLang="en-US" sz="1600" b="1"/>
              <a:t>owner access</a:t>
            </a:r>
            <a:r>
              <a:rPr lang="en-US" altLang="en-US" sz="1600"/>
              <a:t> 	7	</a:t>
            </a:r>
            <a:r>
              <a:rPr lang="en-US" altLang="en-US" sz="1600">
                <a:sym typeface="Symbol" pitchFamily="18" charset="2"/>
              </a:rPr>
              <a:t>	1 1 1</a:t>
            </a:r>
            <a:br>
              <a:rPr lang="en-US" altLang="en-US" sz="1600">
                <a:sym typeface="Symbol" pitchFamily="18" charset="2"/>
              </a:rPr>
            </a:br>
            <a:r>
              <a:rPr lang="en-US" alt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b) </a:t>
            </a:r>
            <a:r>
              <a:rPr lang="en-US" altLang="en-US" sz="1600" b="1">
                <a:sym typeface="Symbol" pitchFamily="18" charset="2"/>
              </a:rPr>
              <a:t>group access</a:t>
            </a:r>
            <a:r>
              <a:rPr lang="en-US" altLang="en-US" sz="1600">
                <a:sym typeface="Symbol" pitchFamily="18" charset="2"/>
              </a:rPr>
              <a:t> 	6	 	1 1 0</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RWX</a:t>
            </a:r>
          </a:p>
          <a:p>
            <a:pPr>
              <a:lnSpc>
                <a:spcPct val="90000"/>
              </a:lnSpc>
              <a:spcBef>
                <a:spcPct val="10000"/>
              </a:spcBef>
              <a:buFont typeface="Monotype Sorts" pitchFamily="-84" charset="2"/>
              <a:buNone/>
              <a:tabLst>
                <a:tab pos="1833563" algn="l"/>
                <a:tab pos="4459288" algn="l"/>
                <a:tab pos="5195888" algn="l"/>
                <a:tab pos="5888038" algn="l"/>
              </a:tabLst>
            </a:pPr>
            <a:r>
              <a:rPr lang="en-US" altLang="en-US" sz="1600">
                <a:sym typeface="Symbol" pitchFamily="18" charset="2"/>
              </a:rPr>
              <a:t>		c) </a:t>
            </a:r>
            <a:r>
              <a:rPr lang="en-US" altLang="en-US" sz="1600" b="1">
                <a:sym typeface="Symbol" pitchFamily="18" charset="2"/>
              </a:rPr>
              <a:t>public access</a:t>
            </a:r>
            <a:r>
              <a:rPr lang="en-US" altLang="en-US" sz="1600">
                <a:sym typeface="Symbol" pitchFamily="18" charset="2"/>
              </a:rPr>
              <a:t>	1	 	0 0 1</a:t>
            </a:r>
          </a:p>
          <a:p>
            <a:pPr>
              <a:lnSpc>
                <a:spcPct val="90000"/>
              </a:lnSpc>
              <a:tabLst>
                <a:tab pos="1833563" algn="l"/>
                <a:tab pos="4459288" algn="l"/>
                <a:tab pos="5195888" algn="l"/>
                <a:tab pos="5888038" algn="l"/>
              </a:tabLst>
            </a:pPr>
            <a:r>
              <a:rPr lang="en-US" altLang="en-US">
                <a:sym typeface="Symbol" pitchFamily="18" charset="2"/>
              </a:rPr>
              <a:t>Ask manager to create a group (unique name), say G, and add some users to the group.</a:t>
            </a:r>
          </a:p>
          <a:p>
            <a:pPr>
              <a:lnSpc>
                <a:spcPct val="90000"/>
              </a:lnSpc>
              <a:tabLst>
                <a:tab pos="1833563" algn="l"/>
                <a:tab pos="4459288" algn="l"/>
                <a:tab pos="5195888" algn="l"/>
                <a:tab pos="5888038" algn="l"/>
              </a:tabLst>
            </a:pPr>
            <a:r>
              <a:rPr lang="en-US" altLang="en-US">
                <a:sym typeface="Symbol" pitchFamily="18" charset="2"/>
              </a:rPr>
              <a:t>For a particular file (say </a:t>
            </a:r>
            <a:r>
              <a:rPr lang="en-US" altLang="en-US" i="1">
                <a:sym typeface="Symbol" pitchFamily="18" charset="2"/>
              </a:rPr>
              <a:t>game</a:t>
            </a:r>
            <a:r>
              <a:rPr lang="en-US" altLang="en-US">
                <a:sym typeface="Symbol" pitchFamily="18" charset="2"/>
              </a:rPr>
              <a:t>) or subdirectory, define an appropriate access.</a:t>
            </a:r>
          </a:p>
        </p:txBody>
      </p:sp>
      <p:sp>
        <p:nvSpPr>
          <p:cNvPr id="44036" name="Rectangle 13"/>
          <p:cNvSpPr>
            <a:spLocks noChangeArrowheads="1"/>
          </p:cNvSpPr>
          <p:nvPr/>
        </p:nvSpPr>
        <p:spPr bwMode="auto">
          <a:xfrm>
            <a:off x="798513" y="5643563"/>
            <a:ext cx="7029450" cy="808037"/>
          </a:xfrm>
          <a:prstGeom prst="rect">
            <a:avLst/>
          </a:prstGeom>
          <a:noFill/>
          <a:ln w="9525">
            <a:noFill/>
            <a:miter lim="800000"/>
            <a:headEnd/>
            <a:tailEnd/>
          </a:ln>
        </p:spPr>
        <p:txBody>
          <a:bodyPr/>
          <a:lstStyle/>
          <a:p>
            <a:pPr marL="342900" indent="-342900">
              <a:spcBef>
                <a:spcPct val="20000"/>
              </a:spcBef>
              <a:buClr>
                <a:schemeClr val="folHlink"/>
              </a:buClr>
              <a:buFont typeface="Monotype Sorts" pitchFamily="-84" charset="2"/>
              <a:buNone/>
              <a:tabLst>
                <a:tab pos="1833563" algn="l"/>
                <a:tab pos="4459288" algn="l"/>
                <a:tab pos="5195888" algn="l"/>
                <a:tab pos="5888038" algn="l"/>
              </a:tabLst>
            </a:pPr>
            <a:r>
              <a:rPr kumimoji="1" lang="en-US" altLang="en-US">
                <a:latin typeface="Arial" pitchFamily="34" charset="0"/>
                <a:sym typeface="Symbol" pitchFamily="18" charset="2"/>
              </a:rPr>
              <a:t>Attach a group to a file</a:t>
            </a:r>
            <a:br>
              <a:rPr kumimoji="1" lang="en-US" altLang="en-US">
                <a:latin typeface="Arial" pitchFamily="34" charset="0"/>
                <a:sym typeface="Symbol" pitchFamily="18" charset="2"/>
              </a:rPr>
            </a:br>
            <a:r>
              <a:rPr kumimoji="1" lang="en-US" altLang="en-US">
                <a:latin typeface="Arial" pitchFamily="34" charset="0"/>
                <a:sym typeface="Symbol" pitchFamily="18" charset="2"/>
              </a:rPr>
              <a:t>	         </a:t>
            </a:r>
            <a:r>
              <a:rPr kumimoji="1" lang="en-US" altLang="en-US" b="1">
                <a:latin typeface="Courier New" pitchFamily="49" charset="0"/>
                <a:cs typeface="Courier New" pitchFamily="49" charset="0"/>
                <a:sym typeface="Symbol" pitchFamily="18" charset="2"/>
              </a:rPr>
              <a:t>chgrp     G    game</a:t>
            </a:r>
          </a:p>
        </p:txBody>
      </p:sp>
      <p:pic>
        <p:nvPicPr>
          <p:cNvPr id="44037" name="Picture 1"/>
          <p:cNvPicPr>
            <a:picLocks noChangeAspect="1"/>
          </p:cNvPicPr>
          <p:nvPr/>
        </p:nvPicPr>
        <p:blipFill>
          <a:blip r:embed="rId3"/>
          <a:srcRect/>
          <a:stretch>
            <a:fillRect/>
          </a:stretch>
        </p:blipFill>
        <p:spPr bwMode="auto">
          <a:xfrm>
            <a:off x="3559175" y="4660900"/>
            <a:ext cx="2513013" cy="95408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1331913" y="277813"/>
            <a:ext cx="7354887" cy="576262"/>
          </a:xfrm>
        </p:spPr>
        <p:txBody>
          <a:bodyPr>
            <a:normAutofit fontScale="90000"/>
          </a:bodyPr>
          <a:lstStyle/>
          <a:p>
            <a:pPr eaLnBrk="1" hangingPunct="1"/>
            <a:r>
              <a:rPr lang="en-US"/>
              <a:t>Mass-Storage Management</a:t>
            </a:r>
          </a:p>
        </p:txBody>
      </p:sp>
      <p:sp>
        <p:nvSpPr>
          <p:cNvPr id="40963" name="Rectangle 3"/>
          <p:cNvSpPr>
            <a:spLocks noGrp="1" noChangeArrowheads="1"/>
          </p:cNvSpPr>
          <p:nvPr>
            <p:ph type="body" idx="4294967295"/>
          </p:nvPr>
        </p:nvSpPr>
        <p:spPr>
          <a:xfrm>
            <a:off x="806450" y="1233488"/>
            <a:ext cx="7575550" cy="4938712"/>
          </a:xfrm>
        </p:spPr>
        <p:txBody>
          <a:bodyPr>
            <a:normAutofit fontScale="70000" lnSpcReduction="20000"/>
          </a:bodyPr>
          <a:lstStyle/>
          <a:p>
            <a:r>
              <a:rPr lang="en-US"/>
              <a:t>Usually disks used to store data that does not fit in main memory or data that must be kept for a </a:t>
            </a:r>
            <a:r>
              <a:rPr lang="ja-JP" altLang="en-US"/>
              <a:t>“</a:t>
            </a:r>
            <a:r>
              <a:rPr lang="en-US" altLang="ja-JP"/>
              <a:t>long</a:t>
            </a:r>
            <a:r>
              <a:rPr lang="ja-JP" altLang="en-US"/>
              <a:t>”</a:t>
            </a:r>
            <a:r>
              <a:rPr lang="en-US" altLang="ja-JP"/>
              <a:t> period of time</a:t>
            </a:r>
          </a:p>
          <a:p>
            <a:r>
              <a:rPr lang="en-US"/>
              <a:t>Proper management is of central importance</a:t>
            </a:r>
          </a:p>
          <a:p>
            <a:r>
              <a:rPr lang="en-US"/>
              <a:t>Entire speed of computer operation hinges on disk subsystem and its algorithms</a:t>
            </a:r>
          </a:p>
          <a:p>
            <a:r>
              <a:rPr lang="en-US"/>
              <a:t>OS activities</a:t>
            </a:r>
          </a:p>
          <a:p>
            <a:pPr lvl="1"/>
            <a:r>
              <a:rPr lang="en-US"/>
              <a:t>Free-space management</a:t>
            </a:r>
          </a:p>
          <a:p>
            <a:pPr lvl="1"/>
            <a:r>
              <a:rPr lang="en-US"/>
              <a:t>Storage allocation</a:t>
            </a:r>
          </a:p>
          <a:p>
            <a:pPr lvl="1"/>
            <a:r>
              <a:rPr lang="en-US"/>
              <a:t>Disk scheduling</a:t>
            </a:r>
          </a:p>
          <a:p>
            <a:r>
              <a:rPr lang="en-US"/>
              <a:t>Some storage need not be fast</a:t>
            </a:r>
          </a:p>
          <a:p>
            <a:pPr lvl="1"/>
            <a:r>
              <a:rPr lang="en-US"/>
              <a:t>Tertiary storage includes optical storage, magnetic tape</a:t>
            </a:r>
          </a:p>
          <a:p>
            <a:pPr lvl="1"/>
            <a:r>
              <a:rPr lang="en-US"/>
              <a:t>Still must be managed – by OS or applications</a:t>
            </a:r>
          </a:p>
          <a:p>
            <a:pPr lvl="1"/>
            <a:r>
              <a:rPr lang="en-US"/>
              <a:t>Varies between WORM (write-once, read-many-times) and RW (read-write)</a:t>
            </a: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903288" y="155575"/>
            <a:ext cx="7783512" cy="576263"/>
          </a:xfrm>
        </p:spPr>
        <p:txBody>
          <a:bodyPr>
            <a:normAutofit fontScale="90000"/>
          </a:bodyPr>
          <a:lstStyle/>
          <a:p>
            <a:pPr eaLnBrk="1" hangingPunct="1"/>
            <a:r>
              <a:rPr lang="en-US" altLang="en-US"/>
              <a:t>Chapter 13:  I/O Systems</a:t>
            </a:r>
          </a:p>
        </p:txBody>
      </p:sp>
      <p:sp>
        <p:nvSpPr>
          <p:cNvPr id="4099" name="Rectangle 3"/>
          <p:cNvSpPr>
            <a:spLocks noGrp="1" noChangeArrowheads="1"/>
          </p:cNvSpPr>
          <p:nvPr>
            <p:ph type="body" idx="1"/>
          </p:nvPr>
        </p:nvSpPr>
        <p:spPr>
          <a:xfrm>
            <a:off x="847725" y="1082675"/>
            <a:ext cx="7218363" cy="4530725"/>
          </a:xfrm>
        </p:spPr>
        <p:txBody>
          <a:bodyPr>
            <a:normAutofit lnSpcReduction="10000"/>
          </a:bodyPr>
          <a:lstStyle/>
          <a:p>
            <a:r>
              <a:rPr lang="en-US" altLang="en-US"/>
              <a:t>Overview</a:t>
            </a:r>
          </a:p>
          <a:p>
            <a:r>
              <a:rPr lang="en-US" altLang="en-US"/>
              <a:t>I/O Hardware</a:t>
            </a:r>
          </a:p>
          <a:p>
            <a:r>
              <a:rPr lang="en-US" altLang="en-US"/>
              <a:t>Application I/O Interface</a:t>
            </a:r>
          </a:p>
          <a:p>
            <a:r>
              <a:rPr lang="en-US" altLang="en-US"/>
              <a:t>Kernel I/O Subsystem</a:t>
            </a:r>
          </a:p>
          <a:p>
            <a:r>
              <a:rPr lang="en-US" altLang="en-US"/>
              <a:t>Transforming I/O Requests to Hardware Operations</a:t>
            </a:r>
          </a:p>
          <a:p>
            <a:r>
              <a:rPr lang="en-US" altLang="en-US"/>
              <a:t>STREAMS</a:t>
            </a:r>
          </a:p>
          <a:p>
            <a:r>
              <a:rPr lang="en-US" altLang="en-US"/>
              <a:t>Performance</a:t>
            </a: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Objectives</a:t>
            </a:r>
          </a:p>
        </p:txBody>
      </p:sp>
      <p:sp>
        <p:nvSpPr>
          <p:cNvPr id="5123" name="Rectangle 3"/>
          <p:cNvSpPr>
            <a:spLocks noGrp="1" noChangeArrowheads="1"/>
          </p:cNvSpPr>
          <p:nvPr>
            <p:ph type="body" idx="1"/>
          </p:nvPr>
        </p:nvSpPr>
        <p:spPr>
          <a:xfrm>
            <a:off x="847725" y="1150938"/>
            <a:ext cx="6781800" cy="4530725"/>
          </a:xfrm>
        </p:spPr>
        <p:txBody>
          <a:bodyPr/>
          <a:lstStyle/>
          <a:p>
            <a:r>
              <a:rPr lang="en-US" altLang="en-US"/>
              <a:t>Explore the structure of an operating system</a:t>
            </a:r>
            <a:r>
              <a:rPr lang="ja-JP" altLang="en-US"/>
              <a:t>’</a:t>
            </a:r>
            <a:r>
              <a:rPr lang="en-US" altLang="ja-JP"/>
              <a:t>s I/O subsystem</a:t>
            </a:r>
          </a:p>
          <a:p>
            <a:endParaRPr lang="en-US" altLang="en-US"/>
          </a:p>
          <a:p>
            <a:r>
              <a:rPr lang="en-US" altLang="en-US"/>
              <a:t>Discuss the principles of I/O hardware and its complexity</a:t>
            </a:r>
          </a:p>
          <a:p>
            <a:endParaRPr lang="en-US" altLang="en-US"/>
          </a:p>
          <a:p>
            <a:r>
              <a:rPr lang="en-US" altLang="en-US"/>
              <a:t>Provide details of the performance aspects of I/O hardware and software</a:t>
            </a:r>
          </a:p>
          <a:p>
            <a:endParaRPr lang="en-US" altLang="en-US"/>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127000"/>
            <a:ext cx="8229600" cy="576263"/>
          </a:xfrm>
        </p:spPr>
        <p:txBody>
          <a:bodyPr>
            <a:normAutofit fontScale="90000"/>
          </a:bodyPr>
          <a:lstStyle/>
          <a:p>
            <a:r>
              <a:rPr lang="en-US" altLang="en-US"/>
              <a:t>Overview</a:t>
            </a:r>
          </a:p>
        </p:txBody>
      </p:sp>
      <p:sp>
        <p:nvSpPr>
          <p:cNvPr id="6147" name="Content Placeholder 2"/>
          <p:cNvSpPr>
            <a:spLocks noGrp="1"/>
          </p:cNvSpPr>
          <p:nvPr>
            <p:ph idx="1"/>
          </p:nvPr>
        </p:nvSpPr>
        <p:spPr>
          <a:xfrm>
            <a:off x="820738" y="1165225"/>
            <a:ext cx="7258050" cy="4530725"/>
          </a:xfrm>
        </p:spPr>
        <p:txBody>
          <a:bodyPr>
            <a:normAutofit fontScale="85000" lnSpcReduction="20000"/>
          </a:bodyPr>
          <a:lstStyle/>
          <a:p>
            <a:r>
              <a:rPr lang="en-US" altLang="en-US"/>
              <a:t>I/O management is a major component of operating system design and operation</a:t>
            </a:r>
          </a:p>
          <a:p>
            <a:pPr lvl="1"/>
            <a:r>
              <a:rPr lang="en-US" altLang="en-US"/>
              <a:t>Important aspect of computer operation</a:t>
            </a:r>
          </a:p>
          <a:p>
            <a:pPr lvl="1"/>
            <a:r>
              <a:rPr lang="en-US" altLang="en-US"/>
              <a:t>I/O devices vary greatly</a:t>
            </a:r>
          </a:p>
          <a:p>
            <a:pPr lvl="1"/>
            <a:r>
              <a:rPr lang="en-US" altLang="en-US"/>
              <a:t>Various methods to control them</a:t>
            </a:r>
          </a:p>
          <a:p>
            <a:pPr lvl="1"/>
            <a:r>
              <a:rPr lang="en-US" altLang="en-US"/>
              <a:t>Performance management </a:t>
            </a:r>
          </a:p>
          <a:p>
            <a:pPr lvl="1"/>
            <a:r>
              <a:rPr lang="en-US" altLang="en-US"/>
              <a:t>New types of devices frequent</a:t>
            </a:r>
          </a:p>
          <a:p>
            <a:r>
              <a:rPr lang="en-US" altLang="en-US"/>
              <a:t>Ports, busses, device controllers connect to various devices</a:t>
            </a:r>
          </a:p>
          <a:p>
            <a:r>
              <a:rPr lang="en-US" altLang="en-US" b="1">
                <a:solidFill>
                  <a:srgbClr val="3366FF"/>
                </a:solidFill>
              </a:rPr>
              <a:t>Device drivers </a:t>
            </a:r>
            <a:r>
              <a:rPr lang="en-US" altLang="en-US"/>
              <a:t>encapsulate device details</a:t>
            </a:r>
          </a:p>
          <a:p>
            <a:pPr lvl="1"/>
            <a:r>
              <a:rPr lang="en-US" altLang="en-US"/>
              <a:t>Present uniform device-access interface to I/O subsystem</a:t>
            </a:r>
          </a:p>
          <a:p>
            <a:pPr lvl="1"/>
            <a:endParaRPr lang="en-US" altLang="en-US"/>
          </a:p>
          <a:p>
            <a:pPr lvl="1"/>
            <a:endParaRPr lang="en-US" altLang="en-US"/>
          </a:p>
          <a:p>
            <a:pPr lvl="1">
              <a:buFont typeface="Monotype Sorts" pitchFamily="-84" charset="2"/>
              <a:buNone/>
            </a:pPr>
            <a:endParaRPr lang="en-US" altLang="en-US"/>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701675" y="114300"/>
            <a:ext cx="7985125" cy="576263"/>
          </a:xfrm>
        </p:spPr>
        <p:txBody>
          <a:bodyPr>
            <a:normAutofit fontScale="90000"/>
          </a:bodyPr>
          <a:lstStyle/>
          <a:p>
            <a:pPr eaLnBrk="1" hangingPunct="1"/>
            <a:r>
              <a:rPr lang="en-US" altLang="en-US"/>
              <a:t>I/O Hardware</a:t>
            </a:r>
          </a:p>
        </p:txBody>
      </p:sp>
      <p:sp>
        <p:nvSpPr>
          <p:cNvPr id="7171" name="Rectangle 3"/>
          <p:cNvSpPr>
            <a:spLocks noGrp="1" noChangeArrowheads="1"/>
          </p:cNvSpPr>
          <p:nvPr>
            <p:ph type="body" idx="1"/>
          </p:nvPr>
        </p:nvSpPr>
        <p:spPr>
          <a:xfrm>
            <a:off x="820738" y="1055688"/>
            <a:ext cx="7586662" cy="5018087"/>
          </a:xfrm>
        </p:spPr>
        <p:txBody>
          <a:bodyPr>
            <a:normAutofit lnSpcReduction="10000"/>
          </a:bodyPr>
          <a:lstStyle/>
          <a:p>
            <a:r>
              <a:rPr lang="en-US" altLang="en-US"/>
              <a:t>Incredible variety of I/O devices</a:t>
            </a:r>
          </a:p>
          <a:p>
            <a:pPr lvl="1"/>
            <a:r>
              <a:rPr lang="en-US" altLang="en-US" sz="1600"/>
              <a:t>Storage</a:t>
            </a:r>
          </a:p>
          <a:p>
            <a:pPr lvl="1"/>
            <a:r>
              <a:rPr lang="en-US" altLang="en-US" sz="1600"/>
              <a:t>Transmission</a:t>
            </a:r>
          </a:p>
          <a:p>
            <a:pPr lvl="1"/>
            <a:r>
              <a:rPr lang="en-US" altLang="en-US" sz="1600"/>
              <a:t>Human-interface</a:t>
            </a:r>
          </a:p>
          <a:p>
            <a:r>
              <a:rPr lang="en-US" altLang="en-US"/>
              <a:t>Common concepts – signals from I/O devices interface with computer</a:t>
            </a:r>
          </a:p>
          <a:p>
            <a:pPr lvl="1"/>
            <a:r>
              <a:rPr lang="en-US" altLang="en-US" sz="1600" b="1">
                <a:solidFill>
                  <a:srgbClr val="3366FF"/>
                </a:solidFill>
              </a:rPr>
              <a:t>Port </a:t>
            </a:r>
            <a:r>
              <a:rPr lang="en-US" altLang="en-US" sz="1600"/>
              <a:t>– connection point for device</a:t>
            </a:r>
          </a:p>
          <a:p>
            <a:pPr lvl="1"/>
            <a:r>
              <a:rPr lang="en-US" altLang="en-US" sz="1600" b="1">
                <a:solidFill>
                  <a:srgbClr val="3366FF"/>
                </a:solidFill>
              </a:rPr>
              <a:t>Bus</a:t>
            </a:r>
            <a:r>
              <a:rPr lang="en-US" altLang="en-US" sz="1600"/>
              <a:t> - </a:t>
            </a:r>
            <a:r>
              <a:rPr lang="en-US" altLang="en-US" sz="1600" b="1">
                <a:solidFill>
                  <a:srgbClr val="3366FF"/>
                </a:solidFill>
              </a:rPr>
              <a:t>daisy chain</a:t>
            </a:r>
            <a:r>
              <a:rPr lang="en-US" altLang="en-US" sz="1600">
                <a:solidFill>
                  <a:srgbClr val="3366FF"/>
                </a:solidFill>
              </a:rPr>
              <a:t> </a:t>
            </a:r>
            <a:r>
              <a:rPr lang="en-US" altLang="en-US" sz="1600"/>
              <a:t>or shared direct access</a:t>
            </a:r>
          </a:p>
          <a:p>
            <a:pPr lvl="2"/>
            <a:r>
              <a:rPr lang="en-US" altLang="en-US" sz="1600" b="1">
                <a:solidFill>
                  <a:srgbClr val="3366FF"/>
                </a:solidFill>
              </a:rPr>
              <a:t>PCI</a:t>
            </a:r>
            <a:r>
              <a:rPr lang="en-US" altLang="en-US" sz="1600"/>
              <a:t> bus common in PCs and servers, PCI Express (</a:t>
            </a:r>
            <a:r>
              <a:rPr lang="en-US" altLang="en-US" sz="1600" b="1">
                <a:solidFill>
                  <a:srgbClr val="3366FF"/>
                </a:solidFill>
              </a:rPr>
              <a:t>PCIe</a:t>
            </a:r>
            <a:r>
              <a:rPr lang="en-US" altLang="en-US" sz="1600"/>
              <a:t>) </a:t>
            </a:r>
          </a:p>
          <a:p>
            <a:pPr lvl="2"/>
            <a:r>
              <a:rPr lang="en-US" altLang="en-US" sz="1600" b="1">
                <a:solidFill>
                  <a:srgbClr val="3366FF"/>
                </a:solidFill>
              </a:rPr>
              <a:t>expansion</a:t>
            </a:r>
            <a:r>
              <a:rPr lang="en-US" altLang="en-US" sz="1600"/>
              <a:t> </a:t>
            </a:r>
            <a:r>
              <a:rPr lang="en-US" altLang="en-US" sz="1600" b="1">
                <a:solidFill>
                  <a:srgbClr val="3366FF"/>
                </a:solidFill>
              </a:rPr>
              <a:t>bus</a:t>
            </a:r>
            <a:r>
              <a:rPr lang="en-US" altLang="en-US" sz="1600"/>
              <a:t> connects relatively slow devices</a:t>
            </a:r>
          </a:p>
          <a:p>
            <a:pPr lvl="1"/>
            <a:r>
              <a:rPr lang="en-US" altLang="en-US" sz="1600" b="1">
                <a:solidFill>
                  <a:srgbClr val="3366FF"/>
                </a:solidFill>
              </a:rPr>
              <a:t>Controller</a:t>
            </a:r>
            <a:r>
              <a:rPr lang="en-US" altLang="en-US" sz="1600"/>
              <a:t> (</a:t>
            </a:r>
            <a:r>
              <a:rPr lang="en-US" altLang="en-US" sz="1600" b="1">
                <a:solidFill>
                  <a:srgbClr val="3366FF"/>
                </a:solidFill>
              </a:rPr>
              <a:t>host adapter</a:t>
            </a:r>
            <a:r>
              <a:rPr lang="en-US" altLang="en-US" sz="1600"/>
              <a:t>) – electronics that operate port, bus, device</a:t>
            </a:r>
          </a:p>
          <a:p>
            <a:pPr lvl="2"/>
            <a:r>
              <a:rPr lang="en-US" altLang="en-US" sz="1600"/>
              <a:t>Sometimes integrated</a:t>
            </a:r>
          </a:p>
          <a:p>
            <a:pPr lvl="2"/>
            <a:r>
              <a:rPr lang="en-US" altLang="en-US" sz="1600"/>
              <a:t>Sometimes separate circuit board (host adapter)</a:t>
            </a:r>
          </a:p>
          <a:p>
            <a:pPr lvl="2"/>
            <a:r>
              <a:rPr lang="en-US" altLang="en-US" sz="1600"/>
              <a:t>Contains processor, microcode, private memory, bus controller, etc</a:t>
            </a:r>
          </a:p>
          <a:p>
            <a:pPr lvl="3"/>
            <a:r>
              <a:rPr lang="en-US" altLang="en-US" sz="1600"/>
              <a:t>Some talk to per-device controller with bus controller, microcode, memory, etc</a:t>
            </a:r>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026"/>
          <p:cNvSpPr>
            <a:spLocks noGrp="1" noChangeArrowheads="1"/>
          </p:cNvSpPr>
          <p:nvPr>
            <p:ph type="title"/>
          </p:nvPr>
        </p:nvSpPr>
        <p:spPr>
          <a:xfrm>
            <a:off x="758825" y="127000"/>
            <a:ext cx="7927975" cy="576263"/>
          </a:xfrm>
        </p:spPr>
        <p:txBody>
          <a:bodyPr>
            <a:normAutofit fontScale="90000"/>
          </a:bodyPr>
          <a:lstStyle/>
          <a:p>
            <a:pPr eaLnBrk="1" hangingPunct="1"/>
            <a:r>
              <a:rPr lang="en-US" altLang="en-US"/>
              <a:t>A Typical PC Bus Structure</a:t>
            </a:r>
            <a:endParaRPr lang="en-US" altLang="en-US" sz="2400"/>
          </a:p>
        </p:txBody>
      </p:sp>
      <p:pic>
        <p:nvPicPr>
          <p:cNvPr id="8195" name="Picture 1030"/>
          <p:cNvPicPr>
            <a:picLocks noChangeAspect="1" noChangeArrowheads="1"/>
          </p:cNvPicPr>
          <p:nvPr/>
        </p:nvPicPr>
        <p:blipFill>
          <a:blip r:embed="rId3"/>
          <a:srcRect/>
          <a:stretch>
            <a:fillRect/>
          </a:stretch>
        </p:blipFill>
        <p:spPr bwMode="auto">
          <a:xfrm>
            <a:off x="1817688" y="1228725"/>
            <a:ext cx="5727700" cy="4403725"/>
          </a:xfrm>
          <a:prstGeom prst="rect">
            <a:avLst/>
          </a:prstGeom>
          <a:noFill/>
          <a:ln w="9525">
            <a:noFill/>
            <a:miter lim="800000"/>
            <a:headEnd/>
            <a:tailEnd/>
          </a:ln>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457200" y="155575"/>
            <a:ext cx="8229600" cy="576263"/>
          </a:xfrm>
        </p:spPr>
        <p:txBody>
          <a:bodyPr>
            <a:normAutofit fontScale="90000"/>
          </a:bodyPr>
          <a:lstStyle/>
          <a:p>
            <a:r>
              <a:rPr lang="en-US" altLang="en-US"/>
              <a:t>I/O Hardware (Cont.)</a:t>
            </a:r>
          </a:p>
        </p:txBody>
      </p:sp>
      <p:sp>
        <p:nvSpPr>
          <p:cNvPr id="9219" name="Content Placeholder 2"/>
          <p:cNvSpPr>
            <a:spLocks noGrp="1"/>
          </p:cNvSpPr>
          <p:nvPr>
            <p:ph idx="1"/>
          </p:nvPr>
        </p:nvSpPr>
        <p:spPr>
          <a:xfrm>
            <a:off x="820738" y="1069975"/>
            <a:ext cx="7026275" cy="4530725"/>
          </a:xfrm>
        </p:spPr>
        <p:txBody>
          <a:bodyPr>
            <a:normAutofit fontScale="77500" lnSpcReduction="20000"/>
          </a:bodyPr>
          <a:lstStyle/>
          <a:p>
            <a:r>
              <a:rPr lang="en-US" altLang="en-US"/>
              <a:t>I/O instructions control devices</a:t>
            </a:r>
          </a:p>
          <a:p>
            <a:r>
              <a:rPr lang="en-US" altLang="en-US"/>
              <a:t>Devices usually have registers where device driver places commands, addresses, and data to write, or read data from registers after command execution</a:t>
            </a:r>
          </a:p>
          <a:p>
            <a:pPr lvl="1"/>
            <a:r>
              <a:rPr lang="en-US" altLang="en-US"/>
              <a:t>Data-in register, data-out register, status register, control register</a:t>
            </a:r>
          </a:p>
          <a:p>
            <a:pPr lvl="1"/>
            <a:r>
              <a:rPr lang="en-US" altLang="en-US"/>
              <a:t>Typically 1-4 bytes, or FIFO buffer</a:t>
            </a:r>
          </a:p>
          <a:p>
            <a:r>
              <a:rPr lang="en-US" altLang="en-US"/>
              <a:t>Devices have addresses, used by </a:t>
            </a:r>
          </a:p>
          <a:p>
            <a:pPr lvl="1"/>
            <a:r>
              <a:rPr lang="en-US" altLang="en-US"/>
              <a:t>Direct I/O instructions</a:t>
            </a:r>
          </a:p>
          <a:p>
            <a:pPr lvl="1"/>
            <a:r>
              <a:rPr lang="en-US" altLang="en-US" b="1">
                <a:solidFill>
                  <a:srgbClr val="3366FF"/>
                </a:solidFill>
              </a:rPr>
              <a:t>Memory-mapped I/O</a:t>
            </a:r>
          </a:p>
          <a:p>
            <a:pPr lvl="2"/>
            <a:r>
              <a:rPr lang="en-US" altLang="en-US">
                <a:solidFill>
                  <a:srgbClr val="000000"/>
                </a:solidFill>
              </a:rPr>
              <a:t>Device data and command registers mapped to processor address space</a:t>
            </a:r>
          </a:p>
          <a:p>
            <a:pPr lvl="2"/>
            <a:r>
              <a:rPr lang="en-US" altLang="en-US">
                <a:solidFill>
                  <a:srgbClr val="000000"/>
                </a:solidFill>
              </a:rPr>
              <a:t>Especially for large address spaces (graphics)</a:t>
            </a:r>
          </a:p>
          <a:p>
            <a:endParaRPr lang="en-US" altLang="en-US"/>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298575" y="127000"/>
            <a:ext cx="7620000" cy="576263"/>
          </a:xfrm>
        </p:spPr>
        <p:txBody>
          <a:bodyPr/>
          <a:lstStyle/>
          <a:p>
            <a:pPr eaLnBrk="1" hangingPunct="1"/>
            <a:r>
              <a:rPr lang="en-US" altLang="en-US" sz="2800"/>
              <a:t>Device I/O Port Locations on PCs (partial)</a:t>
            </a:r>
          </a:p>
        </p:txBody>
      </p:sp>
      <p:pic>
        <p:nvPicPr>
          <p:cNvPr id="10243" name="Picture 6"/>
          <p:cNvPicPr>
            <a:picLocks noChangeAspect="1" noChangeArrowheads="1"/>
          </p:cNvPicPr>
          <p:nvPr/>
        </p:nvPicPr>
        <p:blipFill>
          <a:blip r:embed="rId3"/>
          <a:srcRect/>
          <a:stretch>
            <a:fillRect/>
          </a:stretch>
        </p:blipFill>
        <p:spPr bwMode="auto">
          <a:xfrm>
            <a:off x="1909763" y="1228725"/>
            <a:ext cx="6021387" cy="3795713"/>
          </a:xfrm>
          <a:prstGeom prst="rect">
            <a:avLst/>
          </a:prstGeom>
          <a:noFill/>
          <a:ln w="9525">
            <a:noFill/>
            <a:miter lim="800000"/>
            <a:headEnd/>
            <a:tailEnd/>
          </a:ln>
        </p:spPr>
      </p:pic>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68275"/>
            <a:ext cx="8229600" cy="576263"/>
          </a:xfrm>
        </p:spPr>
        <p:txBody>
          <a:bodyPr/>
          <a:lstStyle/>
          <a:p>
            <a:pPr eaLnBrk="1" hangingPunct="1"/>
            <a:r>
              <a:rPr lang="en-US" altLang="en-US"/>
              <a:t>Polling</a:t>
            </a:r>
          </a:p>
        </p:txBody>
      </p:sp>
      <p:sp>
        <p:nvSpPr>
          <p:cNvPr id="27651" name="Rectangle 3"/>
          <p:cNvSpPr>
            <a:spLocks noGrp="1" noChangeArrowheads="1"/>
          </p:cNvSpPr>
          <p:nvPr>
            <p:ph type="body" idx="1"/>
          </p:nvPr>
        </p:nvSpPr>
        <p:spPr>
          <a:xfrm>
            <a:off x="889000" y="1014413"/>
            <a:ext cx="7735888" cy="5127625"/>
          </a:xfrm>
        </p:spPr>
        <p:txBody>
          <a:bodyPr/>
          <a:lstStyle/>
          <a:p>
            <a:pPr marL="342883" indent="-342883">
              <a:buFont typeface="Monotype Sorts" charset="2"/>
              <a:buChar char="n"/>
              <a:defRPr/>
            </a:pPr>
            <a:r>
              <a:rPr lang="en-US" dirty="0">
                <a:ea typeface="ＭＳ Ｐゴシック" charset="-128"/>
              </a:rPr>
              <a:t>For each byte of I/O</a:t>
            </a:r>
          </a:p>
          <a:p>
            <a:pPr marL="800060" lvl="1" indent="-342883">
              <a:buFont typeface="+mj-lt"/>
              <a:buAutoNum type="arabicPeriod"/>
              <a:defRPr/>
            </a:pPr>
            <a:r>
              <a:rPr lang="en-US" dirty="0">
                <a:ea typeface="ＭＳ Ｐゴシック" charset="-128"/>
              </a:rPr>
              <a:t>Read busy bit from status register until 0</a:t>
            </a:r>
          </a:p>
          <a:p>
            <a:pPr marL="800060" lvl="1" indent="-342883">
              <a:buFont typeface="+mj-lt"/>
              <a:buAutoNum type="arabicPeriod"/>
              <a:defRPr/>
            </a:pPr>
            <a:r>
              <a:rPr lang="en-US" dirty="0">
                <a:ea typeface="ＭＳ Ｐゴシック" charset="-128"/>
              </a:rPr>
              <a:t>Host sets read or write bit and if write copies data into data-out register</a:t>
            </a:r>
          </a:p>
          <a:p>
            <a:pPr marL="800060" lvl="1" indent="-342883">
              <a:buFont typeface="+mj-lt"/>
              <a:buAutoNum type="arabicPeriod"/>
              <a:defRPr/>
            </a:pPr>
            <a:r>
              <a:rPr lang="en-US" dirty="0">
                <a:ea typeface="ＭＳ Ｐゴシック" charset="-128"/>
              </a:rPr>
              <a:t>Host sets command-ready bit</a:t>
            </a:r>
          </a:p>
          <a:p>
            <a:pPr marL="800060" lvl="1" indent="-342883">
              <a:buFont typeface="+mj-lt"/>
              <a:buAutoNum type="arabicPeriod"/>
              <a:defRPr/>
            </a:pPr>
            <a:r>
              <a:rPr lang="en-US" dirty="0">
                <a:ea typeface="ＭＳ Ｐゴシック" charset="-128"/>
              </a:rPr>
              <a:t>Controller sets busy bit, executes transfer</a:t>
            </a:r>
          </a:p>
          <a:p>
            <a:pPr marL="800060" lvl="1" indent="-342883">
              <a:buFont typeface="+mj-lt"/>
              <a:buAutoNum type="arabicPeriod"/>
              <a:defRPr/>
            </a:pPr>
            <a:r>
              <a:rPr lang="en-US" dirty="0">
                <a:ea typeface="ＭＳ Ｐゴシック" charset="-128"/>
              </a:rPr>
              <a:t>Controller clears busy bit, error bit, command-ready bit when transfer done</a:t>
            </a:r>
          </a:p>
          <a:p>
            <a:pPr marL="342883" indent="-342883">
              <a:buFont typeface="Monotype Sorts" charset="2"/>
              <a:buChar char="n"/>
              <a:defRPr/>
            </a:pPr>
            <a:r>
              <a:rPr lang="en-US" dirty="0">
                <a:ea typeface="ＭＳ Ｐゴシック" charset="-128"/>
              </a:rPr>
              <a:t>Step 1 is </a:t>
            </a:r>
            <a:r>
              <a:rPr lang="en-US" b="1" dirty="0">
                <a:solidFill>
                  <a:srgbClr val="3366FF"/>
                </a:solidFill>
                <a:ea typeface="ＭＳ Ｐゴシック" charset="-128"/>
              </a:rPr>
              <a:t>busy-wait</a:t>
            </a:r>
            <a:r>
              <a:rPr lang="en-US" b="1" dirty="0">
                <a:ea typeface="ＭＳ Ｐゴシック" charset="-128"/>
              </a:rPr>
              <a:t> </a:t>
            </a:r>
            <a:r>
              <a:rPr lang="en-US" dirty="0">
                <a:ea typeface="ＭＳ Ｐゴシック" charset="-128"/>
              </a:rPr>
              <a:t>cycle to wait for I/O from device</a:t>
            </a:r>
          </a:p>
          <a:p>
            <a:pPr marL="742913" lvl="1" indent="-285736">
              <a:buFont typeface="Monotype Sorts" charset="2"/>
              <a:buChar char="l"/>
              <a:defRPr/>
            </a:pPr>
            <a:r>
              <a:rPr lang="en-US" dirty="0">
                <a:ea typeface="ＭＳ Ｐゴシック" charset="-128"/>
              </a:rPr>
              <a:t>Reasonable if device is fast</a:t>
            </a:r>
          </a:p>
          <a:p>
            <a:pPr marL="742913" lvl="1" indent="-285736">
              <a:buFont typeface="Monotype Sorts" charset="2"/>
              <a:buChar char="l"/>
              <a:defRPr/>
            </a:pPr>
            <a:r>
              <a:rPr lang="en-US" dirty="0">
                <a:ea typeface="ＭＳ Ｐゴシック" charset="-128"/>
              </a:rPr>
              <a:t>But inefficient if device slow</a:t>
            </a:r>
          </a:p>
          <a:p>
            <a:pPr marL="742913" lvl="1" indent="-285736">
              <a:buFont typeface="Monotype Sorts" charset="2"/>
              <a:buChar char="l"/>
              <a:defRPr/>
            </a:pPr>
            <a:r>
              <a:rPr lang="en-US" dirty="0">
                <a:ea typeface="ＭＳ Ｐゴシック" charset="-128"/>
              </a:rPr>
              <a:t>CPU switches to other tasks?</a:t>
            </a:r>
          </a:p>
          <a:p>
            <a:pPr marL="1085796" lvl="2" indent="-228589">
              <a:buFont typeface="Webdings" charset="2"/>
              <a:buChar char="4"/>
              <a:defRPr/>
            </a:pPr>
            <a:r>
              <a:rPr lang="en-US" dirty="0">
                <a:ea typeface="ＭＳ Ｐゴシック" charset="-128"/>
              </a:rPr>
              <a:t>But if miss a cycle data overwritten / lost</a:t>
            </a: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168275"/>
            <a:ext cx="8229600" cy="576263"/>
          </a:xfrm>
        </p:spPr>
        <p:txBody>
          <a:bodyPr/>
          <a:lstStyle/>
          <a:p>
            <a:pPr eaLnBrk="1" hangingPunct="1"/>
            <a:r>
              <a:rPr lang="en-US" altLang="en-US"/>
              <a:t>Interrupts</a:t>
            </a:r>
          </a:p>
        </p:txBody>
      </p:sp>
      <p:sp>
        <p:nvSpPr>
          <p:cNvPr id="12291" name="Rectangle 3"/>
          <p:cNvSpPr>
            <a:spLocks noGrp="1" noChangeArrowheads="1"/>
          </p:cNvSpPr>
          <p:nvPr>
            <p:ph type="body" idx="1"/>
          </p:nvPr>
        </p:nvSpPr>
        <p:spPr>
          <a:xfrm>
            <a:off x="942975" y="1069975"/>
            <a:ext cx="7654925" cy="4948238"/>
          </a:xfrm>
        </p:spPr>
        <p:txBody>
          <a:bodyPr/>
          <a:lstStyle/>
          <a:p>
            <a:r>
              <a:rPr lang="en-US" altLang="en-US"/>
              <a:t>Polling can happen in 3 instruction cycles</a:t>
            </a:r>
          </a:p>
          <a:p>
            <a:pPr lvl="1"/>
            <a:r>
              <a:rPr lang="en-US" altLang="en-US"/>
              <a:t>Read status, logical-and to extract status bit, branch if not zero</a:t>
            </a:r>
          </a:p>
          <a:p>
            <a:pPr lvl="1"/>
            <a:r>
              <a:rPr lang="en-US" altLang="en-US"/>
              <a:t>How to be more efficient if non-zero infrequently?</a:t>
            </a:r>
          </a:p>
          <a:p>
            <a:r>
              <a:rPr lang="en-US" altLang="en-US"/>
              <a:t>CPU </a:t>
            </a:r>
            <a:r>
              <a:rPr lang="en-US" altLang="en-US" b="1">
                <a:solidFill>
                  <a:srgbClr val="3366FF"/>
                </a:solidFill>
              </a:rPr>
              <a:t>Interrupt-request line</a:t>
            </a:r>
            <a:r>
              <a:rPr lang="en-US" altLang="en-US"/>
              <a:t> triggered by I/O device</a:t>
            </a:r>
          </a:p>
          <a:p>
            <a:pPr lvl="1"/>
            <a:r>
              <a:rPr lang="en-US" altLang="en-US"/>
              <a:t>Checked by processor after each instruction</a:t>
            </a:r>
          </a:p>
          <a:p>
            <a:r>
              <a:rPr lang="en-US" altLang="en-US" b="1">
                <a:solidFill>
                  <a:srgbClr val="3366FF"/>
                </a:solidFill>
              </a:rPr>
              <a:t>Interrupt handler</a:t>
            </a:r>
            <a:r>
              <a:rPr lang="en-US" altLang="en-US">
                <a:solidFill>
                  <a:srgbClr val="3366FF"/>
                </a:solidFill>
              </a:rPr>
              <a:t> </a:t>
            </a:r>
            <a:r>
              <a:rPr lang="en-US" altLang="en-US"/>
              <a:t>receives interrupts</a:t>
            </a:r>
          </a:p>
          <a:p>
            <a:pPr lvl="1"/>
            <a:r>
              <a:rPr lang="en-US" altLang="en-US" b="1">
                <a:solidFill>
                  <a:srgbClr val="3366FF"/>
                </a:solidFill>
              </a:rPr>
              <a:t>Maskable</a:t>
            </a:r>
            <a:r>
              <a:rPr lang="en-US" altLang="en-US"/>
              <a:t> to ignore or delay some interrupts</a:t>
            </a:r>
          </a:p>
          <a:p>
            <a:r>
              <a:rPr lang="en-US" altLang="en-US" b="1">
                <a:solidFill>
                  <a:srgbClr val="3366FF"/>
                </a:solidFill>
              </a:rPr>
              <a:t>Interrupt vector </a:t>
            </a:r>
            <a:r>
              <a:rPr lang="en-US" altLang="en-US"/>
              <a:t>to dispatch interrupt to correct handler</a:t>
            </a:r>
          </a:p>
          <a:p>
            <a:pPr lvl="1"/>
            <a:r>
              <a:rPr lang="en-US" altLang="en-US"/>
              <a:t>Context switch at start and end</a:t>
            </a:r>
          </a:p>
          <a:p>
            <a:pPr lvl="1"/>
            <a:r>
              <a:rPr lang="en-US" altLang="en-US"/>
              <a:t>Based on priority</a:t>
            </a:r>
          </a:p>
          <a:p>
            <a:pPr lvl="1"/>
            <a:r>
              <a:rPr lang="en-US" altLang="en-US"/>
              <a:t>Some </a:t>
            </a:r>
            <a:r>
              <a:rPr lang="en-US" altLang="en-US" b="1">
                <a:solidFill>
                  <a:srgbClr val="3366FF"/>
                </a:solidFill>
              </a:rPr>
              <a:t>nonmaskable</a:t>
            </a:r>
          </a:p>
          <a:p>
            <a:pPr lvl="1"/>
            <a:r>
              <a:rPr lang="en-US" altLang="en-US">
                <a:solidFill>
                  <a:srgbClr val="000000"/>
                </a:solidFill>
              </a:rPr>
              <a:t>Interrupt chaining if more than one device at same interrupt number</a:t>
            </a: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788988" y="168275"/>
            <a:ext cx="7897812" cy="576263"/>
          </a:xfrm>
        </p:spPr>
        <p:txBody>
          <a:bodyPr/>
          <a:lstStyle/>
          <a:p>
            <a:pPr eaLnBrk="1" hangingPunct="1"/>
            <a:r>
              <a:rPr lang="en-US" altLang="en-US"/>
              <a:t>Interrupt-Driven I/O Cycle</a:t>
            </a:r>
            <a:endParaRPr lang="en-US" altLang="en-US" sz="2400"/>
          </a:p>
        </p:txBody>
      </p:sp>
      <p:pic>
        <p:nvPicPr>
          <p:cNvPr id="13315" name="Picture 8"/>
          <p:cNvPicPr>
            <a:picLocks noChangeAspect="1" noChangeArrowheads="1"/>
          </p:cNvPicPr>
          <p:nvPr/>
        </p:nvPicPr>
        <p:blipFill>
          <a:blip r:embed="rId3"/>
          <a:srcRect/>
          <a:stretch>
            <a:fillRect/>
          </a:stretch>
        </p:blipFill>
        <p:spPr bwMode="auto">
          <a:xfrm>
            <a:off x="2220913" y="1160463"/>
            <a:ext cx="5059362" cy="4554537"/>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833438" y="182563"/>
            <a:ext cx="8531225" cy="576262"/>
          </a:xfrm>
        </p:spPr>
        <p:txBody>
          <a:bodyPr/>
          <a:lstStyle/>
          <a:p>
            <a:pPr eaLnBrk="1" hangingPunct="1"/>
            <a:r>
              <a:rPr lang="en-US" sz="2800"/>
              <a:t>Performance of Various Levels of Storage</a:t>
            </a:r>
          </a:p>
        </p:txBody>
      </p:sp>
      <p:sp>
        <p:nvSpPr>
          <p:cNvPr id="39939" name="Rectangle 3"/>
          <p:cNvSpPr>
            <a:spLocks noGrp="1" noChangeArrowheads="1"/>
          </p:cNvSpPr>
          <p:nvPr>
            <p:ph type="body" idx="4294967295"/>
          </p:nvPr>
        </p:nvSpPr>
        <p:spPr>
          <a:xfrm>
            <a:off x="806450" y="1233488"/>
            <a:ext cx="7707313" cy="4521200"/>
          </a:xfrm>
        </p:spPr>
        <p:txBody>
          <a:bodyPr>
            <a:normAutofit fontScale="85000" lnSpcReduction="20000"/>
          </a:bodyPr>
          <a:lstStyle/>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a:buFont typeface="Monotype Sorts" charset="0"/>
              <a:buChar char="n"/>
              <a:defRPr/>
            </a:pPr>
            <a:endParaRPr lang="en-US" dirty="0">
              <a:ea typeface="ＭＳ Ｐゴシック" charset="0"/>
              <a:cs typeface="ＭＳ Ｐゴシック" charset="0"/>
            </a:endParaRPr>
          </a:p>
          <a:p>
            <a:pPr marL="0" indent="0">
              <a:buFont typeface="Monotype Sorts" charset="0"/>
              <a:buNone/>
              <a:defRPr/>
            </a:pPr>
            <a:endParaRPr lang="en-US" dirty="0">
              <a:ea typeface="ＭＳ Ｐゴシック" charset="0"/>
              <a:cs typeface="ＭＳ Ｐゴシック" charset="0"/>
            </a:endParaRPr>
          </a:p>
          <a:p>
            <a:pPr>
              <a:buFont typeface="Monotype Sorts" pitchFamily="-84" charset="2"/>
              <a:buNone/>
              <a:defRPr/>
            </a:pPr>
            <a:r>
              <a:rPr lang="en-US" dirty="0">
                <a:ea typeface="ＭＳ Ｐゴシック" charset="0"/>
                <a:cs typeface="ＭＳ Ｐゴシック" charset="0"/>
              </a:rPr>
              <a:t>    Movement between levels of storage hierarchy can be explicit or implicit</a:t>
            </a:r>
          </a:p>
        </p:txBody>
      </p:sp>
      <p:pic>
        <p:nvPicPr>
          <p:cNvPr id="41988" name="Picture 1" descr="1_11.pdf"/>
          <p:cNvPicPr>
            <a:picLocks noChangeAspect="1"/>
          </p:cNvPicPr>
          <p:nvPr/>
        </p:nvPicPr>
        <p:blipFill>
          <a:blip r:embed="rId3"/>
          <a:srcRect/>
          <a:stretch>
            <a:fillRect/>
          </a:stretch>
        </p:blipFill>
        <p:spPr bwMode="auto">
          <a:xfrm>
            <a:off x="1387475" y="1349375"/>
            <a:ext cx="6877050" cy="2870200"/>
          </a:xfrm>
          <a:prstGeom prst="rect">
            <a:avLst/>
          </a:prstGeom>
          <a:noFill/>
          <a:ln w="9525">
            <a:noFill/>
            <a:miter lim="800000"/>
            <a:headEnd/>
            <a:tailEnd/>
          </a:ln>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60500" y="150813"/>
            <a:ext cx="7661275" cy="560387"/>
          </a:xfrm>
        </p:spPr>
        <p:txBody>
          <a:bodyPr/>
          <a:lstStyle/>
          <a:p>
            <a:pPr eaLnBrk="1" hangingPunct="1"/>
            <a:r>
              <a:rPr lang="en-US" altLang="en-US" sz="2800"/>
              <a:t>Intel Pentium Processor Event-Vector Table</a:t>
            </a:r>
          </a:p>
        </p:txBody>
      </p:sp>
      <p:pic>
        <p:nvPicPr>
          <p:cNvPr id="14339" name="Picture 5"/>
          <p:cNvPicPr>
            <a:picLocks noChangeAspect="1" noChangeArrowheads="1"/>
          </p:cNvPicPr>
          <p:nvPr/>
        </p:nvPicPr>
        <p:blipFill>
          <a:blip r:embed="rId3"/>
          <a:srcRect/>
          <a:stretch>
            <a:fillRect/>
          </a:stretch>
        </p:blipFill>
        <p:spPr bwMode="auto">
          <a:xfrm>
            <a:off x="1806575" y="1160463"/>
            <a:ext cx="5859463" cy="4703762"/>
          </a:xfrm>
          <a:prstGeom prst="rect">
            <a:avLst/>
          </a:prstGeom>
          <a:noFill/>
          <a:ln w="9525">
            <a:noFill/>
            <a:miter lim="800000"/>
            <a:headEnd/>
            <a:tailEnd/>
          </a:ln>
        </p:spPr>
      </p:pic>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457200" y="155575"/>
            <a:ext cx="8229600" cy="576263"/>
          </a:xfrm>
        </p:spPr>
        <p:txBody>
          <a:bodyPr/>
          <a:lstStyle/>
          <a:p>
            <a:r>
              <a:rPr lang="en-US" altLang="en-US"/>
              <a:t>Interrupts (Cont.)</a:t>
            </a:r>
          </a:p>
        </p:txBody>
      </p:sp>
      <p:sp>
        <p:nvSpPr>
          <p:cNvPr id="15363" name="Content Placeholder 2"/>
          <p:cNvSpPr>
            <a:spLocks noGrp="1"/>
          </p:cNvSpPr>
          <p:nvPr>
            <p:ph idx="1"/>
          </p:nvPr>
        </p:nvSpPr>
        <p:spPr>
          <a:xfrm>
            <a:off x="860425" y="1165225"/>
            <a:ext cx="6864350" cy="4530725"/>
          </a:xfrm>
        </p:spPr>
        <p:txBody>
          <a:bodyPr/>
          <a:lstStyle/>
          <a:p>
            <a:r>
              <a:rPr lang="en-US" altLang="en-US"/>
              <a:t>Interrupt mechanism also used for </a:t>
            </a:r>
            <a:r>
              <a:rPr lang="en-US" altLang="en-US" b="1">
                <a:solidFill>
                  <a:srgbClr val="3366FF"/>
                </a:solidFill>
              </a:rPr>
              <a:t>exceptions</a:t>
            </a:r>
          </a:p>
          <a:p>
            <a:pPr lvl="1"/>
            <a:r>
              <a:rPr lang="en-US" altLang="en-US"/>
              <a:t>Terminate process, crash system due to hardware error</a:t>
            </a:r>
          </a:p>
          <a:p>
            <a:r>
              <a:rPr lang="en-US" altLang="en-US"/>
              <a:t>Page fault executes when memory access error</a:t>
            </a:r>
          </a:p>
          <a:p>
            <a:r>
              <a:rPr lang="en-US" altLang="en-US"/>
              <a:t>System call executes via </a:t>
            </a:r>
            <a:r>
              <a:rPr lang="en-US" altLang="en-US" b="1">
                <a:solidFill>
                  <a:srgbClr val="3366FF"/>
                </a:solidFill>
              </a:rPr>
              <a:t>trap</a:t>
            </a:r>
            <a:r>
              <a:rPr lang="en-US" altLang="en-US"/>
              <a:t> to trigger kernel to execute request</a:t>
            </a:r>
          </a:p>
          <a:p>
            <a:r>
              <a:rPr lang="en-US" altLang="en-US"/>
              <a:t>Multi-CPU systems can process interrupts concurrently</a:t>
            </a:r>
          </a:p>
          <a:p>
            <a:pPr lvl="1"/>
            <a:r>
              <a:rPr lang="en-US" altLang="en-US"/>
              <a:t>If operating system designed to handle it</a:t>
            </a:r>
          </a:p>
          <a:p>
            <a:r>
              <a:rPr lang="en-US" altLang="en-US"/>
              <a:t>Used for time-sensitive processing, frequent, must be fast</a:t>
            </a:r>
          </a:p>
          <a:p>
            <a:pPr>
              <a:buFont typeface="Monotype Sorts" pitchFamily="-84" charset="2"/>
              <a:buNone/>
            </a:pPr>
            <a:endParaRPr lang="en-US" altLang="en-US"/>
          </a:p>
          <a:p>
            <a:pPr lvl="1"/>
            <a:endParaRPr lang="en-US" altLang="en-US"/>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168275"/>
            <a:ext cx="8229600" cy="576263"/>
          </a:xfrm>
        </p:spPr>
        <p:txBody>
          <a:bodyPr/>
          <a:lstStyle/>
          <a:p>
            <a:pPr eaLnBrk="1" hangingPunct="1"/>
            <a:r>
              <a:rPr lang="en-US" altLang="en-US"/>
              <a:t>Direct Memory Access</a:t>
            </a:r>
          </a:p>
        </p:txBody>
      </p:sp>
      <p:sp>
        <p:nvSpPr>
          <p:cNvPr id="16387" name="Rectangle 3"/>
          <p:cNvSpPr>
            <a:spLocks noGrp="1" noChangeArrowheads="1"/>
          </p:cNvSpPr>
          <p:nvPr>
            <p:ph type="body" idx="1"/>
          </p:nvPr>
        </p:nvSpPr>
        <p:spPr>
          <a:xfrm>
            <a:off x="838200" y="1027113"/>
            <a:ext cx="7681913" cy="4876800"/>
          </a:xfrm>
        </p:spPr>
        <p:txBody>
          <a:bodyPr/>
          <a:lstStyle/>
          <a:p>
            <a:r>
              <a:rPr lang="en-US" altLang="en-US"/>
              <a:t>Used to avoid </a:t>
            </a:r>
            <a:r>
              <a:rPr lang="en-US" altLang="en-US" b="1">
                <a:solidFill>
                  <a:srgbClr val="3366FF"/>
                </a:solidFill>
              </a:rPr>
              <a:t>programmed I/O</a:t>
            </a:r>
            <a:r>
              <a:rPr lang="en-US" altLang="en-US"/>
              <a:t> (one byte at a time) for large data movement </a:t>
            </a:r>
          </a:p>
          <a:p>
            <a:r>
              <a:rPr lang="en-US" altLang="en-US"/>
              <a:t>Requires </a:t>
            </a:r>
            <a:r>
              <a:rPr lang="en-US" altLang="en-US" b="1">
                <a:solidFill>
                  <a:srgbClr val="3366FF"/>
                </a:solidFill>
              </a:rPr>
              <a:t>DMA</a:t>
            </a:r>
            <a:r>
              <a:rPr lang="en-US" altLang="en-US"/>
              <a:t> controller</a:t>
            </a:r>
          </a:p>
          <a:p>
            <a:r>
              <a:rPr lang="en-US" altLang="en-US"/>
              <a:t>Bypasses CPU to transfer data directly between I/O device and memory </a:t>
            </a:r>
            <a:endParaRPr lang="en-US" altLang="en-US" sz="800"/>
          </a:p>
          <a:p>
            <a:r>
              <a:rPr lang="en-US" altLang="en-US"/>
              <a:t>OS writes DMA command block into memory </a:t>
            </a:r>
          </a:p>
          <a:p>
            <a:pPr lvl="1"/>
            <a:r>
              <a:rPr lang="en-US" altLang="en-US" sz="1600"/>
              <a:t>Source and destination addresses</a:t>
            </a:r>
          </a:p>
          <a:p>
            <a:pPr lvl="1"/>
            <a:r>
              <a:rPr lang="en-US" altLang="en-US" sz="1600"/>
              <a:t>Read or write mode</a:t>
            </a:r>
          </a:p>
          <a:p>
            <a:pPr lvl="1"/>
            <a:r>
              <a:rPr lang="en-US" altLang="en-US" sz="1600"/>
              <a:t>Count of bytes</a:t>
            </a:r>
          </a:p>
          <a:p>
            <a:pPr lvl="1"/>
            <a:r>
              <a:rPr lang="en-US" altLang="en-US" sz="1600"/>
              <a:t>Writes location of command block to DMA controller</a:t>
            </a:r>
          </a:p>
          <a:p>
            <a:pPr lvl="1"/>
            <a:r>
              <a:rPr lang="en-US" altLang="en-US" sz="1600"/>
              <a:t>Bus mastering of DMA controller – grabs bus from CPU</a:t>
            </a:r>
          </a:p>
          <a:p>
            <a:pPr lvl="2"/>
            <a:r>
              <a:rPr lang="en-US" altLang="en-US" sz="1600" b="1">
                <a:solidFill>
                  <a:srgbClr val="3366FF"/>
                </a:solidFill>
              </a:rPr>
              <a:t>Cycle stealing </a:t>
            </a:r>
            <a:r>
              <a:rPr lang="en-US" altLang="en-US" sz="1600"/>
              <a:t>from CPU but still much more efficient</a:t>
            </a:r>
          </a:p>
          <a:p>
            <a:pPr lvl="1"/>
            <a:r>
              <a:rPr lang="en-US" altLang="en-US" sz="1600"/>
              <a:t>When done, interrupts to signal completion</a:t>
            </a:r>
            <a:endParaRPr lang="en-US" altLang="en-US"/>
          </a:p>
          <a:p>
            <a:r>
              <a:rPr lang="en-US" altLang="en-US"/>
              <a:t>Version that is aware of virtual addresses can be even more efficient - </a:t>
            </a:r>
            <a:r>
              <a:rPr lang="en-US" altLang="en-US" b="1">
                <a:solidFill>
                  <a:srgbClr val="3366FF"/>
                </a:solidFill>
              </a:rPr>
              <a:t>DVMA</a:t>
            </a: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04938" y="236538"/>
            <a:ext cx="7712075" cy="457200"/>
          </a:xfrm>
        </p:spPr>
        <p:txBody>
          <a:bodyPr/>
          <a:lstStyle/>
          <a:p>
            <a:pPr eaLnBrk="1" hangingPunct="1"/>
            <a:r>
              <a:rPr lang="en-US" altLang="en-US" sz="2800"/>
              <a:t>Six Step Process to Perform DMA Transfer</a:t>
            </a:r>
          </a:p>
        </p:txBody>
      </p:sp>
      <p:pic>
        <p:nvPicPr>
          <p:cNvPr id="17411" name="Picture 1" descr="13_05.pdf"/>
          <p:cNvPicPr>
            <a:picLocks noChangeAspect="1"/>
          </p:cNvPicPr>
          <p:nvPr/>
        </p:nvPicPr>
        <p:blipFill>
          <a:blip r:embed="rId3"/>
          <a:srcRect/>
          <a:stretch>
            <a:fillRect/>
          </a:stretch>
        </p:blipFill>
        <p:spPr bwMode="auto">
          <a:xfrm>
            <a:off x="1801813" y="1179513"/>
            <a:ext cx="6129337" cy="4624387"/>
          </a:xfrm>
          <a:prstGeom prst="rect">
            <a:avLst/>
          </a:prstGeom>
          <a:noFill/>
          <a:ln w="9525">
            <a:noFill/>
            <a:miter lim="800000"/>
            <a:headEnd/>
            <a:tailEnd/>
          </a:ln>
        </p:spPr>
      </p:pic>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935038" y="127000"/>
            <a:ext cx="7751762" cy="576263"/>
          </a:xfrm>
        </p:spPr>
        <p:txBody>
          <a:bodyPr/>
          <a:lstStyle/>
          <a:p>
            <a:pPr eaLnBrk="1" hangingPunct="1"/>
            <a:r>
              <a:rPr lang="en-US" altLang="en-US"/>
              <a:t>Application I/O Interface</a:t>
            </a:r>
          </a:p>
        </p:txBody>
      </p:sp>
      <p:sp>
        <p:nvSpPr>
          <p:cNvPr id="18435" name="Rectangle 3"/>
          <p:cNvSpPr>
            <a:spLocks noGrp="1" noChangeArrowheads="1"/>
          </p:cNvSpPr>
          <p:nvPr>
            <p:ph type="body" idx="1"/>
          </p:nvPr>
        </p:nvSpPr>
        <p:spPr>
          <a:xfrm>
            <a:off x="833438" y="1028700"/>
            <a:ext cx="7737475" cy="4530725"/>
          </a:xfrm>
        </p:spPr>
        <p:txBody>
          <a:bodyPr/>
          <a:lstStyle/>
          <a:p>
            <a:r>
              <a:rPr lang="en-US" altLang="en-US"/>
              <a:t>I/O system calls encapsulate device behaviors in generic classes</a:t>
            </a:r>
          </a:p>
          <a:p>
            <a:r>
              <a:rPr lang="en-US" altLang="en-US"/>
              <a:t>Device-driver layer hides differences among I/O controllers from kernel</a:t>
            </a:r>
          </a:p>
          <a:p>
            <a:r>
              <a:rPr lang="en-US" altLang="en-US"/>
              <a:t>New devices talking already-implemented protocols need no extra work</a:t>
            </a:r>
          </a:p>
          <a:p>
            <a:r>
              <a:rPr lang="en-US" altLang="en-US"/>
              <a:t>Each OS has its own I/O subsystem structures and device driver frameworks</a:t>
            </a:r>
          </a:p>
          <a:p>
            <a:r>
              <a:rPr lang="en-US" altLang="en-US"/>
              <a:t>Devices vary in many dimensions</a:t>
            </a:r>
          </a:p>
          <a:p>
            <a:pPr lvl="1"/>
            <a:r>
              <a:rPr lang="en-US" altLang="en-US" b="1">
                <a:solidFill>
                  <a:srgbClr val="3366FF"/>
                </a:solidFill>
              </a:rPr>
              <a:t>Character-stream</a:t>
            </a:r>
            <a:r>
              <a:rPr lang="en-US" altLang="en-US" b="1"/>
              <a:t> </a:t>
            </a:r>
            <a:r>
              <a:rPr lang="en-US" altLang="en-US"/>
              <a:t>or</a:t>
            </a:r>
            <a:r>
              <a:rPr lang="en-US" altLang="en-US" b="1"/>
              <a:t> </a:t>
            </a:r>
            <a:r>
              <a:rPr lang="en-US" altLang="en-US" b="1">
                <a:solidFill>
                  <a:srgbClr val="3366FF"/>
                </a:solidFill>
              </a:rPr>
              <a:t>block</a:t>
            </a:r>
          </a:p>
          <a:p>
            <a:pPr lvl="1"/>
            <a:r>
              <a:rPr lang="en-US" altLang="en-US" b="1">
                <a:solidFill>
                  <a:srgbClr val="3366FF"/>
                </a:solidFill>
              </a:rPr>
              <a:t>Sequential</a:t>
            </a:r>
            <a:r>
              <a:rPr lang="en-US" altLang="en-US" b="1"/>
              <a:t> </a:t>
            </a:r>
            <a:r>
              <a:rPr lang="en-US" altLang="en-US"/>
              <a:t>or </a:t>
            </a:r>
            <a:r>
              <a:rPr lang="en-US" altLang="en-US" b="1">
                <a:solidFill>
                  <a:srgbClr val="3366FF"/>
                </a:solidFill>
              </a:rPr>
              <a:t>random-access</a:t>
            </a:r>
          </a:p>
          <a:p>
            <a:pPr lvl="1"/>
            <a:r>
              <a:rPr lang="en-US" altLang="en-US" b="1">
                <a:solidFill>
                  <a:srgbClr val="3366FF"/>
                </a:solidFill>
              </a:rPr>
              <a:t>Synchronous </a:t>
            </a:r>
            <a:r>
              <a:rPr lang="en-US" altLang="en-US">
                <a:solidFill>
                  <a:srgbClr val="000000"/>
                </a:solidFill>
              </a:rPr>
              <a:t>or</a:t>
            </a:r>
            <a:r>
              <a:rPr lang="en-US" altLang="en-US" b="1">
                <a:solidFill>
                  <a:srgbClr val="3366FF"/>
                </a:solidFill>
              </a:rPr>
              <a:t> asynchronous </a:t>
            </a:r>
            <a:r>
              <a:rPr lang="en-US" altLang="en-US">
                <a:solidFill>
                  <a:srgbClr val="000000"/>
                </a:solidFill>
              </a:rPr>
              <a:t>(or both)</a:t>
            </a:r>
          </a:p>
          <a:p>
            <a:pPr lvl="1"/>
            <a:r>
              <a:rPr lang="en-US" altLang="en-US" b="1">
                <a:solidFill>
                  <a:srgbClr val="3366FF"/>
                </a:solidFill>
              </a:rPr>
              <a:t>Sharable</a:t>
            </a:r>
            <a:r>
              <a:rPr lang="en-US" altLang="en-US" b="1"/>
              <a:t> </a:t>
            </a:r>
            <a:r>
              <a:rPr lang="en-US" altLang="en-US"/>
              <a:t>or</a:t>
            </a:r>
            <a:r>
              <a:rPr lang="en-US" altLang="en-US" b="1"/>
              <a:t> </a:t>
            </a:r>
            <a:r>
              <a:rPr lang="en-US" altLang="en-US" b="1">
                <a:solidFill>
                  <a:srgbClr val="3366FF"/>
                </a:solidFill>
              </a:rPr>
              <a:t>dedicated</a:t>
            </a:r>
          </a:p>
          <a:p>
            <a:pPr lvl="1"/>
            <a:r>
              <a:rPr lang="en-US" altLang="en-US" b="1">
                <a:solidFill>
                  <a:srgbClr val="3366FF"/>
                </a:solidFill>
              </a:rPr>
              <a:t>Speed of operation</a:t>
            </a:r>
          </a:p>
          <a:p>
            <a:pPr lvl="1"/>
            <a:r>
              <a:rPr lang="en-US" altLang="en-US" b="1">
                <a:solidFill>
                  <a:srgbClr val="3366FF"/>
                </a:solidFill>
              </a:rPr>
              <a:t>read-write</a:t>
            </a:r>
            <a:r>
              <a:rPr lang="en-US" altLang="en-US" b="1"/>
              <a:t>, </a:t>
            </a:r>
            <a:r>
              <a:rPr lang="en-US" altLang="en-US" b="1">
                <a:solidFill>
                  <a:srgbClr val="3366FF"/>
                </a:solidFill>
              </a:rPr>
              <a:t>read only</a:t>
            </a:r>
            <a:r>
              <a:rPr lang="en-US" altLang="en-US" b="1"/>
              <a:t>, </a:t>
            </a:r>
            <a:r>
              <a:rPr lang="en-US" altLang="en-US"/>
              <a:t>or</a:t>
            </a:r>
            <a:r>
              <a:rPr lang="en-US" altLang="en-US" b="1"/>
              <a:t> </a:t>
            </a:r>
            <a:r>
              <a:rPr lang="en-US" altLang="en-US" b="1">
                <a:solidFill>
                  <a:srgbClr val="3366FF"/>
                </a:solidFill>
              </a:rPr>
              <a:t>write only</a:t>
            </a:r>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168275"/>
            <a:ext cx="8229600" cy="576263"/>
          </a:xfrm>
        </p:spPr>
        <p:txBody>
          <a:bodyPr/>
          <a:lstStyle/>
          <a:p>
            <a:pPr eaLnBrk="1" hangingPunct="1"/>
            <a:r>
              <a:rPr lang="en-US" altLang="en-US"/>
              <a:t>A Kernel I/O Structure</a:t>
            </a:r>
            <a:endParaRPr lang="en-US" altLang="en-US" sz="2400"/>
          </a:p>
        </p:txBody>
      </p:sp>
      <p:pic>
        <p:nvPicPr>
          <p:cNvPr id="19459" name="Picture 5"/>
          <p:cNvPicPr>
            <a:picLocks noChangeAspect="1" noChangeArrowheads="1"/>
          </p:cNvPicPr>
          <p:nvPr/>
        </p:nvPicPr>
        <p:blipFill>
          <a:blip r:embed="rId3"/>
          <a:srcRect/>
          <a:stretch>
            <a:fillRect/>
          </a:stretch>
        </p:blipFill>
        <p:spPr bwMode="auto">
          <a:xfrm>
            <a:off x="1843088" y="1270000"/>
            <a:ext cx="5738812" cy="4319588"/>
          </a:xfrm>
          <a:prstGeom prst="rect">
            <a:avLst/>
          </a:prstGeom>
          <a:noFill/>
          <a:ln w="9525">
            <a:noFill/>
            <a:miter lim="800000"/>
            <a:headEnd/>
            <a:tailEnd/>
          </a:ln>
        </p:spPr>
      </p:pic>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076325" y="163513"/>
            <a:ext cx="7772400" cy="598487"/>
          </a:xfrm>
        </p:spPr>
        <p:txBody>
          <a:bodyPr/>
          <a:lstStyle/>
          <a:p>
            <a:pPr eaLnBrk="1" hangingPunct="1"/>
            <a:r>
              <a:rPr lang="en-US" altLang="en-US"/>
              <a:t>Characteristics of I/O Devices</a:t>
            </a:r>
            <a:endParaRPr lang="en-US" altLang="en-US" sz="2400"/>
          </a:p>
        </p:txBody>
      </p:sp>
      <p:pic>
        <p:nvPicPr>
          <p:cNvPr id="20483" name="Picture 5"/>
          <p:cNvPicPr>
            <a:picLocks noChangeAspect="1" noChangeArrowheads="1"/>
          </p:cNvPicPr>
          <p:nvPr/>
        </p:nvPicPr>
        <p:blipFill>
          <a:blip r:embed="rId3"/>
          <a:srcRect/>
          <a:stretch>
            <a:fillRect/>
          </a:stretch>
        </p:blipFill>
        <p:spPr bwMode="auto">
          <a:xfrm>
            <a:off x="1897063" y="1206500"/>
            <a:ext cx="5938837" cy="4352925"/>
          </a:xfrm>
          <a:prstGeom prst="rect">
            <a:avLst/>
          </a:prstGeom>
          <a:noFill/>
          <a:ln w="9525">
            <a:noFill/>
            <a:miter lim="800000"/>
            <a:headEnd/>
            <a:tailEnd/>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1243013" y="168275"/>
            <a:ext cx="7689850" cy="576263"/>
          </a:xfrm>
        </p:spPr>
        <p:txBody>
          <a:bodyPr/>
          <a:lstStyle/>
          <a:p>
            <a:r>
              <a:rPr lang="en-US" altLang="en-US"/>
              <a:t>Characteristics of I/O Devices (Cont.)</a:t>
            </a:r>
          </a:p>
        </p:txBody>
      </p:sp>
      <p:sp>
        <p:nvSpPr>
          <p:cNvPr id="21507" name="Content Placeholder 2"/>
          <p:cNvSpPr>
            <a:spLocks noGrp="1"/>
          </p:cNvSpPr>
          <p:nvPr>
            <p:ph idx="1"/>
          </p:nvPr>
        </p:nvSpPr>
        <p:spPr>
          <a:xfrm>
            <a:off x="806450" y="1233488"/>
            <a:ext cx="6999288" cy="4530725"/>
          </a:xfrm>
        </p:spPr>
        <p:txBody>
          <a:bodyPr/>
          <a:lstStyle/>
          <a:p>
            <a:r>
              <a:rPr lang="en-US" altLang="en-US"/>
              <a:t>Subtleties of devices handled by device drivers</a:t>
            </a:r>
          </a:p>
          <a:p>
            <a:r>
              <a:rPr lang="en-US" altLang="en-US"/>
              <a:t>Broadly I/O devices can be grouped by the OS into</a:t>
            </a:r>
          </a:p>
          <a:p>
            <a:pPr lvl="1"/>
            <a:r>
              <a:rPr lang="en-US" altLang="en-US"/>
              <a:t>Block I/O</a:t>
            </a:r>
          </a:p>
          <a:p>
            <a:pPr lvl="1"/>
            <a:r>
              <a:rPr lang="en-US" altLang="en-US"/>
              <a:t>Character I/O (Stream)</a:t>
            </a:r>
          </a:p>
          <a:p>
            <a:pPr lvl="1"/>
            <a:r>
              <a:rPr lang="en-US" altLang="en-US"/>
              <a:t>Memory-mapped file access</a:t>
            </a:r>
          </a:p>
          <a:p>
            <a:pPr lvl="1"/>
            <a:r>
              <a:rPr lang="en-US" altLang="en-US"/>
              <a:t>Network sockets</a:t>
            </a:r>
          </a:p>
          <a:p>
            <a:r>
              <a:rPr lang="en-US" altLang="en-US"/>
              <a:t>For direct manipulation of I/O device specific characteristics, usually an escape / back door</a:t>
            </a:r>
          </a:p>
          <a:p>
            <a:pPr lvl="1"/>
            <a:r>
              <a:rPr lang="en-US" altLang="en-US"/>
              <a:t>Unix </a:t>
            </a:r>
            <a:r>
              <a:rPr lang="en-US" altLang="en-US" b="1">
                <a:latin typeface="Courier New" pitchFamily="49" charset="0"/>
                <a:cs typeface="Courier New" pitchFamily="49" charset="0"/>
              </a:rPr>
              <a:t>ioctl()</a:t>
            </a:r>
            <a:r>
              <a:rPr lang="en-US" altLang="en-US" b="1"/>
              <a:t> </a:t>
            </a:r>
            <a:r>
              <a:rPr lang="en-US" altLang="en-US"/>
              <a:t>call to send arbitrary bits to a device control register and data to device data register</a:t>
            </a: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846138" y="155575"/>
            <a:ext cx="7840662" cy="576263"/>
          </a:xfrm>
        </p:spPr>
        <p:txBody>
          <a:bodyPr/>
          <a:lstStyle/>
          <a:p>
            <a:pPr eaLnBrk="1" hangingPunct="1"/>
            <a:r>
              <a:rPr lang="en-US" altLang="en-US"/>
              <a:t>Block and Character Devices</a:t>
            </a:r>
          </a:p>
        </p:txBody>
      </p:sp>
      <p:sp>
        <p:nvSpPr>
          <p:cNvPr id="22531" name="Rectangle 3"/>
          <p:cNvSpPr>
            <a:spLocks noGrp="1" noChangeArrowheads="1"/>
          </p:cNvSpPr>
          <p:nvPr>
            <p:ph type="body" idx="1"/>
          </p:nvPr>
        </p:nvSpPr>
        <p:spPr>
          <a:xfrm>
            <a:off x="833438" y="1150938"/>
            <a:ext cx="6864350" cy="4530725"/>
          </a:xfrm>
        </p:spPr>
        <p:txBody>
          <a:bodyPr/>
          <a:lstStyle/>
          <a:p>
            <a:r>
              <a:rPr lang="en-US" altLang="en-US"/>
              <a:t>Block devices include disk drives</a:t>
            </a:r>
          </a:p>
          <a:p>
            <a:pPr lvl="1"/>
            <a:r>
              <a:rPr lang="en-US" altLang="en-US"/>
              <a:t>Commands include read, write, seek </a:t>
            </a:r>
          </a:p>
          <a:p>
            <a:pPr lvl="1"/>
            <a:r>
              <a:rPr lang="en-US" altLang="en-US" b="1">
                <a:solidFill>
                  <a:srgbClr val="3366FF"/>
                </a:solidFill>
              </a:rPr>
              <a:t>Raw I/O</a:t>
            </a:r>
            <a:r>
              <a:rPr lang="en-US" altLang="en-US"/>
              <a:t>,</a:t>
            </a:r>
            <a:r>
              <a:rPr lang="en-US" altLang="en-US" b="1">
                <a:solidFill>
                  <a:srgbClr val="3366FF"/>
                </a:solidFill>
              </a:rPr>
              <a:t> direct I/O</a:t>
            </a:r>
            <a:r>
              <a:rPr lang="en-US" altLang="en-US"/>
              <a:t>,</a:t>
            </a:r>
            <a:r>
              <a:rPr lang="en-US" altLang="en-US" b="1">
                <a:solidFill>
                  <a:srgbClr val="3366FF"/>
                </a:solidFill>
              </a:rPr>
              <a:t> </a:t>
            </a:r>
            <a:r>
              <a:rPr lang="en-US" altLang="en-US"/>
              <a:t>or file-system access</a:t>
            </a:r>
          </a:p>
          <a:p>
            <a:pPr lvl="1"/>
            <a:r>
              <a:rPr lang="en-US" altLang="en-US"/>
              <a:t>Memory-mapped file access possible</a:t>
            </a:r>
          </a:p>
          <a:p>
            <a:pPr lvl="2"/>
            <a:r>
              <a:rPr lang="en-US" altLang="en-US"/>
              <a:t>File mapped to virtual memory and clusters brought via demand paging</a:t>
            </a:r>
          </a:p>
          <a:p>
            <a:pPr lvl="1"/>
            <a:r>
              <a:rPr lang="en-US" altLang="en-US"/>
              <a:t>DMA</a:t>
            </a:r>
          </a:p>
          <a:p>
            <a:r>
              <a:rPr lang="en-US" altLang="en-US"/>
              <a:t>Character devices include keyboards, mice, serial ports</a:t>
            </a:r>
          </a:p>
          <a:p>
            <a:pPr lvl="1"/>
            <a:r>
              <a:rPr lang="en-US" altLang="en-US"/>
              <a:t>Commands include </a:t>
            </a:r>
            <a:r>
              <a:rPr lang="en-US" altLang="en-US" b="1">
                <a:latin typeface="Courier New" pitchFamily="49" charset="0"/>
              </a:rPr>
              <a:t>get()</a:t>
            </a:r>
            <a:r>
              <a:rPr lang="en-US" altLang="en-US">
                <a:latin typeface="Courier New" pitchFamily="49" charset="0"/>
              </a:rPr>
              <a:t>, </a:t>
            </a:r>
            <a:r>
              <a:rPr lang="en-US" altLang="en-US" b="1">
                <a:latin typeface="Courier New" pitchFamily="49" charset="0"/>
              </a:rPr>
              <a:t>put()</a:t>
            </a:r>
            <a:endParaRPr lang="en-US" altLang="en-US" b="1"/>
          </a:p>
          <a:p>
            <a:pPr lvl="1"/>
            <a:r>
              <a:rPr lang="en-US" altLang="en-US"/>
              <a:t>Libraries layered on top allow line editing</a:t>
            </a: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82563"/>
            <a:ext cx="8229600" cy="576262"/>
          </a:xfrm>
        </p:spPr>
        <p:txBody>
          <a:bodyPr/>
          <a:lstStyle/>
          <a:p>
            <a:pPr eaLnBrk="1" hangingPunct="1"/>
            <a:r>
              <a:rPr lang="en-US" altLang="en-US"/>
              <a:t>Network Devices</a:t>
            </a:r>
          </a:p>
        </p:txBody>
      </p:sp>
      <p:sp>
        <p:nvSpPr>
          <p:cNvPr id="23555" name="Rectangle 3"/>
          <p:cNvSpPr>
            <a:spLocks noGrp="1" noChangeArrowheads="1"/>
          </p:cNvSpPr>
          <p:nvPr>
            <p:ph type="body" idx="1"/>
          </p:nvPr>
        </p:nvSpPr>
        <p:spPr>
          <a:xfrm>
            <a:off x="806450" y="1233488"/>
            <a:ext cx="6796088" cy="4530725"/>
          </a:xfrm>
        </p:spPr>
        <p:txBody>
          <a:bodyPr/>
          <a:lstStyle/>
          <a:p>
            <a:r>
              <a:rPr lang="en-US" altLang="en-US"/>
              <a:t>Varying enough from block and character to have own interface</a:t>
            </a:r>
          </a:p>
          <a:p>
            <a:r>
              <a:rPr lang="en-US" altLang="en-US"/>
              <a:t>Linux, Unix, Windows and many others include </a:t>
            </a:r>
            <a:r>
              <a:rPr lang="en-US" altLang="en-US" b="1">
                <a:solidFill>
                  <a:srgbClr val="3366FF"/>
                </a:solidFill>
              </a:rPr>
              <a:t>socket </a:t>
            </a:r>
            <a:r>
              <a:rPr lang="en-US" altLang="en-US"/>
              <a:t>interface</a:t>
            </a:r>
          </a:p>
          <a:p>
            <a:pPr lvl="1"/>
            <a:r>
              <a:rPr lang="en-US" altLang="en-US"/>
              <a:t>Separates network protocol from network operation</a:t>
            </a:r>
          </a:p>
          <a:p>
            <a:pPr lvl="1"/>
            <a:r>
              <a:rPr lang="en-US" altLang="en-US"/>
              <a:t>Includes </a:t>
            </a:r>
            <a:r>
              <a:rPr lang="en-US" altLang="en-US" b="1">
                <a:latin typeface="Courier New" pitchFamily="49" charset="0"/>
              </a:rPr>
              <a:t>select()</a:t>
            </a:r>
            <a:r>
              <a:rPr lang="en-US" altLang="en-US"/>
              <a:t> functionality</a:t>
            </a:r>
          </a:p>
          <a:p>
            <a:r>
              <a:rPr lang="en-US" altLang="en-US"/>
              <a:t>Approaches vary widely (pipes, FIFOs, streams, queues, mailboxes)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135063" y="136525"/>
            <a:ext cx="8229600" cy="576263"/>
          </a:xfrm>
        </p:spPr>
        <p:txBody>
          <a:bodyPr/>
          <a:lstStyle/>
          <a:p>
            <a:pPr eaLnBrk="1" hangingPunct="1"/>
            <a:r>
              <a:rPr lang="en-US" sz="2800"/>
              <a:t>Migration of data “A” from Disk to Register</a:t>
            </a:r>
          </a:p>
        </p:txBody>
      </p:sp>
      <p:sp>
        <p:nvSpPr>
          <p:cNvPr id="43011" name="Rectangle 3"/>
          <p:cNvSpPr>
            <a:spLocks noGrp="1" noChangeArrowheads="1"/>
          </p:cNvSpPr>
          <p:nvPr>
            <p:ph type="body" idx="4294967295"/>
          </p:nvPr>
        </p:nvSpPr>
        <p:spPr>
          <a:xfrm>
            <a:off x="806450" y="1233488"/>
            <a:ext cx="7391400" cy="4530725"/>
          </a:xfrm>
        </p:spPr>
        <p:txBody>
          <a:bodyPr>
            <a:normAutofit fontScale="70000" lnSpcReduction="20000"/>
          </a:bodyPr>
          <a:lstStyle/>
          <a:p>
            <a:r>
              <a:rPr lang="en-US"/>
              <a:t>Multitasking environments must be careful to use most recent value, no matter where it is stored in the storage hierarchy</a:t>
            </a:r>
            <a:br>
              <a:rPr lang="en-US"/>
            </a:br>
            <a:br>
              <a:rPr lang="en-US"/>
            </a:br>
            <a:br>
              <a:rPr lang="en-US"/>
            </a:br>
            <a:br>
              <a:rPr lang="en-US"/>
            </a:br>
            <a:br>
              <a:rPr lang="en-US"/>
            </a:br>
            <a:br>
              <a:rPr lang="en-US"/>
            </a:br>
            <a:endParaRPr lang="en-US"/>
          </a:p>
          <a:p>
            <a:r>
              <a:rPr lang="en-US"/>
              <a:t>Multiprocessor environment must provide </a:t>
            </a:r>
            <a:r>
              <a:rPr lang="en-US" b="1">
                <a:solidFill>
                  <a:srgbClr val="3366FF"/>
                </a:solidFill>
              </a:rPr>
              <a:t>cache coherency </a:t>
            </a:r>
            <a:r>
              <a:rPr lang="en-US"/>
              <a:t>in hardware such that all CPUs have the most recent value in their cache</a:t>
            </a:r>
            <a:endParaRPr lang="en-US" sz="800"/>
          </a:p>
          <a:p>
            <a:r>
              <a:rPr lang="en-US"/>
              <a:t>Distributed environment situation even more complex</a:t>
            </a:r>
          </a:p>
          <a:p>
            <a:pPr lvl="1"/>
            <a:r>
              <a:rPr lang="en-US"/>
              <a:t>Several copies of a datum can exist</a:t>
            </a:r>
          </a:p>
          <a:p>
            <a:pPr lvl="1"/>
            <a:r>
              <a:rPr lang="en-US"/>
              <a:t>Various solutions covered in Chapter 17</a:t>
            </a:r>
          </a:p>
        </p:txBody>
      </p:sp>
      <p:pic>
        <p:nvPicPr>
          <p:cNvPr id="43012" name="Picture 5" descr="C:\Users\as668\Desktop\1_12.jpg"/>
          <p:cNvPicPr>
            <a:picLocks noChangeAspect="1" noChangeArrowheads="1"/>
          </p:cNvPicPr>
          <p:nvPr/>
        </p:nvPicPr>
        <p:blipFill>
          <a:blip r:embed="rId3"/>
          <a:srcRect/>
          <a:stretch>
            <a:fillRect/>
          </a:stretch>
        </p:blipFill>
        <p:spPr bwMode="auto">
          <a:xfrm>
            <a:off x="1492250" y="2211388"/>
            <a:ext cx="6559550" cy="819150"/>
          </a:xfrm>
          <a:prstGeom prst="rect">
            <a:avLst/>
          </a:prstGeom>
          <a:noFill/>
          <a:ln w="9525">
            <a:noFill/>
            <a:miter lim="800000"/>
            <a:headEnd/>
            <a:tailEnd/>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457200" y="182563"/>
            <a:ext cx="8229600" cy="576262"/>
          </a:xfrm>
        </p:spPr>
        <p:txBody>
          <a:bodyPr/>
          <a:lstStyle/>
          <a:p>
            <a:pPr eaLnBrk="1" hangingPunct="1"/>
            <a:r>
              <a:rPr lang="en-US" altLang="en-US"/>
              <a:t>Clocks and Timers</a:t>
            </a:r>
          </a:p>
        </p:txBody>
      </p:sp>
      <p:sp>
        <p:nvSpPr>
          <p:cNvPr id="24579" name="Rectangle 3"/>
          <p:cNvSpPr>
            <a:spLocks noGrp="1" noChangeArrowheads="1"/>
          </p:cNvSpPr>
          <p:nvPr>
            <p:ph type="body" idx="1"/>
          </p:nvPr>
        </p:nvSpPr>
        <p:spPr>
          <a:xfrm>
            <a:off x="820738" y="1150938"/>
            <a:ext cx="6548437" cy="4530725"/>
          </a:xfrm>
        </p:spPr>
        <p:txBody>
          <a:bodyPr/>
          <a:lstStyle/>
          <a:p>
            <a:r>
              <a:rPr lang="en-US" altLang="en-US"/>
              <a:t>Provide current time, elapsed time, timer</a:t>
            </a:r>
          </a:p>
          <a:p>
            <a:r>
              <a:rPr lang="en-US" altLang="en-US"/>
              <a:t>Normal resolution about 1/60 second</a:t>
            </a:r>
          </a:p>
          <a:p>
            <a:r>
              <a:rPr lang="en-US" altLang="en-US"/>
              <a:t>Some systems provide higher-resolution timers</a:t>
            </a:r>
          </a:p>
          <a:p>
            <a:r>
              <a:rPr lang="en-US" altLang="en-US" b="1">
                <a:solidFill>
                  <a:srgbClr val="3366FF"/>
                </a:solidFill>
              </a:rPr>
              <a:t>Programmable interval timer</a:t>
            </a:r>
            <a:r>
              <a:rPr lang="en-US" altLang="en-US">
                <a:solidFill>
                  <a:srgbClr val="3366FF"/>
                </a:solidFill>
              </a:rPr>
              <a:t> </a:t>
            </a:r>
            <a:r>
              <a:rPr lang="en-US" altLang="en-US"/>
              <a:t>used for timings, periodic interrupts</a:t>
            </a:r>
          </a:p>
          <a:p>
            <a:r>
              <a:rPr lang="en-US" altLang="en-US" b="1">
                <a:latin typeface="Courier New" pitchFamily="49" charset="0"/>
              </a:rPr>
              <a:t>ioctl()</a:t>
            </a:r>
            <a:r>
              <a:rPr lang="en-US" altLang="en-US" b="1"/>
              <a:t> </a:t>
            </a:r>
            <a:r>
              <a:rPr lang="en-US" altLang="en-US"/>
              <a:t>(on UNIX) covers odd aspects of I/O such as clocks and timers</a:t>
            </a: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185863" y="182563"/>
            <a:ext cx="7800975" cy="576262"/>
          </a:xfrm>
        </p:spPr>
        <p:txBody>
          <a:bodyPr/>
          <a:lstStyle/>
          <a:p>
            <a:pPr eaLnBrk="1" hangingPunct="1"/>
            <a:r>
              <a:rPr lang="en-US" altLang="en-US"/>
              <a:t>Nonblocking and Asynchronous I/O</a:t>
            </a:r>
          </a:p>
        </p:txBody>
      </p:sp>
      <p:sp>
        <p:nvSpPr>
          <p:cNvPr id="25603" name="Rectangle 3"/>
          <p:cNvSpPr>
            <a:spLocks noGrp="1" noChangeArrowheads="1"/>
          </p:cNvSpPr>
          <p:nvPr>
            <p:ph type="body" idx="1"/>
          </p:nvPr>
        </p:nvSpPr>
        <p:spPr>
          <a:xfrm>
            <a:off x="820738" y="1150938"/>
            <a:ext cx="6877050" cy="4530725"/>
          </a:xfrm>
        </p:spPr>
        <p:txBody>
          <a:bodyPr/>
          <a:lstStyle/>
          <a:p>
            <a:r>
              <a:rPr lang="en-US" altLang="en-US" b="1">
                <a:solidFill>
                  <a:srgbClr val="3366FF"/>
                </a:solidFill>
              </a:rPr>
              <a:t>Blocking</a:t>
            </a:r>
            <a:r>
              <a:rPr lang="en-US" altLang="en-US" b="1"/>
              <a:t> </a:t>
            </a:r>
            <a:r>
              <a:rPr lang="en-US" altLang="en-US"/>
              <a:t>- process suspended until I/O completed</a:t>
            </a:r>
          </a:p>
          <a:p>
            <a:pPr lvl="1"/>
            <a:r>
              <a:rPr lang="en-US" altLang="en-US"/>
              <a:t>Easy to use and understand</a:t>
            </a:r>
          </a:p>
          <a:p>
            <a:pPr lvl="1"/>
            <a:r>
              <a:rPr lang="en-US" altLang="en-US"/>
              <a:t>Insufficient for some needs</a:t>
            </a:r>
          </a:p>
          <a:p>
            <a:r>
              <a:rPr lang="en-US" altLang="en-US" b="1">
                <a:solidFill>
                  <a:srgbClr val="3366FF"/>
                </a:solidFill>
              </a:rPr>
              <a:t>Nonblocking</a:t>
            </a:r>
            <a:r>
              <a:rPr lang="en-US" altLang="en-US"/>
              <a:t> - I/O call returns as much as available</a:t>
            </a:r>
          </a:p>
          <a:p>
            <a:pPr lvl="1"/>
            <a:r>
              <a:rPr lang="en-US" altLang="en-US"/>
              <a:t>User interface, data copy (buffered I/O)</a:t>
            </a:r>
          </a:p>
          <a:p>
            <a:pPr lvl="1"/>
            <a:r>
              <a:rPr lang="en-US" altLang="en-US"/>
              <a:t>Implemented via multi-threading</a:t>
            </a:r>
          </a:p>
          <a:p>
            <a:pPr lvl="1"/>
            <a:r>
              <a:rPr lang="en-US" altLang="en-US"/>
              <a:t>Returns quickly with count of bytes read or written</a:t>
            </a:r>
          </a:p>
          <a:p>
            <a:pPr lvl="1"/>
            <a:r>
              <a:rPr lang="en-US" altLang="en-US" b="1">
                <a:latin typeface="Courier New" pitchFamily="49" charset="0"/>
                <a:cs typeface="Courier New" pitchFamily="49" charset="0"/>
              </a:rPr>
              <a:t>select() </a:t>
            </a:r>
            <a:r>
              <a:rPr lang="en-US" altLang="en-US"/>
              <a:t>to find if data ready then </a:t>
            </a:r>
            <a:r>
              <a:rPr lang="en-US" altLang="en-US" b="1">
                <a:latin typeface="Courier New" pitchFamily="49" charset="0"/>
                <a:cs typeface="Courier New" pitchFamily="49" charset="0"/>
              </a:rPr>
              <a:t>read()</a:t>
            </a:r>
            <a:r>
              <a:rPr lang="en-US" altLang="en-US" b="1"/>
              <a:t> </a:t>
            </a:r>
            <a:r>
              <a:rPr lang="en-US" altLang="en-US"/>
              <a:t>or </a:t>
            </a:r>
            <a:r>
              <a:rPr lang="en-US" altLang="en-US" b="1">
                <a:latin typeface="Courier New" pitchFamily="49" charset="0"/>
                <a:cs typeface="Courier New" pitchFamily="49" charset="0"/>
              </a:rPr>
              <a:t>write()</a:t>
            </a:r>
            <a:r>
              <a:rPr lang="en-US" altLang="en-US" b="1"/>
              <a:t> </a:t>
            </a:r>
            <a:r>
              <a:rPr lang="en-US" altLang="en-US"/>
              <a:t>to transfer</a:t>
            </a:r>
          </a:p>
          <a:p>
            <a:r>
              <a:rPr lang="en-US" altLang="en-US" b="1">
                <a:solidFill>
                  <a:srgbClr val="3366FF"/>
                </a:solidFill>
              </a:rPr>
              <a:t>Asynchronous</a:t>
            </a:r>
            <a:r>
              <a:rPr lang="en-US" altLang="en-US"/>
              <a:t> - process runs while I/O executes</a:t>
            </a:r>
          </a:p>
          <a:p>
            <a:pPr lvl="1"/>
            <a:r>
              <a:rPr lang="en-US" altLang="en-US"/>
              <a:t>Difficult to use</a:t>
            </a:r>
          </a:p>
          <a:p>
            <a:pPr lvl="1"/>
            <a:r>
              <a:rPr lang="en-US" altLang="en-US"/>
              <a:t>I/O subsystem signals process when I/O completed</a:t>
            </a: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168275"/>
            <a:ext cx="8229600" cy="576263"/>
          </a:xfrm>
        </p:spPr>
        <p:txBody>
          <a:bodyPr/>
          <a:lstStyle/>
          <a:p>
            <a:pPr eaLnBrk="1" hangingPunct="1"/>
            <a:r>
              <a:rPr lang="en-US" altLang="en-US"/>
              <a:t>Two I/O Methods</a:t>
            </a:r>
          </a:p>
        </p:txBody>
      </p:sp>
      <p:sp>
        <p:nvSpPr>
          <p:cNvPr id="26627" name="Text Box 4"/>
          <p:cNvSpPr txBox="1">
            <a:spLocks noChangeArrowheads="1"/>
          </p:cNvSpPr>
          <p:nvPr/>
        </p:nvSpPr>
        <p:spPr bwMode="auto">
          <a:xfrm>
            <a:off x="2716213" y="4981575"/>
            <a:ext cx="1735137" cy="369888"/>
          </a:xfrm>
          <a:prstGeom prst="rect">
            <a:avLst/>
          </a:prstGeom>
          <a:noFill/>
          <a:ln w="9525">
            <a:noFill/>
            <a:miter lim="800000"/>
            <a:headEnd/>
            <a:tailEnd/>
          </a:ln>
        </p:spPr>
        <p:txBody>
          <a:bodyPr lIns="91435" tIns="45718" rIns="91435" bIns="45718">
            <a:spAutoFit/>
          </a:bodyPr>
          <a:lstStyle/>
          <a:p>
            <a:pPr>
              <a:spcBef>
                <a:spcPct val="50000"/>
              </a:spcBef>
            </a:pPr>
            <a:r>
              <a:rPr lang="en-US" altLang="en-US">
                <a:latin typeface="Helvetica" pitchFamily="-84" charset="0"/>
              </a:rPr>
              <a:t>Synchronous</a:t>
            </a:r>
          </a:p>
        </p:txBody>
      </p:sp>
      <p:sp>
        <p:nvSpPr>
          <p:cNvPr id="26628" name="Text Box 5"/>
          <p:cNvSpPr txBox="1">
            <a:spLocks noChangeArrowheads="1"/>
          </p:cNvSpPr>
          <p:nvPr/>
        </p:nvSpPr>
        <p:spPr bwMode="auto">
          <a:xfrm>
            <a:off x="5429250" y="5000625"/>
            <a:ext cx="3086100" cy="369888"/>
          </a:xfrm>
          <a:prstGeom prst="rect">
            <a:avLst/>
          </a:prstGeom>
          <a:noFill/>
          <a:ln w="9525">
            <a:noFill/>
            <a:miter lim="800000"/>
            <a:headEnd/>
            <a:tailEnd/>
          </a:ln>
        </p:spPr>
        <p:txBody>
          <a:bodyPr lIns="91435" tIns="45718" rIns="91435" bIns="45718">
            <a:spAutoFit/>
          </a:bodyPr>
          <a:lstStyle/>
          <a:p>
            <a:pPr>
              <a:spcBef>
                <a:spcPct val="50000"/>
              </a:spcBef>
            </a:pPr>
            <a:r>
              <a:rPr lang="en-US" altLang="en-US">
                <a:latin typeface="Helvetica" pitchFamily="-84" charset="0"/>
              </a:rPr>
              <a:t>Asynchronous</a:t>
            </a:r>
          </a:p>
        </p:txBody>
      </p:sp>
      <p:pic>
        <p:nvPicPr>
          <p:cNvPr id="26629" name="Picture 6"/>
          <p:cNvPicPr>
            <a:picLocks noChangeAspect="1" noChangeArrowheads="1"/>
          </p:cNvPicPr>
          <p:nvPr/>
        </p:nvPicPr>
        <p:blipFill>
          <a:blip r:embed="rId3"/>
          <a:srcRect/>
          <a:stretch>
            <a:fillRect/>
          </a:stretch>
        </p:blipFill>
        <p:spPr bwMode="auto">
          <a:xfrm>
            <a:off x="1550988" y="1382713"/>
            <a:ext cx="6200775" cy="3455987"/>
          </a:xfrm>
          <a:prstGeom prst="rect">
            <a:avLst/>
          </a:prstGeom>
          <a:noFill/>
          <a:ln w="9525">
            <a:noFill/>
            <a:miter lim="800000"/>
            <a:headEnd/>
            <a:tailEnd/>
          </a:ln>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885825" y="168275"/>
            <a:ext cx="7800975" cy="576263"/>
          </a:xfrm>
        </p:spPr>
        <p:txBody>
          <a:bodyPr/>
          <a:lstStyle/>
          <a:p>
            <a:pPr eaLnBrk="1" hangingPunct="1"/>
            <a:r>
              <a:rPr lang="en-US" altLang="en-US"/>
              <a:t>Vectored I/O</a:t>
            </a:r>
          </a:p>
        </p:txBody>
      </p:sp>
      <p:sp>
        <p:nvSpPr>
          <p:cNvPr id="27651" name="Rectangle 3"/>
          <p:cNvSpPr>
            <a:spLocks noGrp="1" noChangeArrowheads="1"/>
          </p:cNvSpPr>
          <p:nvPr>
            <p:ph type="body" idx="1"/>
          </p:nvPr>
        </p:nvSpPr>
        <p:spPr>
          <a:xfrm>
            <a:off x="833438" y="1138238"/>
            <a:ext cx="6877050" cy="4530725"/>
          </a:xfrm>
        </p:spPr>
        <p:txBody>
          <a:bodyPr/>
          <a:lstStyle/>
          <a:p>
            <a:r>
              <a:rPr lang="en-US" altLang="en-US" b="1">
                <a:solidFill>
                  <a:srgbClr val="3366FF"/>
                </a:solidFill>
              </a:rPr>
              <a:t>Vectored I/O </a:t>
            </a:r>
            <a:r>
              <a:rPr lang="en-US" altLang="en-US"/>
              <a:t>allows one system call to perform multiple I/O operations</a:t>
            </a:r>
          </a:p>
          <a:p>
            <a:r>
              <a:rPr lang="en-US" altLang="en-US"/>
              <a:t>For example, Unix </a:t>
            </a:r>
            <a:r>
              <a:rPr lang="en-US" altLang="en-US" b="1">
                <a:latin typeface="Courier New" pitchFamily="49" charset="0"/>
                <a:cs typeface="Courier New" pitchFamily="49" charset="0"/>
              </a:rPr>
              <a:t>readve() </a:t>
            </a:r>
            <a:r>
              <a:rPr lang="en-US" altLang="en-US"/>
              <a:t>accepts a vector of multiple buffers to read into or write from</a:t>
            </a:r>
          </a:p>
          <a:p>
            <a:r>
              <a:rPr lang="en-US" altLang="en-US"/>
              <a:t>This scatter-gather method better than multiple individual I/O calls</a:t>
            </a:r>
          </a:p>
          <a:p>
            <a:pPr lvl="1"/>
            <a:r>
              <a:rPr lang="en-US" altLang="en-US"/>
              <a:t>Decreases context switching and system call overhead</a:t>
            </a:r>
          </a:p>
          <a:p>
            <a:pPr lvl="1"/>
            <a:r>
              <a:rPr lang="en-US" altLang="en-US"/>
              <a:t>Some versions provide atomicity</a:t>
            </a:r>
          </a:p>
          <a:p>
            <a:pPr lvl="2"/>
            <a:r>
              <a:rPr lang="en-US" altLang="en-US"/>
              <a:t>Avoid for example worry about multiple threads changing data as reads / writes occurring </a:t>
            </a: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857250" y="182563"/>
            <a:ext cx="7829550" cy="576262"/>
          </a:xfrm>
        </p:spPr>
        <p:txBody>
          <a:bodyPr/>
          <a:lstStyle/>
          <a:p>
            <a:pPr eaLnBrk="1" hangingPunct="1"/>
            <a:r>
              <a:rPr lang="en-US" altLang="en-US"/>
              <a:t>Kernel I/O Subsystem</a:t>
            </a:r>
          </a:p>
        </p:txBody>
      </p:sp>
      <p:sp>
        <p:nvSpPr>
          <p:cNvPr id="28675" name="Rectangle 3"/>
          <p:cNvSpPr>
            <a:spLocks noGrp="1" noChangeArrowheads="1"/>
          </p:cNvSpPr>
          <p:nvPr>
            <p:ph type="body" idx="1"/>
          </p:nvPr>
        </p:nvSpPr>
        <p:spPr>
          <a:xfrm>
            <a:off x="847725" y="1001713"/>
            <a:ext cx="7627938" cy="4826000"/>
          </a:xfrm>
        </p:spPr>
        <p:txBody>
          <a:bodyPr/>
          <a:lstStyle/>
          <a:p>
            <a:r>
              <a:rPr lang="en-US" altLang="en-US"/>
              <a:t>Scheduling</a:t>
            </a:r>
          </a:p>
          <a:p>
            <a:pPr lvl="1"/>
            <a:r>
              <a:rPr lang="en-US" altLang="en-US"/>
              <a:t>Some I/O request ordering via per-device queue</a:t>
            </a:r>
          </a:p>
          <a:p>
            <a:pPr lvl="1"/>
            <a:r>
              <a:rPr lang="en-US" altLang="en-US"/>
              <a:t>Some OSs try fairness</a:t>
            </a:r>
          </a:p>
          <a:p>
            <a:pPr lvl="1"/>
            <a:r>
              <a:rPr lang="en-US" altLang="en-US"/>
              <a:t>Some implement Quality Of Service (i.e. IPQOS)</a:t>
            </a:r>
          </a:p>
          <a:p>
            <a:r>
              <a:rPr lang="en-US" altLang="en-US" b="1">
                <a:solidFill>
                  <a:srgbClr val="3366FF"/>
                </a:solidFill>
              </a:rPr>
              <a:t>Buffering</a:t>
            </a:r>
            <a:r>
              <a:rPr lang="en-US" altLang="en-US"/>
              <a:t> - store data in memory while transferring between devices</a:t>
            </a:r>
          </a:p>
          <a:p>
            <a:pPr lvl="1"/>
            <a:r>
              <a:rPr lang="en-US" altLang="en-US"/>
              <a:t>To cope with device speed mismatch</a:t>
            </a:r>
          </a:p>
          <a:p>
            <a:pPr lvl="1"/>
            <a:r>
              <a:rPr lang="en-US" altLang="en-US"/>
              <a:t>To cope with device transfer size mismatch</a:t>
            </a:r>
          </a:p>
          <a:p>
            <a:pPr lvl="1"/>
            <a:r>
              <a:rPr lang="en-US" altLang="en-US"/>
              <a:t>To maintain </a:t>
            </a:r>
            <a:r>
              <a:rPr lang="ja-JP" altLang="en-US"/>
              <a:t>“</a:t>
            </a:r>
            <a:r>
              <a:rPr lang="en-US" altLang="ja-JP"/>
              <a:t>copy semantics</a:t>
            </a:r>
            <a:r>
              <a:rPr lang="ja-JP" altLang="en-US"/>
              <a:t>”</a:t>
            </a:r>
            <a:endParaRPr lang="en-US" altLang="ja-JP"/>
          </a:p>
          <a:p>
            <a:pPr lvl="1"/>
            <a:r>
              <a:rPr lang="en-US" altLang="en-US" b="1">
                <a:solidFill>
                  <a:srgbClr val="3366FF"/>
                </a:solidFill>
              </a:rPr>
              <a:t>Double buffering </a:t>
            </a:r>
            <a:r>
              <a:rPr lang="en-US" altLang="en-US"/>
              <a:t>– two copies of the data</a:t>
            </a:r>
          </a:p>
          <a:p>
            <a:pPr lvl="2"/>
            <a:r>
              <a:rPr lang="en-US" altLang="en-US"/>
              <a:t>Kernel and user</a:t>
            </a:r>
          </a:p>
          <a:p>
            <a:pPr lvl="2"/>
            <a:r>
              <a:rPr lang="en-US" altLang="en-US"/>
              <a:t>Varying sizes</a:t>
            </a:r>
          </a:p>
          <a:p>
            <a:pPr lvl="2"/>
            <a:r>
              <a:rPr lang="en-US" altLang="en-US"/>
              <a:t>Full  / being processed and not-full / being used</a:t>
            </a:r>
          </a:p>
          <a:p>
            <a:pPr lvl="2"/>
            <a:r>
              <a:rPr lang="en-US" altLang="en-US"/>
              <a:t>Copy-on-write can be used for efficiency in some cases</a:t>
            </a:r>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923925" y="141288"/>
            <a:ext cx="7762875" cy="576262"/>
          </a:xfrm>
        </p:spPr>
        <p:txBody>
          <a:bodyPr/>
          <a:lstStyle/>
          <a:p>
            <a:pPr eaLnBrk="1" hangingPunct="1"/>
            <a:r>
              <a:rPr lang="en-US" altLang="en-US"/>
              <a:t>Device-status Table</a:t>
            </a:r>
          </a:p>
        </p:txBody>
      </p:sp>
      <p:pic>
        <p:nvPicPr>
          <p:cNvPr id="29699" name="Picture 4" descr="13"/>
          <p:cNvPicPr>
            <a:picLocks noChangeAspect="1" noChangeArrowheads="1"/>
          </p:cNvPicPr>
          <p:nvPr/>
        </p:nvPicPr>
        <p:blipFill>
          <a:blip r:embed="rId3"/>
          <a:srcRect/>
          <a:stretch>
            <a:fillRect/>
          </a:stretch>
        </p:blipFill>
        <p:spPr bwMode="auto">
          <a:xfrm>
            <a:off x="1771650" y="1593850"/>
            <a:ext cx="6075363" cy="3354388"/>
          </a:xfrm>
          <a:prstGeom prst="rect">
            <a:avLst/>
          </a:prstGeom>
          <a:noFill/>
          <a:ln w="9525">
            <a:noFill/>
            <a:miter lim="800000"/>
            <a:headEnd/>
            <a:tailEnd/>
          </a:ln>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092200" y="133350"/>
            <a:ext cx="8018463" cy="576263"/>
          </a:xfrm>
        </p:spPr>
        <p:txBody>
          <a:bodyPr/>
          <a:lstStyle/>
          <a:p>
            <a:pPr eaLnBrk="1" hangingPunct="1"/>
            <a:r>
              <a:rPr lang="en-US" altLang="en-US" sz="2800"/>
              <a:t>Sun Enterprise 6000 Device-Transfer Rates</a:t>
            </a:r>
          </a:p>
        </p:txBody>
      </p:sp>
      <p:pic>
        <p:nvPicPr>
          <p:cNvPr id="30723" name="Picture 1" descr="13_10.pdf"/>
          <p:cNvPicPr>
            <a:picLocks noChangeAspect="1"/>
          </p:cNvPicPr>
          <p:nvPr/>
        </p:nvPicPr>
        <p:blipFill>
          <a:blip r:embed="rId3"/>
          <a:srcRect/>
          <a:stretch>
            <a:fillRect/>
          </a:stretch>
        </p:blipFill>
        <p:spPr bwMode="auto">
          <a:xfrm>
            <a:off x="2143125" y="1184275"/>
            <a:ext cx="4786313" cy="4421188"/>
          </a:xfrm>
          <a:prstGeom prst="rect">
            <a:avLst/>
          </a:prstGeom>
          <a:noFill/>
          <a:ln w="9525">
            <a:noFill/>
            <a:miter lim="800000"/>
            <a:headEnd/>
            <a:tailEnd/>
          </a:ln>
        </p:spPr>
      </p:pic>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777875" y="168275"/>
            <a:ext cx="7908925" cy="576263"/>
          </a:xfrm>
        </p:spPr>
        <p:txBody>
          <a:bodyPr/>
          <a:lstStyle/>
          <a:p>
            <a:pPr eaLnBrk="1" hangingPunct="1"/>
            <a:r>
              <a:rPr lang="en-US" altLang="en-US"/>
              <a:t>Kernel I/O Subsystem</a:t>
            </a:r>
          </a:p>
        </p:txBody>
      </p:sp>
      <p:sp>
        <p:nvSpPr>
          <p:cNvPr id="31747" name="Rectangle 3"/>
          <p:cNvSpPr>
            <a:spLocks noGrp="1" noChangeArrowheads="1"/>
          </p:cNvSpPr>
          <p:nvPr>
            <p:ph type="body" idx="1"/>
          </p:nvPr>
        </p:nvSpPr>
        <p:spPr>
          <a:xfrm>
            <a:off x="847725" y="1165225"/>
            <a:ext cx="7600950" cy="4530725"/>
          </a:xfrm>
        </p:spPr>
        <p:txBody>
          <a:bodyPr/>
          <a:lstStyle/>
          <a:p>
            <a:r>
              <a:rPr lang="en-US" altLang="en-US" b="1">
                <a:solidFill>
                  <a:srgbClr val="3366FF"/>
                </a:solidFill>
              </a:rPr>
              <a:t>Caching</a:t>
            </a:r>
            <a:r>
              <a:rPr lang="en-US" altLang="en-US">
                <a:solidFill>
                  <a:srgbClr val="3366FF"/>
                </a:solidFill>
              </a:rPr>
              <a:t> </a:t>
            </a:r>
            <a:r>
              <a:rPr lang="en-US" altLang="en-US"/>
              <a:t>- faster device holding copy of data</a:t>
            </a:r>
          </a:p>
          <a:p>
            <a:pPr lvl="1"/>
            <a:r>
              <a:rPr lang="en-US" altLang="en-US"/>
              <a:t>Always just a copy</a:t>
            </a:r>
          </a:p>
          <a:p>
            <a:pPr lvl="1"/>
            <a:r>
              <a:rPr lang="en-US" altLang="en-US"/>
              <a:t>Key to performance</a:t>
            </a:r>
          </a:p>
          <a:p>
            <a:pPr lvl="1"/>
            <a:r>
              <a:rPr lang="en-US" altLang="en-US"/>
              <a:t>Sometimes combined with buffering</a:t>
            </a:r>
          </a:p>
          <a:p>
            <a:r>
              <a:rPr lang="en-US" altLang="en-US" b="1">
                <a:solidFill>
                  <a:srgbClr val="3366FF"/>
                </a:solidFill>
              </a:rPr>
              <a:t>Spooling</a:t>
            </a:r>
            <a:r>
              <a:rPr lang="en-US" altLang="en-US"/>
              <a:t> - hold output for a device</a:t>
            </a:r>
          </a:p>
          <a:p>
            <a:pPr lvl="1"/>
            <a:r>
              <a:rPr lang="en-US" altLang="en-US"/>
              <a:t>If device can serve only one request at a time </a:t>
            </a:r>
          </a:p>
          <a:p>
            <a:pPr lvl="1"/>
            <a:r>
              <a:rPr lang="en-US" altLang="en-US"/>
              <a:t>i.e., Printing</a:t>
            </a:r>
          </a:p>
          <a:p>
            <a:r>
              <a:rPr lang="en-US" altLang="en-US" b="1">
                <a:solidFill>
                  <a:srgbClr val="3366FF"/>
                </a:solidFill>
              </a:rPr>
              <a:t>Device reservation</a:t>
            </a:r>
            <a:r>
              <a:rPr lang="en-US" altLang="en-US">
                <a:solidFill>
                  <a:srgbClr val="3366FF"/>
                </a:solidFill>
              </a:rPr>
              <a:t> </a:t>
            </a:r>
            <a:r>
              <a:rPr lang="en-US" altLang="en-US"/>
              <a:t>- provides exclusive access to a device</a:t>
            </a:r>
          </a:p>
          <a:p>
            <a:pPr lvl="1"/>
            <a:r>
              <a:rPr lang="en-US" altLang="en-US"/>
              <a:t>System calls for allocation and de-allocation</a:t>
            </a:r>
          </a:p>
          <a:p>
            <a:pPr lvl="1"/>
            <a:r>
              <a:rPr lang="en-US" altLang="en-US"/>
              <a:t>Watch out for deadlock</a:t>
            </a:r>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55575"/>
            <a:ext cx="8229600" cy="576263"/>
          </a:xfrm>
        </p:spPr>
        <p:txBody>
          <a:bodyPr/>
          <a:lstStyle/>
          <a:p>
            <a:pPr eaLnBrk="1" hangingPunct="1"/>
            <a:r>
              <a:rPr lang="en-US" altLang="en-US"/>
              <a:t>Error Handling</a:t>
            </a:r>
          </a:p>
        </p:txBody>
      </p:sp>
      <p:sp>
        <p:nvSpPr>
          <p:cNvPr id="32771" name="Rectangle 3"/>
          <p:cNvSpPr>
            <a:spLocks noGrp="1" noChangeArrowheads="1"/>
          </p:cNvSpPr>
          <p:nvPr>
            <p:ph type="body" idx="1"/>
          </p:nvPr>
        </p:nvSpPr>
        <p:spPr>
          <a:xfrm>
            <a:off x="806450" y="1233488"/>
            <a:ext cx="6959600" cy="4530725"/>
          </a:xfrm>
        </p:spPr>
        <p:txBody>
          <a:bodyPr/>
          <a:lstStyle/>
          <a:p>
            <a:r>
              <a:rPr lang="en-US" altLang="en-US"/>
              <a:t>OS can recover from disk read, device unavailable, transient write failures</a:t>
            </a:r>
          </a:p>
          <a:p>
            <a:pPr lvl="1"/>
            <a:r>
              <a:rPr lang="en-US" altLang="en-US"/>
              <a:t>Retry a read or write, for example</a:t>
            </a:r>
          </a:p>
          <a:p>
            <a:pPr lvl="1"/>
            <a:r>
              <a:rPr lang="en-US" altLang="en-US"/>
              <a:t>Some systems more advanced – Solaris FMA, AIX </a:t>
            </a:r>
          </a:p>
          <a:p>
            <a:pPr lvl="2"/>
            <a:r>
              <a:rPr lang="en-US" altLang="en-US"/>
              <a:t>Track error frequencies, stop using device with increasing frequency of retry-able errors</a:t>
            </a:r>
          </a:p>
          <a:p>
            <a:r>
              <a:rPr lang="en-US" altLang="en-US"/>
              <a:t>Most return an error number or code when I/O request fails </a:t>
            </a:r>
          </a:p>
          <a:p>
            <a:r>
              <a:rPr lang="en-US" altLang="en-US"/>
              <a:t>System error logs hold problem reports</a:t>
            </a:r>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200" y="182563"/>
            <a:ext cx="8229600" cy="576262"/>
          </a:xfrm>
        </p:spPr>
        <p:txBody>
          <a:bodyPr/>
          <a:lstStyle/>
          <a:p>
            <a:pPr eaLnBrk="1" hangingPunct="1"/>
            <a:r>
              <a:rPr lang="en-US" altLang="en-US"/>
              <a:t>I/O Protection</a:t>
            </a:r>
          </a:p>
        </p:txBody>
      </p:sp>
      <p:sp>
        <p:nvSpPr>
          <p:cNvPr id="33795" name="Rectangle 3"/>
          <p:cNvSpPr>
            <a:spLocks noGrp="1" noChangeArrowheads="1"/>
          </p:cNvSpPr>
          <p:nvPr>
            <p:ph type="body" idx="1"/>
          </p:nvPr>
        </p:nvSpPr>
        <p:spPr>
          <a:xfrm>
            <a:off x="806450" y="1243013"/>
            <a:ext cx="6835775" cy="4530725"/>
          </a:xfrm>
        </p:spPr>
        <p:txBody>
          <a:bodyPr/>
          <a:lstStyle/>
          <a:p>
            <a:r>
              <a:rPr lang="en-US" altLang="en-US"/>
              <a:t>User process may accidentally or purposefully attempt to disrupt normal operation via illegal I/O instructions</a:t>
            </a:r>
          </a:p>
          <a:p>
            <a:pPr lvl="1"/>
            <a:r>
              <a:rPr lang="en-US" altLang="en-US"/>
              <a:t>All I/O instructions defined to be privileged</a:t>
            </a:r>
          </a:p>
          <a:p>
            <a:pPr lvl="1"/>
            <a:r>
              <a:rPr lang="en-US" altLang="en-US"/>
              <a:t>I/O must be performed via system calls</a:t>
            </a:r>
          </a:p>
          <a:p>
            <a:pPr lvl="2"/>
            <a:r>
              <a:rPr lang="en-US" altLang="en-US"/>
              <a:t>Memory-mapped and I/O port memory locations must be protected too</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a:xfrm>
            <a:off x="457200" y="214313"/>
            <a:ext cx="8229600" cy="576262"/>
          </a:xfrm>
        </p:spPr>
        <p:txBody>
          <a:bodyPr>
            <a:normAutofit fontScale="90000"/>
          </a:bodyPr>
          <a:lstStyle/>
          <a:p>
            <a:pPr eaLnBrk="1" hangingPunct="1"/>
            <a:r>
              <a:rPr lang="en-US"/>
              <a:t>I/O Subsystem</a:t>
            </a:r>
          </a:p>
        </p:txBody>
      </p:sp>
      <p:sp>
        <p:nvSpPr>
          <p:cNvPr id="44035" name="Rectangle 3"/>
          <p:cNvSpPr>
            <a:spLocks noGrp="1" noChangeArrowheads="1"/>
          </p:cNvSpPr>
          <p:nvPr>
            <p:ph type="body" idx="4294967295"/>
          </p:nvPr>
        </p:nvSpPr>
        <p:spPr>
          <a:xfrm>
            <a:off x="822325" y="1169988"/>
            <a:ext cx="7265988" cy="4530725"/>
          </a:xfrm>
        </p:spPr>
        <p:txBody>
          <a:bodyPr>
            <a:normAutofit fontScale="92500" lnSpcReduction="10000"/>
          </a:bodyPr>
          <a:lstStyle/>
          <a:p>
            <a:r>
              <a:rPr lang="en-US"/>
              <a:t>One purpose of OS is to hide peculiarities of hardware devices from the user</a:t>
            </a:r>
          </a:p>
          <a:p>
            <a:r>
              <a:rPr lang="en-US"/>
              <a:t>I/O subsystem responsible for</a:t>
            </a:r>
          </a:p>
          <a:p>
            <a:pPr lvl="1"/>
            <a:r>
              <a:rPr lang="en-US"/>
              <a:t>Memory management of I/O including buffering (storing data temporarily while it is being transferred), caching (storing parts of data in faster storage for performance), spooling (the overlapping of output of one job with input of other jobs)</a:t>
            </a:r>
          </a:p>
          <a:p>
            <a:pPr lvl="1"/>
            <a:r>
              <a:rPr lang="en-US"/>
              <a:t>General device-driver interface</a:t>
            </a:r>
          </a:p>
          <a:p>
            <a:pPr lvl="1"/>
            <a:r>
              <a:rPr lang="en-US"/>
              <a:t>Drivers for specific hardware devices</a:t>
            </a: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201738" y="168275"/>
            <a:ext cx="7704137" cy="576263"/>
          </a:xfrm>
        </p:spPr>
        <p:txBody>
          <a:bodyPr/>
          <a:lstStyle/>
          <a:p>
            <a:pPr eaLnBrk="1" hangingPunct="1"/>
            <a:r>
              <a:rPr lang="en-US" altLang="en-US"/>
              <a:t>Use of a System Call to Perform I/O</a:t>
            </a:r>
          </a:p>
        </p:txBody>
      </p:sp>
      <p:pic>
        <p:nvPicPr>
          <p:cNvPr id="34819" name="Picture 1" descr="13_11.pdf"/>
          <p:cNvPicPr>
            <a:picLocks noChangeAspect="1"/>
          </p:cNvPicPr>
          <p:nvPr/>
        </p:nvPicPr>
        <p:blipFill>
          <a:blip r:embed="rId3"/>
          <a:srcRect/>
          <a:stretch>
            <a:fillRect/>
          </a:stretch>
        </p:blipFill>
        <p:spPr bwMode="auto">
          <a:xfrm>
            <a:off x="2573338" y="1214438"/>
            <a:ext cx="3433762" cy="4568825"/>
          </a:xfrm>
          <a:prstGeom prst="rect">
            <a:avLst/>
          </a:prstGeom>
          <a:noFill/>
          <a:ln w="9525">
            <a:noFill/>
            <a:miter lim="800000"/>
            <a:headEnd/>
            <a:tailEnd/>
          </a:ln>
        </p:spPr>
      </p:pic>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914400" y="182563"/>
            <a:ext cx="7772400" cy="576262"/>
          </a:xfrm>
        </p:spPr>
        <p:txBody>
          <a:bodyPr/>
          <a:lstStyle/>
          <a:p>
            <a:pPr eaLnBrk="1" hangingPunct="1"/>
            <a:r>
              <a:rPr lang="en-US" altLang="en-US"/>
              <a:t>Kernel Data Structures</a:t>
            </a:r>
          </a:p>
        </p:txBody>
      </p:sp>
      <p:sp>
        <p:nvSpPr>
          <p:cNvPr id="35843" name="Rectangle 3"/>
          <p:cNvSpPr>
            <a:spLocks noGrp="1" noChangeArrowheads="1"/>
          </p:cNvSpPr>
          <p:nvPr>
            <p:ph type="body" idx="1"/>
          </p:nvPr>
        </p:nvSpPr>
        <p:spPr>
          <a:xfrm>
            <a:off x="820738" y="1150938"/>
            <a:ext cx="7026275" cy="4530725"/>
          </a:xfrm>
        </p:spPr>
        <p:txBody>
          <a:bodyPr/>
          <a:lstStyle/>
          <a:p>
            <a:r>
              <a:rPr lang="en-US" altLang="en-US"/>
              <a:t>Kernel keeps state info for I/O components, including open file tables, network connections, character device state</a:t>
            </a:r>
          </a:p>
          <a:p>
            <a:r>
              <a:rPr lang="en-US" altLang="en-US"/>
              <a:t>Many, many complex data structures to track buffers, memory allocation, </a:t>
            </a:r>
            <a:r>
              <a:rPr lang="ja-JP" altLang="en-US"/>
              <a:t>“</a:t>
            </a:r>
            <a:r>
              <a:rPr lang="en-US" altLang="ja-JP"/>
              <a:t>dirty</a:t>
            </a:r>
            <a:r>
              <a:rPr lang="ja-JP" altLang="en-US"/>
              <a:t>”</a:t>
            </a:r>
            <a:r>
              <a:rPr lang="en-US" altLang="ja-JP"/>
              <a:t> blocks</a:t>
            </a:r>
          </a:p>
          <a:p>
            <a:r>
              <a:rPr lang="en-US" altLang="en-US"/>
              <a:t>Some use object-oriented methods and message passing to implement I/O</a:t>
            </a:r>
          </a:p>
          <a:p>
            <a:pPr lvl="1"/>
            <a:r>
              <a:rPr lang="en-US" altLang="en-US"/>
              <a:t>Windows uses message passing</a:t>
            </a:r>
          </a:p>
          <a:p>
            <a:pPr lvl="2"/>
            <a:r>
              <a:rPr lang="en-US" altLang="en-US"/>
              <a:t>Message with I/O information passed from user mode into kernel</a:t>
            </a:r>
          </a:p>
          <a:p>
            <a:pPr lvl="2"/>
            <a:r>
              <a:rPr lang="en-US" altLang="en-US"/>
              <a:t>Message modified as it flows through to device driver and back to process</a:t>
            </a:r>
          </a:p>
          <a:p>
            <a:pPr lvl="2"/>
            <a:r>
              <a:rPr lang="en-US" altLang="en-US"/>
              <a:t>Pros / cons?</a:t>
            </a:r>
          </a:p>
          <a:p>
            <a:pPr lvl="1"/>
            <a:endParaRPr lang="en-US"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808038" y="168275"/>
            <a:ext cx="7878762" cy="576263"/>
          </a:xfrm>
        </p:spPr>
        <p:txBody>
          <a:bodyPr/>
          <a:lstStyle/>
          <a:p>
            <a:pPr eaLnBrk="1" hangingPunct="1"/>
            <a:r>
              <a:rPr lang="en-US" altLang="en-US"/>
              <a:t>UNIX I/O Kernel Structure</a:t>
            </a:r>
            <a:endParaRPr lang="en-US" altLang="en-US" sz="2400"/>
          </a:p>
        </p:txBody>
      </p:sp>
      <p:pic>
        <p:nvPicPr>
          <p:cNvPr id="36867" name="Picture 1" descr="13_12.pdf"/>
          <p:cNvPicPr>
            <a:picLocks noChangeAspect="1"/>
          </p:cNvPicPr>
          <p:nvPr/>
        </p:nvPicPr>
        <p:blipFill>
          <a:blip r:embed="rId3"/>
          <a:srcRect/>
          <a:stretch>
            <a:fillRect/>
          </a:stretch>
        </p:blipFill>
        <p:spPr bwMode="auto">
          <a:xfrm>
            <a:off x="1589088" y="1184275"/>
            <a:ext cx="5597525" cy="4806950"/>
          </a:xfrm>
          <a:prstGeom prst="rect">
            <a:avLst/>
          </a:prstGeom>
          <a:noFill/>
          <a:ln w="9525">
            <a:noFill/>
            <a:miter lim="800000"/>
            <a:headEnd/>
            <a:tailEnd/>
          </a:ln>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777875" y="182563"/>
            <a:ext cx="7908925" cy="576262"/>
          </a:xfrm>
        </p:spPr>
        <p:txBody>
          <a:bodyPr/>
          <a:lstStyle/>
          <a:p>
            <a:pPr eaLnBrk="1" hangingPunct="1"/>
            <a:r>
              <a:rPr lang="en-US" altLang="en-US"/>
              <a:t>Power Management</a:t>
            </a:r>
          </a:p>
        </p:txBody>
      </p:sp>
      <p:sp>
        <p:nvSpPr>
          <p:cNvPr id="37891" name="Rectangle 3"/>
          <p:cNvSpPr>
            <a:spLocks noGrp="1" noChangeArrowheads="1"/>
          </p:cNvSpPr>
          <p:nvPr>
            <p:ph type="body" idx="1"/>
          </p:nvPr>
        </p:nvSpPr>
        <p:spPr>
          <a:xfrm>
            <a:off x="860425" y="1042988"/>
            <a:ext cx="7110413" cy="4530725"/>
          </a:xfrm>
        </p:spPr>
        <p:txBody>
          <a:bodyPr/>
          <a:lstStyle/>
          <a:p>
            <a:r>
              <a:rPr lang="en-US" altLang="en-US"/>
              <a:t>Not strictly domain of I/O, but much is I/O related</a:t>
            </a:r>
          </a:p>
          <a:p>
            <a:r>
              <a:rPr lang="en-US" altLang="en-US"/>
              <a:t>Computers and devices use electricity, generate heat, frequently require cooling</a:t>
            </a:r>
          </a:p>
          <a:p>
            <a:r>
              <a:rPr lang="en-US" altLang="en-US"/>
              <a:t>OSes can help manage and improve use</a:t>
            </a:r>
          </a:p>
          <a:p>
            <a:pPr lvl="1"/>
            <a:r>
              <a:rPr lang="en-US" altLang="en-US"/>
              <a:t>Cloud computing environments move virtual machines between servers</a:t>
            </a:r>
          </a:p>
          <a:p>
            <a:pPr lvl="2"/>
            <a:r>
              <a:rPr lang="en-US" altLang="en-US"/>
              <a:t>Can end up evacuating whole systems and shutting them down</a:t>
            </a:r>
          </a:p>
          <a:p>
            <a:r>
              <a:rPr lang="en-US" altLang="en-US"/>
              <a:t>Mobile computing has power management as first class OS aspect</a:t>
            </a:r>
          </a:p>
          <a:p>
            <a:pPr lvl="2"/>
            <a:endParaRPr lang="en-US" altLang="en-US" sz="1400"/>
          </a:p>
        </p:txBody>
      </p:sp>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777875" y="182563"/>
            <a:ext cx="7908925" cy="576262"/>
          </a:xfrm>
        </p:spPr>
        <p:txBody>
          <a:bodyPr/>
          <a:lstStyle/>
          <a:p>
            <a:pPr eaLnBrk="1" hangingPunct="1"/>
            <a:r>
              <a:rPr lang="en-US" altLang="en-US"/>
              <a:t>Power Management (Cont.)</a:t>
            </a:r>
          </a:p>
        </p:txBody>
      </p:sp>
      <p:sp>
        <p:nvSpPr>
          <p:cNvPr id="38915" name="Rectangle 3"/>
          <p:cNvSpPr>
            <a:spLocks noGrp="1" noChangeArrowheads="1"/>
          </p:cNvSpPr>
          <p:nvPr>
            <p:ph type="body" idx="1"/>
          </p:nvPr>
        </p:nvSpPr>
        <p:spPr>
          <a:xfrm>
            <a:off x="860425" y="1111250"/>
            <a:ext cx="7013575" cy="4530725"/>
          </a:xfrm>
        </p:spPr>
        <p:txBody>
          <a:bodyPr/>
          <a:lstStyle/>
          <a:p>
            <a:r>
              <a:rPr lang="en-US" altLang="en-US" sz="1600"/>
              <a:t>For example, Android implements</a:t>
            </a:r>
          </a:p>
          <a:p>
            <a:pPr lvl="1"/>
            <a:r>
              <a:rPr lang="en-US" altLang="en-US" sz="1600"/>
              <a:t>Component-level power management</a:t>
            </a:r>
          </a:p>
          <a:p>
            <a:pPr lvl="2"/>
            <a:r>
              <a:rPr lang="en-US" altLang="en-US" sz="1600"/>
              <a:t>Understands relationship between components</a:t>
            </a:r>
          </a:p>
          <a:p>
            <a:pPr lvl="2"/>
            <a:r>
              <a:rPr lang="en-US" altLang="en-US" sz="1600"/>
              <a:t>Build device tree representing physical device topology</a:t>
            </a:r>
          </a:p>
          <a:p>
            <a:pPr lvl="2"/>
            <a:r>
              <a:rPr lang="en-US" altLang="en-US" sz="1600"/>
              <a:t>System bus -&gt; I/O subsystem -&gt; {flash, USB storage}</a:t>
            </a:r>
          </a:p>
          <a:p>
            <a:pPr lvl="2"/>
            <a:r>
              <a:rPr lang="en-US" altLang="en-US" sz="1600"/>
              <a:t>Device driver tracks state of device, whether in use</a:t>
            </a:r>
          </a:p>
          <a:p>
            <a:pPr lvl="2"/>
            <a:r>
              <a:rPr lang="en-US" altLang="en-US" sz="1600"/>
              <a:t>Unused component – turn it off</a:t>
            </a:r>
          </a:p>
          <a:p>
            <a:pPr lvl="2"/>
            <a:r>
              <a:rPr lang="en-US" altLang="en-US" sz="1600"/>
              <a:t>All devices in tree branch unused – turn off branch</a:t>
            </a:r>
          </a:p>
          <a:p>
            <a:pPr lvl="1"/>
            <a:r>
              <a:rPr lang="en-US" altLang="en-US" sz="1600"/>
              <a:t>Wake locks – like other locks but prevent sleep of device when lock is held</a:t>
            </a:r>
          </a:p>
          <a:p>
            <a:pPr lvl="1"/>
            <a:r>
              <a:rPr lang="en-US" altLang="en-US" sz="1600"/>
              <a:t>Power collapse – put a device into very deep sleep</a:t>
            </a:r>
          </a:p>
          <a:p>
            <a:pPr lvl="2"/>
            <a:r>
              <a:rPr lang="en-US" altLang="en-US" sz="1600"/>
              <a:t>Marginal power use</a:t>
            </a:r>
          </a:p>
          <a:p>
            <a:pPr lvl="2"/>
            <a:r>
              <a:rPr lang="en-US" altLang="en-US" sz="1600"/>
              <a:t>Only awake enough to respond to external stimuli (button press, incoming call)</a:t>
            </a:r>
          </a:p>
          <a:p>
            <a:pPr lvl="2"/>
            <a:endParaRPr lang="en-US" altLang="en-US"/>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19225" y="182563"/>
            <a:ext cx="7662863" cy="576262"/>
          </a:xfrm>
        </p:spPr>
        <p:txBody>
          <a:bodyPr/>
          <a:lstStyle/>
          <a:p>
            <a:pPr eaLnBrk="1" hangingPunct="1"/>
            <a:r>
              <a:rPr lang="en-US" altLang="en-US"/>
              <a:t>I/O Requests to Hardware Operations</a:t>
            </a:r>
          </a:p>
        </p:txBody>
      </p:sp>
      <p:sp>
        <p:nvSpPr>
          <p:cNvPr id="39939" name="Rectangle 3"/>
          <p:cNvSpPr>
            <a:spLocks noGrp="1" noChangeArrowheads="1"/>
          </p:cNvSpPr>
          <p:nvPr>
            <p:ph type="body" idx="1"/>
          </p:nvPr>
        </p:nvSpPr>
        <p:spPr>
          <a:xfrm>
            <a:off x="806450" y="1138238"/>
            <a:ext cx="6945313" cy="4530725"/>
          </a:xfrm>
        </p:spPr>
        <p:txBody>
          <a:bodyPr/>
          <a:lstStyle/>
          <a:p>
            <a:r>
              <a:rPr lang="en-US" altLang="en-US"/>
              <a:t>Consider reading a file from disk for a process:</a:t>
            </a:r>
          </a:p>
          <a:p>
            <a:pPr lvl="1"/>
            <a:r>
              <a:rPr lang="en-US" altLang="en-US"/>
              <a:t>Determine device holding file </a:t>
            </a:r>
          </a:p>
          <a:p>
            <a:pPr lvl="1"/>
            <a:r>
              <a:rPr lang="en-US" altLang="en-US"/>
              <a:t>Translate name to device representation</a:t>
            </a:r>
          </a:p>
          <a:p>
            <a:pPr lvl="1"/>
            <a:r>
              <a:rPr lang="en-US" altLang="en-US"/>
              <a:t>Physically read data from disk into buffer</a:t>
            </a:r>
          </a:p>
          <a:p>
            <a:pPr lvl="1"/>
            <a:r>
              <a:rPr lang="en-US" altLang="en-US"/>
              <a:t>Make data available to requesting process</a:t>
            </a:r>
          </a:p>
          <a:p>
            <a:pPr lvl="1"/>
            <a:r>
              <a:rPr lang="en-US" altLang="en-US"/>
              <a:t>Return control to process</a:t>
            </a: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25513" y="155575"/>
            <a:ext cx="7761287" cy="576263"/>
          </a:xfrm>
        </p:spPr>
        <p:txBody>
          <a:bodyPr/>
          <a:lstStyle/>
          <a:p>
            <a:pPr eaLnBrk="1" hangingPunct="1"/>
            <a:r>
              <a:rPr lang="en-US" altLang="en-US"/>
              <a:t>Life Cycle of An I/O Request</a:t>
            </a:r>
            <a:endParaRPr lang="en-US" altLang="en-US" sz="2400"/>
          </a:p>
        </p:txBody>
      </p:sp>
      <p:pic>
        <p:nvPicPr>
          <p:cNvPr id="40963" name="Picture 4" descr="13"/>
          <p:cNvPicPr>
            <a:picLocks noChangeAspect="1" noChangeArrowheads="1"/>
          </p:cNvPicPr>
          <p:nvPr/>
        </p:nvPicPr>
        <p:blipFill>
          <a:blip r:embed="rId3"/>
          <a:srcRect/>
          <a:stretch>
            <a:fillRect/>
          </a:stretch>
        </p:blipFill>
        <p:spPr bwMode="auto">
          <a:xfrm>
            <a:off x="2951163" y="1201738"/>
            <a:ext cx="3275012" cy="4733925"/>
          </a:xfrm>
          <a:prstGeom prst="rect">
            <a:avLst/>
          </a:prstGeom>
          <a:noFill/>
          <a:ln w="9525">
            <a:noFill/>
            <a:miter lim="800000"/>
            <a:headEnd/>
            <a:tailEnd/>
          </a:ln>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798513" y="114300"/>
            <a:ext cx="7888287" cy="576263"/>
          </a:xfrm>
        </p:spPr>
        <p:txBody>
          <a:bodyPr/>
          <a:lstStyle/>
          <a:p>
            <a:pPr eaLnBrk="1" hangingPunct="1"/>
            <a:r>
              <a:rPr lang="en-US" altLang="en-US"/>
              <a:t>STREAMS</a:t>
            </a:r>
          </a:p>
        </p:txBody>
      </p:sp>
      <p:sp>
        <p:nvSpPr>
          <p:cNvPr id="41987" name="Rectangle 3"/>
          <p:cNvSpPr>
            <a:spLocks noGrp="1" noChangeArrowheads="1"/>
          </p:cNvSpPr>
          <p:nvPr>
            <p:ph type="body" idx="1"/>
          </p:nvPr>
        </p:nvSpPr>
        <p:spPr>
          <a:xfrm>
            <a:off x="860425" y="1150938"/>
            <a:ext cx="6864350" cy="4530725"/>
          </a:xfrm>
        </p:spPr>
        <p:txBody>
          <a:bodyPr/>
          <a:lstStyle/>
          <a:p>
            <a:r>
              <a:rPr lang="en-US" altLang="en-US" b="1">
                <a:solidFill>
                  <a:srgbClr val="3366FF"/>
                </a:solidFill>
              </a:rPr>
              <a:t>STREAM</a:t>
            </a:r>
            <a:r>
              <a:rPr lang="en-US" altLang="en-US"/>
              <a:t> – a full-duplex communication channel between a user-level process and a device in Unix System V and beyond</a:t>
            </a:r>
            <a:endParaRPr lang="en-US" altLang="en-US" sz="800"/>
          </a:p>
          <a:p>
            <a:r>
              <a:rPr lang="en-US" altLang="en-US"/>
              <a:t>A STREAM consists of:</a:t>
            </a:r>
          </a:p>
          <a:p>
            <a:pPr lvl="1"/>
            <a:r>
              <a:rPr lang="en-US" altLang="en-US"/>
              <a:t>STREAM head interfaces with the user process</a:t>
            </a:r>
          </a:p>
          <a:p>
            <a:pPr lvl="1"/>
            <a:r>
              <a:rPr lang="en-US" altLang="en-US"/>
              <a:t>driver end interfaces with the device</a:t>
            </a:r>
          </a:p>
          <a:p>
            <a:pPr lvl="1"/>
            <a:r>
              <a:rPr lang="en-US" altLang="en-US"/>
              <a:t>zero or more STREAM modules between them</a:t>
            </a:r>
            <a:endParaRPr lang="en-US" altLang="en-US" sz="800"/>
          </a:p>
          <a:p>
            <a:r>
              <a:rPr lang="en-US" altLang="en-US"/>
              <a:t>Each module contains a </a:t>
            </a:r>
            <a:r>
              <a:rPr lang="en-US" altLang="en-US" b="1">
                <a:solidFill>
                  <a:srgbClr val="3366FF"/>
                </a:solidFill>
              </a:rPr>
              <a:t>read</a:t>
            </a:r>
            <a:r>
              <a:rPr lang="en-US" altLang="en-US" b="1"/>
              <a:t> </a:t>
            </a:r>
            <a:r>
              <a:rPr lang="en-US" altLang="en-US" b="1">
                <a:solidFill>
                  <a:srgbClr val="3366FF"/>
                </a:solidFill>
              </a:rPr>
              <a:t>queue</a:t>
            </a:r>
            <a:r>
              <a:rPr lang="en-US" altLang="en-US"/>
              <a:t> and a </a:t>
            </a:r>
            <a:r>
              <a:rPr lang="en-US" altLang="en-US" b="1">
                <a:solidFill>
                  <a:srgbClr val="3366FF"/>
                </a:solidFill>
              </a:rPr>
              <a:t>write queue</a:t>
            </a:r>
          </a:p>
          <a:p>
            <a:endParaRPr lang="en-US" altLang="en-US" sz="800"/>
          </a:p>
          <a:p>
            <a:r>
              <a:rPr lang="en-US" altLang="en-US"/>
              <a:t>Message passing is used to communicate between queues</a:t>
            </a:r>
          </a:p>
          <a:p>
            <a:pPr lvl="1"/>
            <a:r>
              <a:rPr lang="en-US" altLang="en-US" b="1">
                <a:solidFill>
                  <a:srgbClr val="3366FF"/>
                </a:solidFill>
              </a:rPr>
              <a:t>Flow control </a:t>
            </a:r>
            <a:r>
              <a:rPr lang="en-US" altLang="en-US"/>
              <a:t>option to indicate available or busy</a:t>
            </a:r>
            <a:endParaRPr lang="en-US" altLang="en-US" sz="800"/>
          </a:p>
          <a:p>
            <a:r>
              <a:rPr lang="en-US" altLang="en-US"/>
              <a:t>Asynchronous internally, synchronous where user process communicates with stream head</a:t>
            </a: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127125" y="177800"/>
            <a:ext cx="7772400" cy="544513"/>
          </a:xfrm>
        </p:spPr>
        <p:txBody>
          <a:bodyPr/>
          <a:lstStyle/>
          <a:p>
            <a:pPr eaLnBrk="1" hangingPunct="1"/>
            <a:r>
              <a:rPr lang="en-US" altLang="en-US"/>
              <a:t>The </a:t>
            </a:r>
            <a:r>
              <a:rPr lang="en-US" altLang="en-US" sz="2800"/>
              <a:t>STREAMS</a:t>
            </a:r>
            <a:r>
              <a:rPr lang="en-US" altLang="en-US"/>
              <a:t> Structure</a:t>
            </a:r>
            <a:endParaRPr lang="en-US" altLang="en-US" sz="2400"/>
          </a:p>
        </p:txBody>
      </p:sp>
      <p:pic>
        <p:nvPicPr>
          <p:cNvPr id="43011" name="Picture 5"/>
          <p:cNvPicPr>
            <a:picLocks noChangeAspect="1" noChangeArrowheads="1"/>
          </p:cNvPicPr>
          <p:nvPr/>
        </p:nvPicPr>
        <p:blipFill>
          <a:blip r:embed="rId3"/>
          <a:srcRect/>
          <a:stretch>
            <a:fillRect/>
          </a:stretch>
        </p:blipFill>
        <p:spPr bwMode="auto">
          <a:xfrm>
            <a:off x="2947988" y="1201738"/>
            <a:ext cx="4019550" cy="4262437"/>
          </a:xfrm>
          <a:prstGeom prst="rect">
            <a:avLst/>
          </a:prstGeom>
          <a:noFill/>
          <a:ln w="9525">
            <a:noFill/>
            <a:miter lim="800000"/>
            <a:headEnd/>
            <a:tailEnd/>
          </a:ln>
        </p:spPr>
      </p:pic>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68275"/>
            <a:ext cx="8229600" cy="576263"/>
          </a:xfrm>
        </p:spPr>
        <p:txBody>
          <a:bodyPr/>
          <a:lstStyle/>
          <a:p>
            <a:pPr eaLnBrk="1" hangingPunct="1"/>
            <a:r>
              <a:rPr lang="en-US" altLang="en-US"/>
              <a:t>Performance</a:t>
            </a:r>
          </a:p>
        </p:txBody>
      </p:sp>
      <p:sp>
        <p:nvSpPr>
          <p:cNvPr id="44035" name="Rectangle 3"/>
          <p:cNvSpPr>
            <a:spLocks noGrp="1" noChangeArrowheads="1"/>
          </p:cNvSpPr>
          <p:nvPr>
            <p:ph type="body" idx="1"/>
          </p:nvPr>
        </p:nvSpPr>
        <p:spPr>
          <a:xfrm>
            <a:off x="806450" y="1233488"/>
            <a:ext cx="6289675" cy="4530725"/>
          </a:xfrm>
        </p:spPr>
        <p:txBody>
          <a:bodyPr/>
          <a:lstStyle/>
          <a:p>
            <a:r>
              <a:rPr lang="en-US" altLang="en-US"/>
              <a:t>I/O a major factor in system performance:</a:t>
            </a:r>
          </a:p>
          <a:p>
            <a:pPr lvl="1"/>
            <a:r>
              <a:rPr lang="en-US" altLang="en-US"/>
              <a:t>Demands CPU to execute device driver, kernel I/O code</a:t>
            </a:r>
          </a:p>
          <a:p>
            <a:pPr lvl="1"/>
            <a:r>
              <a:rPr lang="en-US" altLang="en-US"/>
              <a:t>Context switches due to interrupts</a:t>
            </a:r>
          </a:p>
          <a:p>
            <a:pPr lvl="1"/>
            <a:r>
              <a:rPr lang="en-US" altLang="en-US"/>
              <a:t>Data copying</a:t>
            </a:r>
          </a:p>
          <a:p>
            <a:pPr lvl="1"/>
            <a:r>
              <a:rPr lang="en-US" altLang="en-US"/>
              <a:t>Network traffic especially stressful</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844550" y="120650"/>
            <a:ext cx="8229600" cy="576263"/>
          </a:xfrm>
        </p:spPr>
        <p:txBody>
          <a:bodyPr/>
          <a:lstStyle/>
          <a:p>
            <a:pPr eaLnBrk="1" hangingPunct="1"/>
            <a:r>
              <a:rPr lang="en-US" sz="2800"/>
              <a:t>Four Components of a Computer System</a:t>
            </a:r>
          </a:p>
        </p:txBody>
      </p:sp>
      <p:pic>
        <p:nvPicPr>
          <p:cNvPr id="8195" name="Picture 4"/>
          <p:cNvPicPr>
            <a:picLocks noChangeAspect="1" noChangeArrowheads="1"/>
          </p:cNvPicPr>
          <p:nvPr/>
        </p:nvPicPr>
        <p:blipFill>
          <a:blip r:embed="rId3"/>
          <a:srcRect/>
          <a:stretch>
            <a:fillRect/>
          </a:stretch>
        </p:blipFill>
        <p:spPr bwMode="auto">
          <a:xfrm>
            <a:off x="1952625" y="1533525"/>
            <a:ext cx="5448300" cy="4340225"/>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022350" y="182563"/>
            <a:ext cx="7664450" cy="576262"/>
          </a:xfrm>
        </p:spPr>
        <p:txBody>
          <a:bodyPr>
            <a:normAutofit fontScale="90000"/>
          </a:bodyPr>
          <a:lstStyle/>
          <a:p>
            <a:pPr eaLnBrk="1" hangingPunct="1"/>
            <a:r>
              <a:rPr lang="en-US"/>
              <a:t>Protection and Security</a:t>
            </a:r>
          </a:p>
        </p:txBody>
      </p:sp>
      <p:sp>
        <p:nvSpPr>
          <p:cNvPr id="45059" name="Rectangle 3"/>
          <p:cNvSpPr>
            <a:spLocks noGrp="1" noChangeArrowheads="1"/>
          </p:cNvSpPr>
          <p:nvPr>
            <p:ph type="body" idx="4294967295"/>
          </p:nvPr>
        </p:nvSpPr>
        <p:spPr>
          <a:xfrm>
            <a:off x="806450" y="1233488"/>
            <a:ext cx="7648575" cy="5183187"/>
          </a:xfrm>
        </p:spPr>
        <p:txBody>
          <a:bodyPr>
            <a:normAutofit fontScale="77500" lnSpcReduction="20000"/>
          </a:bodyPr>
          <a:lstStyle/>
          <a:p>
            <a:pPr>
              <a:lnSpc>
                <a:spcPct val="90000"/>
              </a:lnSpc>
            </a:pPr>
            <a:r>
              <a:rPr lang="en-US" b="1">
                <a:solidFill>
                  <a:srgbClr val="3366FF"/>
                </a:solidFill>
              </a:rPr>
              <a:t>Protection </a:t>
            </a:r>
            <a:r>
              <a:rPr lang="en-US"/>
              <a:t>– any mechanism for controlling access of processes or users to resources defined by the OS</a:t>
            </a:r>
            <a:endParaRPr lang="en-US" sz="800"/>
          </a:p>
          <a:p>
            <a:pPr>
              <a:lnSpc>
                <a:spcPct val="90000"/>
              </a:lnSpc>
            </a:pPr>
            <a:r>
              <a:rPr lang="en-US" b="1">
                <a:solidFill>
                  <a:srgbClr val="3366FF"/>
                </a:solidFill>
              </a:rPr>
              <a:t>Security </a:t>
            </a:r>
            <a:r>
              <a:rPr lang="en-US"/>
              <a:t>– defense of the system against internal and external attacks</a:t>
            </a:r>
          </a:p>
          <a:p>
            <a:pPr lvl="1">
              <a:lnSpc>
                <a:spcPct val="90000"/>
              </a:lnSpc>
            </a:pPr>
            <a:r>
              <a:rPr lang="en-US"/>
              <a:t>Huge range, including denial-of-service, worms, viruses, identity theft, theft of service</a:t>
            </a:r>
            <a:endParaRPr lang="en-US" sz="800"/>
          </a:p>
          <a:p>
            <a:pPr>
              <a:lnSpc>
                <a:spcPct val="90000"/>
              </a:lnSpc>
            </a:pPr>
            <a:r>
              <a:rPr lang="en-US"/>
              <a:t>Systems generally first distinguish among users, to determine who can do what</a:t>
            </a:r>
          </a:p>
          <a:p>
            <a:pPr lvl="1">
              <a:lnSpc>
                <a:spcPct val="90000"/>
              </a:lnSpc>
            </a:pPr>
            <a:r>
              <a:rPr lang="en-US"/>
              <a:t>User identities (</a:t>
            </a:r>
            <a:r>
              <a:rPr lang="en-US" b="1">
                <a:solidFill>
                  <a:srgbClr val="3366FF"/>
                </a:solidFill>
              </a:rPr>
              <a:t>user IDs</a:t>
            </a:r>
            <a:r>
              <a:rPr lang="en-US"/>
              <a:t>, security IDs) include name and associated number, one per user</a:t>
            </a:r>
          </a:p>
          <a:p>
            <a:pPr lvl="1">
              <a:lnSpc>
                <a:spcPct val="90000"/>
              </a:lnSpc>
            </a:pPr>
            <a:r>
              <a:rPr lang="en-US"/>
              <a:t>User ID then associated with all files, processes of that user to determine access control</a:t>
            </a:r>
          </a:p>
          <a:p>
            <a:pPr lvl="1">
              <a:lnSpc>
                <a:spcPct val="90000"/>
              </a:lnSpc>
            </a:pPr>
            <a:r>
              <a:rPr lang="en-US"/>
              <a:t>Group identifier (</a:t>
            </a:r>
            <a:r>
              <a:rPr lang="en-US" b="1">
                <a:solidFill>
                  <a:srgbClr val="3366FF"/>
                </a:solidFill>
              </a:rPr>
              <a:t>group ID</a:t>
            </a:r>
            <a:r>
              <a:rPr lang="en-US"/>
              <a:t>) allows set of users to be defined and controls managed, then also associated with each process, file</a:t>
            </a:r>
          </a:p>
          <a:p>
            <a:pPr lvl="1">
              <a:lnSpc>
                <a:spcPct val="90000"/>
              </a:lnSpc>
            </a:pPr>
            <a:r>
              <a:rPr lang="en-US" b="1">
                <a:solidFill>
                  <a:srgbClr val="3366FF"/>
                </a:solidFill>
              </a:rPr>
              <a:t>Privilege escalation </a:t>
            </a:r>
            <a:r>
              <a:rPr lang="en-US"/>
              <a:t>allows user to change to effective ID with more rights</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933450" y="155575"/>
            <a:ext cx="7753350" cy="576263"/>
          </a:xfrm>
        </p:spPr>
        <p:txBody>
          <a:bodyPr/>
          <a:lstStyle/>
          <a:p>
            <a:pPr eaLnBrk="1" hangingPunct="1"/>
            <a:r>
              <a:rPr lang="en-US" altLang="en-US"/>
              <a:t>Intercomputer Communications</a:t>
            </a:r>
            <a:endParaRPr lang="en-US" altLang="en-US" sz="2400"/>
          </a:p>
        </p:txBody>
      </p:sp>
      <p:pic>
        <p:nvPicPr>
          <p:cNvPr id="45059" name="Picture 1" descr="13_15.pdf"/>
          <p:cNvPicPr>
            <a:picLocks noChangeAspect="1"/>
          </p:cNvPicPr>
          <p:nvPr/>
        </p:nvPicPr>
        <p:blipFill>
          <a:blip r:embed="rId3"/>
          <a:srcRect/>
          <a:stretch>
            <a:fillRect/>
          </a:stretch>
        </p:blipFill>
        <p:spPr bwMode="auto">
          <a:xfrm>
            <a:off x="2784475" y="1150938"/>
            <a:ext cx="3803650" cy="4859337"/>
          </a:xfrm>
          <a:prstGeom prst="rect">
            <a:avLst/>
          </a:prstGeom>
          <a:noFill/>
          <a:ln w="9525">
            <a:noFill/>
            <a:miter lim="800000"/>
            <a:headEnd/>
            <a:tailEnd/>
          </a:ln>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944563" y="141288"/>
            <a:ext cx="7742237" cy="576262"/>
          </a:xfrm>
        </p:spPr>
        <p:txBody>
          <a:bodyPr/>
          <a:lstStyle/>
          <a:p>
            <a:pPr eaLnBrk="1" hangingPunct="1"/>
            <a:r>
              <a:rPr lang="en-US" altLang="en-US"/>
              <a:t>Improving Performance</a:t>
            </a:r>
          </a:p>
        </p:txBody>
      </p:sp>
      <p:sp>
        <p:nvSpPr>
          <p:cNvPr id="46083" name="Rectangle 3"/>
          <p:cNvSpPr>
            <a:spLocks noGrp="1" noChangeArrowheads="1"/>
          </p:cNvSpPr>
          <p:nvPr>
            <p:ph type="body" idx="1"/>
          </p:nvPr>
        </p:nvSpPr>
        <p:spPr>
          <a:xfrm>
            <a:off x="833438" y="1111250"/>
            <a:ext cx="7069137" cy="4530725"/>
          </a:xfrm>
        </p:spPr>
        <p:txBody>
          <a:bodyPr/>
          <a:lstStyle/>
          <a:p>
            <a:r>
              <a:rPr lang="en-US" altLang="en-US"/>
              <a:t>Reduce number of context switches</a:t>
            </a:r>
            <a:endParaRPr lang="en-US" altLang="en-US" sz="800"/>
          </a:p>
          <a:p>
            <a:r>
              <a:rPr lang="en-US" altLang="en-US"/>
              <a:t>Reduce data copying</a:t>
            </a:r>
            <a:endParaRPr lang="en-US" altLang="en-US" sz="800"/>
          </a:p>
          <a:p>
            <a:r>
              <a:rPr lang="en-US" altLang="en-US"/>
              <a:t>Reduce interrupts by using large transfers, smart controllers, polling</a:t>
            </a:r>
            <a:endParaRPr lang="en-US" altLang="en-US" sz="800"/>
          </a:p>
          <a:p>
            <a:r>
              <a:rPr lang="en-US" altLang="en-US"/>
              <a:t>Use DMA</a:t>
            </a:r>
            <a:endParaRPr lang="en-US" altLang="en-US" sz="800"/>
          </a:p>
          <a:p>
            <a:r>
              <a:rPr lang="en-US" altLang="en-US"/>
              <a:t>Use smarter hardware devices</a:t>
            </a:r>
            <a:endParaRPr lang="en-US" altLang="en-US" sz="800"/>
          </a:p>
          <a:p>
            <a:r>
              <a:rPr lang="en-US" altLang="en-US"/>
              <a:t>Balance CPU, memory, bus, and I/O performance for highest throughput</a:t>
            </a:r>
            <a:endParaRPr lang="en-US" altLang="en-US" sz="800"/>
          </a:p>
          <a:p>
            <a:r>
              <a:rPr lang="en-US" altLang="en-US"/>
              <a:t>Move user-mode processes / daemons to kernel threads</a:t>
            </a: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968375" y="168275"/>
            <a:ext cx="7772400" cy="576263"/>
          </a:xfrm>
        </p:spPr>
        <p:txBody>
          <a:bodyPr/>
          <a:lstStyle/>
          <a:p>
            <a:pPr eaLnBrk="1" hangingPunct="1"/>
            <a:r>
              <a:rPr lang="en-US" altLang="en-US"/>
              <a:t>Device-Functionality Progression</a:t>
            </a:r>
            <a:endParaRPr lang="en-US" altLang="en-US" sz="2400"/>
          </a:p>
        </p:txBody>
      </p:sp>
      <p:pic>
        <p:nvPicPr>
          <p:cNvPr id="47107" name="Picture 1" descr="13_16.pdf"/>
          <p:cNvPicPr>
            <a:picLocks noChangeAspect="1"/>
          </p:cNvPicPr>
          <p:nvPr/>
        </p:nvPicPr>
        <p:blipFill>
          <a:blip r:embed="rId3"/>
          <a:srcRect/>
          <a:stretch>
            <a:fillRect/>
          </a:stretch>
        </p:blipFill>
        <p:spPr bwMode="auto">
          <a:xfrm>
            <a:off x="1558925" y="1328738"/>
            <a:ext cx="6321425" cy="42354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457200" y="182563"/>
            <a:ext cx="8229600" cy="576262"/>
          </a:xfrm>
        </p:spPr>
        <p:txBody>
          <a:bodyPr>
            <a:normAutofit fontScale="90000"/>
          </a:bodyPr>
          <a:lstStyle/>
          <a:p>
            <a:r>
              <a:rPr lang="en-US"/>
              <a:t>Kernel Data Structures</a:t>
            </a:r>
          </a:p>
        </p:txBody>
      </p:sp>
      <p:sp>
        <p:nvSpPr>
          <p:cNvPr id="3" name="Content Placeholder 2"/>
          <p:cNvSpPr>
            <a:spLocks noGrp="1"/>
          </p:cNvSpPr>
          <p:nvPr>
            <p:ph idx="1"/>
          </p:nvPr>
        </p:nvSpPr>
        <p:spPr/>
        <p:txBody>
          <a:bodyPr>
            <a:normAutofit fontScale="85000" lnSpcReduction="20000"/>
          </a:bodyPr>
          <a:lstStyle/>
          <a:p>
            <a:pPr>
              <a:buFont typeface="Monotype Sorts" charset="0"/>
              <a:buChar char="n"/>
              <a:defRPr/>
            </a:pPr>
            <a:r>
              <a:rPr lang="en-US" dirty="0">
                <a:ea typeface="ＭＳ Ｐゴシック" charset="-128"/>
              </a:rPr>
              <a:t>Many similar to standard programming data structures</a:t>
            </a:r>
          </a:p>
          <a:p>
            <a:pPr>
              <a:buFont typeface="Monotype Sorts" charset="0"/>
              <a:buChar char="n"/>
              <a:defRPr/>
            </a:pPr>
            <a:r>
              <a:rPr lang="en-US" b="1" i="1" dirty="0">
                <a:ea typeface="ＭＳ Ｐゴシック" charset="-128"/>
              </a:rPr>
              <a:t>Singly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Doubly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r>
              <a:rPr lang="en-US" b="1" i="1" dirty="0">
                <a:ea typeface="ＭＳ Ｐゴシック" charset="-128"/>
              </a:rPr>
              <a:t>Circular linked list</a:t>
            </a: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a:buFont typeface="Monotype Sorts" charset="0"/>
              <a:buChar char="n"/>
              <a:defRPr/>
            </a:pPr>
            <a:endParaRPr lang="en-US" dirty="0">
              <a:ea typeface="ＭＳ Ｐゴシック" charset="-128"/>
            </a:endParaRPr>
          </a:p>
          <a:p>
            <a:pPr marL="0" indent="0">
              <a:buFont typeface="Monotype Sorts" charset="0"/>
              <a:buNone/>
              <a:defRPr/>
            </a:pPr>
            <a:endParaRPr lang="en-US" dirty="0">
              <a:ea typeface="ＭＳ Ｐゴシック" charset="-128"/>
            </a:endParaRPr>
          </a:p>
          <a:p>
            <a:pPr>
              <a:buFont typeface="Monotype Sorts" charset="0"/>
              <a:buChar char="n"/>
              <a:defRPr/>
            </a:pPr>
            <a:endParaRPr lang="en-US" dirty="0">
              <a:ea typeface="ＭＳ Ｐゴシック" charset="-128"/>
            </a:endParaRPr>
          </a:p>
        </p:txBody>
      </p:sp>
      <p:pic>
        <p:nvPicPr>
          <p:cNvPr id="46084" name="Picture 3" descr="1_13.pdf"/>
          <p:cNvPicPr>
            <a:picLocks noChangeAspect="1"/>
          </p:cNvPicPr>
          <p:nvPr/>
        </p:nvPicPr>
        <p:blipFill>
          <a:blip r:embed="rId2"/>
          <a:srcRect/>
          <a:stretch>
            <a:fillRect/>
          </a:stretch>
        </p:blipFill>
        <p:spPr bwMode="auto">
          <a:xfrm>
            <a:off x="1327150" y="2068513"/>
            <a:ext cx="6932613" cy="779462"/>
          </a:xfrm>
          <a:prstGeom prst="rect">
            <a:avLst/>
          </a:prstGeom>
          <a:noFill/>
          <a:ln w="9525">
            <a:noFill/>
            <a:miter lim="800000"/>
            <a:headEnd/>
            <a:tailEnd/>
          </a:ln>
        </p:spPr>
      </p:pic>
      <p:pic>
        <p:nvPicPr>
          <p:cNvPr id="46085" name="Picture 4" descr="1_14.pdf"/>
          <p:cNvPicPr>
            <a:picLocks noChangeAspect="1"/>
          </p:cNvPicPr>
          <p:nvPr/>
        </p:nvPicPr>
        <p:blipFill>
          <a:blip r:embed="rId3"/>
          <a:srcRect/>
          <a:stretch>
            <a:fillRect/>
          </a:stretch>
        </p:blipFill>
        <p:spPr bwMode="auto">
          <a:xfrm>
            <a:off x="1287463" y="3632200"/>
            <a:ext cx="7026275" cy="949325"/>
          </a:xfrm>
          <a:prstGeom prst="rect">
            <a:avLst/>
          </a:prstGeom>
          <a:noFill/>
          <a:ln w="9525">
            <a:noFill/>
            <a:miter lim="800000"/>
            <a:headEnd/>
            <a:tailEnd/>
          </a:ln>
        </p:spPr>
      </p:pic>
      <p:pic>
        <p:nvPicPr>
          <p:cNvPr id="46086" name="Picture 5" descr="1_15.pdf"/>
          <p:cNvPicPr>
            <a:picLocks noChangeAspect="1"/>
          </p:cNvPicPr>
          <p:nvPr/>
        </p:nvPicPr>
        <p:blipFill>
          <a:blip r:embed="rId4"/>
          <a:srcRect/>
          <a:stretch>
            <a:fillRect/>
          </a:stretch>
        </p:blipFill>
        <p:spPr bwMode="auto">
          <a:xfrm>
            <a:off x="1231900" y="5099050"/>
            <a:ext cx="6842125" cy="112395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a:xfrm>
            <a:off x="457200" y="198438"/>
            <a:ext cx="8229600" cy="576262"/>
          </a:xfrm>
        </p:spPr>
        <p:txBody>
          <a:bodyPr>
            <a:normAutofit fontScale="90000"/>
          </a:bodyPr>
          <a:lstStyle/>
          <a:p>
            <a:r>
              <a:rPr lang="en-US"/>
              <a:t>Kernel Data Structures</a:t>
            </a:r>
          </a:p>
        </p:txBody>
      </p:sp>
      <p:sp>
        <p:nvSpPr>
          <p:cNvPr id="47107" name="Content Placeholder 2"/>
          <p:cNvSpPr>
            <a:spLocks noGrp="1"/>
          </p:cNvSpPr>
          <p:nvPr>
            <p:ph sz="half" idx="1"/>
          </p:nvPr>
        </p:nvSpPr>
        <p:spPr>
          <a:xfrm>
            <a:off x="806450" y="1233488"/>
            <a:ext cx="5468938" cy="1604962"/>
          </a:xfrm>
        </p:spPr>
        <p:txBody>
          <a:bodyPr/>
          <a:lstStyle/>
          <a:p>
            <a:r>
              <a:rPr lang="en-US" sz="1800" b="1">
                <a:solidFill>
                  <a:srgbClr val="3366FF"/>
                </a:solidFill>
              </a:rPr>
              <a:t>Binary search tree</a:t>
            </a:r>
            <a:br>
              <a:rPr lang="en-US" sz="1800"/>
            </a:br>
            <a:r>
              <a:rPr lang="en-US" sz="1800"/>
              <a:t>left &lt;= right</a:t>
            </a:r>
          </a:p>
          <a:p>
            <a:pPr lvl="1"/>
            <a:r>
              <a:rPr lang="en-US" sz="1800"/>
              <a:t>Search performance is </a:t>
            </a:r>
            <a:r>
              <a:rPr lang="en-US" sz="1800" i="1"/>
              <a:t>O(n)</a:t>
            </a:r>
          </a:p>
          <a:p>
            <a:pPr lvl="1"/>
            <a:r>
              <a:rPr lang="en-US" sz="1800" b="1">
                <a:solidFill>
                  <a:srgbClr val="3366FF"/>
                </a:solidFill>
              </a:rPr>
              <a:t>Balanced binary search tree </a:t>
            </a:r>
            <a:r>
              <a:rPr lang="en-US" sz="1800"/>
              <a:t>is </a:t>
            </a:r>
            <a:r>
              <a:rPr lang="en-US" sz="1800" i="1"/>
              <a:t>O(lg n)</a:t>
            </a:r>
          </a:p>
          <a:p>
            <a:endParaRPr lang="en-US"/>
          </a:p>
          <a:p>
            <a:endParaRPr lang="en-US"/>
          </a:p>
          <a:p>
            <a:endParaRPr lang="en-US"/>
          </a:p>
          <a:p>
            <a:endParaRPr lang="en-US"/>
          </a:p>
          <a:p>
            <a:endParaRPr lang="en-US"/>
          </a:p>
          <a:p>
            <a:endParaRPr lang="en-US"/>
          </a:p>
          <a:p>
            <a:endParaRPr lang="en-US"/>
          </a:p>
          <a:p>
            <a:pPr>
              <a:buFont typeface="Monotype Sorts" pitchFamily="-84" charset="2"/>
              <a:buNone/>
            </a:pPr>
            <a:endParaRPr lang="en-US"/>
          </a:p>
          <a:p>
            <a:endParaRPr lang="en-US"/>
          </a:p>
        </p:txBody>
      </p:sp>
      <p:pic>
        <p:nvPicPr>
          <p:cNvPr id="47108" name="Picture 1" descr="1_16.pdf"/>
          <p:cNvPicPr>
            <a:picLocks noChangeAspect="1"/>
          </p:cNvPicPr>
          <p:nvPr/>
        </p:nvPicPr>
        <p:blipFill>
          <a:blip r:embed="rId2"/>
          <a:srcRect/>
          <a:stretch>
            <a:fillRect/>
          </a:stretch>
        </p:blipFill>
        <p:spPr bwMode="auto">
          <a:xfrm>
            <a:off x="1935163" y="2979738"/>
            <a:ext cx="2755900" cy="2151062"/>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457200" y="198438"/>
            <a:ext cx="8229600" cy="576262"/>
          </a:xfrm>
        </p:spPr>
        <p:txBody>
          <a:bodyPr>
            <a:normAutofit fontScale="90000"/>
          </a:bodyPr>
          <a:lstStyle/>
          <a:p>
            <a:r>
              <a:rPr lang="en-US"/>
              <a:t>Kernel Data Structures</a:t>
            </a:r>
          </a:p>
        </p:txBody>
      </p:sp>
      <p:sp>
        <p:nvSpPr>
          <p:cNvPr id="48131" name="Content Placeholder 2"/>
          <p:cNvSpPr>
            <a:spLocks noGrp="1"/>
          </p:cNvSpPr>
          <p:nvPr>
            <p:ph sz="half" idx="1"/>
          </p:nvPr>
        </p:nvSpPr>
        <p:spPr>
          <a:xfrm>
            <a:off x="806450" y="1233488"/>
            <a:ext cx="7726363" cy="4983162"/>
          </a:xfrm>
        </p:spPr>
        <p:txBody>
          <a:bodyPr/>
          <a:lstStyle/>
          <a:p>
            <a:r>
              <a:rPr lang="en-US" sz="1800" b="1">
                <a:solidFill>
                  <a:srgbClr val="3366FF"/>
                </a:solidFill>
              </a:rPr>
              <a:t>Hash function </a:t>
            </a:r>
            <a:r>
              <a:rPr lang="en-US" sz="1800"/>
              <a:t>can create a</a:t>
            </a:r>
            <a:r>
              <a:rPr lang="en-US" sz="1800" b="1">
                <a:solidFill>
                  <a:srgbClr val="3366FF"/>
                </a:solidFill>
              </a:rPr>
              <a:t> hash map</a:t>
            </a:r>
          </a:p>
          <a:p>
            <a:endParaRPr lang="en-US" sz="1800" b="1" i="1">
              <a:solidFill>
                <a:srgbClr val="3366FF"/>
              </a:solidFill>
            </a:endParaRPr>
          </a:p>
          <a:p>
            <a:endParaRPr lang="en-US" sz="1800" b="1" i="1">
              <a:solidFill>
                <a:srgbClr val="3366FF"/>
              </a:solidFill>
            </a:endParaRPr>
          </a:p>
          <a:p>
            <a:endParaRPr lang="en-US" sz="1800" b="1" i="1">
              <a:solidFill>
                <a:srgbClr val="3366FF"/>
              </a:solidFill>
            </a:endParaRPr>
          </a:p>
          <a:p>
            <a:endParaRPr lang="en-US" sz="1800" b="1" i="1">
              <a:solidFill>
                <a:srgbClr val="3366FF"/>
              </a:solidFill>
            </a:endParaRPr>
          </a:p>
          <a:p>
            <a:endParaRPr lang="en-US" sz="1800" b="1" i="1">
              <a:solidFill>
                <a:srgbClr val="3366FF"/>
              </a:solidFill>
            </a:endParaRPr>
          </a:p>
          <a:p>
            <a:endParaRPr lang="en-US" sz="1800" b="1" i="1">
              <a:solidFill>
                <a:srgbClr val="3366FF"/>
              </a:solidFill>
            </a:endParaRPr>
          </a:p>
          <a:p>
            <a:pPr>
              <a:buFont typeface="Monotype Sorts" pitchFamily="-84" charset="2"/>
              <a:buNone/>
            </a:pPr>
            <a:endParaRPr lang="en-US" sz="1800" b="1" i="1">
              <a:solidFill>
                <a:srgbClr val="3366FF"/>
              </a:solidFill>
            </a:endParaRPr>
          </a:p>
          <a:p>
            <a:r>
              <a:rPr lang="en-US" sz="1800" b="1">
                <a:solidFill>
                  <a:srgbClr val="3366FF"/>
                </a:solidFill>
              </a:rPr>
              <a:t>Bitmap</a:t>
            </a:r>
            <a:r>
              <a:rPr lang="en-US" sz="1800"/>
              <a:t> – string of </a:t>
            </a:r>
            <a:r>
              <a:rPr lang="en-US" sz="1800" i="1"/>
              <a:t>n</a:t>
            </a:r>
            <a:r>
              <a:rPr lang="en-US" sz="1800"/>
              <a:t> binary digits representing the status of </a:t>
            </a:r>
            <a:r>
              <a:rPr lang="en-US" sz="1800" i="1"/>
              <a:t>n</a:t>
            </a:r>
            <a:r>
              <a:rPr lang="en-US" sz="1800"/>
              <a:t> items</a:t>
            </a:r>
          </a:p>
          <a:p>
            <a:r>
              <a:rPr lang="en-US" sz="1800"/>
              <a:t>Linux data structures defined in</a:t>
            </a:r>
          </a:p>
          <a:p>
            <a:pPr>
              <a:buFont typeface="Monotype Sorts" pitchFamily="-84" charset="2"/>
              <a:buNone/>
            </a:pPr>
            <a:r>
              <a:rPr lang="en-US" sz="1800"/>
              <a:t>             </a:t>
            </a:r>
            <a:r>
              <a:rPr lang="en-US" sz="1800" b="1" i="1"/>
              <a:t>include</a:t>
            </a:r>
            <a:r>
              <a:rPr lang="en-US" sz="1800"/>
              <a:t> files </a:t>
            </a:r>
            <a:r>
              <a:rPr lang="en-US" sz="1800">
                <a:latin typeface="Courier New" pitchFamily="49" charset="0"/>
                <a:cs typeface="Courier New" pitchFamily="49" charset="0"/>
              </a:rPr>
              <a:t>&lt;linux/list.h&gt;, &lt;linux/kfifo.h&gt;,       &lt;linux/rbtree.h&gt;</a:t>
            </a:r>
          </a:p>
          <a:p>
            <a:endParaRPr lang="en-US"/>
          </a:p>
          <a:p>
            <a:endParaRPr lang="en-US"/>
          </a:p>
          <a:p>
            <a:endParaRPr lang="en-US"/>
          </a:p>
          <a:p>
            <a:endParaRPr lang="en-US"/>
          </a:p>
          <a:p>
            <a:endParaRPr lang="en-US"/>
          </a:p>
          <a:p>
            <a:endParaRPr lang="en-US"/>
          </a:p>
          <a:p>
            <a:endParaRPr lang="en-US"/>
          </a:p>
          <a:p>
            <a:pPr>
              <a:buFont typeface="Monotype Sorts" pitchFamily="-84" charset="2"/>
              <a:buNone/>
            </a:pPr>
            <a:endParaRPr lang="en-US"/>
          </a:p>
          <a:p>
            <a:endParaRPr lang="en-US"/>
          </a:p>
        </p:txBody>
      </p:sp>
      <p:pic>
        <p:nvPicPr>
          <p:cNvPr id="48132" name="Picture 3" descr="1_17.pdf"/>
          <p:cNvPicPr>
            <a:picLocks noChangeAspect="1"/>
          </p:cNvPicPr>
          <p:nvPr/>
        </p:nvPicPr>
        <p:blipFill>
          <a:blip r:embed="rId2"/>
          <a:srcRect/>
          <a:stretch>
            <a:fillRect/>
          </a:stretch>
        </p:blipFill>
        <p:spPr bwMode="auto">
          <a:xfrm>
            <a:off x="2092325" y="1863725"/>
            <a:ext cx="4873625" cy="1962150"/>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idx="4294967295"/>
          </p:nvPr>
        </p:nvSpPr>
        <p:spPr>
          <a:xfrm>
            <a:off x="819150" y="152400"/>
            <a:ext cx="8229600" cy="576263"/>
          </a:xfrm>
        </p:spPr>
        <p:txBody>
          <a:bodyPr/>
          <a:lstStyle/>
          <a:p>
            <a:r>
              <a:rPr lang="en-US" sz="2800"/>
              <a:t>Computing Environments - Traditional</a:t>
            </a:r>
          </a:p>
        </p:txBody>
      </p:sp>
      <p:sp>
        <p:nvSpPr>
          <p:cNvPr id="49155" name="Content Placeholder 2"/>
          <p:cNvSpPr>
            <a:spLocks noGrp="1"/>
          </p:cNvSpPr>
          <p:nvPr>
            <p:ph idx="4294967295"/>
          </p:nvPr>
        </p:nvSpPr>
        <p:spPr>
          <a:xfrm>
            <a:off x="854075" y="1138238"/>
            <a:ext cx="6572250" cy="4530725"/>
          </a:xfrm>
        </p:spPr>
        <p:txBody>
          <a:bodyPr>
            <a:normAutofit fontScale="85000" lnSpcReduction="20000"/>
          </a:bodyPr>
          <a:lstStyle/>
          <a:p>
            <a:r>
              <a:rPr lang="en-US"/>
              <a:t>Stand-alone general purpose machines</a:t>
            </a:r>
          </a:p>
          <a:p>
            <a:r>
              <a:rPr lang="en-US"/>
              <a:t>But blurred as most systems interconnect with others (i.e., the Internet)</a:t>
            </a:r>
          </a:p>
          <a:p>
            <a:r>
              <a:rPr lang="en-US" b="1">
                <a:solidFill>
                  <a:srgbClr val="3366FF"/>
                </a:solidFill>
              </a:rPr>
              <a:t>Portals</a:t>
            </a:r>
            <a:r>
              <a:rPr lang="en-US"/>
              <a:t> provide web access to internal systems</a:t>
            </a:r>
          </a:p>
          <a:p>
            <a:r>
              <a:rPr lang="en-US" b="1">
                <a:solidFill>
                  <a:srgbClr val="3366FF"/>
                </a:solidFill>
              </a:rPr>
              <a:t>Network computers </a:t>
            </a:r>
            <a:r>
              <a:rPr lang="en-US"/>
              <a:t>(</a:t>
            </a:r>
            <a:r>
              <a:rPr lang="en-US" b="1">
                <a:solidFill>
                  <a:srgbClr val="3366FF"/>
                </a:solidFill>
              </a:rPr>
              <a:t>thin clients</a:t>
            </a:r>
            <a:r>
              <a:rPr lang="en-US"/>
              <a:t>) are like Web terminals</a:t>
            </a:r>
          </a:p>
          <a:p>
            <a:r>
              <a:rPr lang="en-US"/>
              <a:t>Mobile computers interconnect via </a:t>
            </a:r>
            <a:r>
              <a:rPr lang="en-US" b="1">
                <a:solidFill>
                  <a:srgbClr val="3366FF"/>
                </a:solidFill>
              </a:rPr>
              <a:t>wireless networks</a:t>
            </a:r>
          </a:p>
          <a:p>
            <a:r>
              <a:rPr lang="en-US"/>
              <a:t>Networking becoming ubiquitous – even home systems use </a:t>
            </a:r>
            <a:r>
              <a:rPr lang="en-US" b="1">
                <a:solidFill>
                  <a:srgbClr val="3366FF"/>
                </a:solidFill>
              </a:rPr>
              <a:t>firewalls</a:t>
            </a:r>
            <a:r>
              <a:rPr lang="en-US"/>
              <a:t> to protect home computers from Internet attacks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idx="4294967295"/>
          </p:nvPr>
        </p:nvSpPr>
        <p:spPr>
          <a:xfrm>
            <a:off x="457200" y="152400"/>
            <a:ext cx="8229600" cy="576263"/>
          </a:xfrm>
        </p:spPr>
        <p:txBody>
          <a:bodyPr/>
          <a:lstStyle/>
          <a:p>
            <a:r>
              <a:rPr lang="en-US" sz="2800"/>
              <a:t>Computing Environments - Mobile</a:t>
            </a:r>
          </a:p>
        </p:txBody>
      </p:sp>
      <p:sp>
        <p:nvSpPr>
          <p:cNvPr id="50179" name="Content Placeholder 2"/>
          <p:cNvSpPr>
            <a:spLocks noGrp="1"/>
          </p:cNvSpPr>
          <p:nvPr>
            <p:ph idx="4294967295"/>
          </p:nvPr>
        </p:nvSpPr>
        <p:spPr>
          <a:xfrm>
            <a:off x="854075" y="1122363"/>
            <a:ext cx="6792913" cy="4530725"/>
          </a:xfrm>
        </p:spPr>
        <p:txBody>
          <a:bodyPr>
            <a:normAutofit fontScale="85000" lnSpcReduction="10000"/>
          </a:bodyPr>
          <a:lstStyle/>
          <a:p>
            <a:r>
              <a:rPr lang="en-US"/>
              <a:t>Handheld smartphones, tablets, etc</a:t>
            </a:r>
          </a:p>
          <a:p>
            <a:r>
              <a:rPr lang="en-US"/>
              <a:t>What is the functional difference between them and a </a:t>
            </a:r>
            <a:r>
              <a:rPr lang="en-US" altLang="en-US"/>
              <a:t>“</a:t>
            </a:r>
            <a:r>
              <a:rPr lang="en-US"/>
              <a:t>traditional</a:t>
            </a:r>
            <a:r>
              <a:rPr lang="en-US" altLang="en-US"/>
              <a:t>”</a:t>
            </a:r>
            <a:r>
              <a:rPr lang="en-US"/>
              <a:t> laptop?</a:t>
            </a:r>
          </a:p>
          <a:p>
            <a:r>
              <a:rPr lang="en-US"/>
              <a:t>Extra feature – more OS features (GPS, gyroscope)</a:t>
            </a:r>
          </a:p>
          <a:p>
            <a:r>
              <a:rPr lang="en-US"/>
              <a:t>Allows new types of apps like </a:t>
            </a:r>
            <a:r>
              <a:rPr lang="en-US" b="1" i="1"/>
              <a:t>augmented reality</a:t>
            </a:r>
          </a:p>
          <a:p>
            <a:r>
              <a:rPr lang="en-US"/>
              <a:t>Use IEEE 802.11 wireless, or cellular data networks for connectivity</a:t>
            </a:r>
          </a:p>
          <a:p>
            <a:r>
              <a:rPr lang="en-US"/>
              <a:t>Leaders are </a:t>
            </a:r>
            <a:r>
              <a:rPr lang="en-US" b="1">
                <a:solidFill>
                  <a:srgbClr val="3366FF"/>
                </a:solidFill>
              </a:rPr>
              <a:t>Apple iOS </a:t>
            </a:r>
            <a:r>
              <a:rPr lang="en-US"/>
              <a:t>and </a:t>
            </a:r>
            <a:r>
              <a:rPr lang="en-US" b="1">
                <a:solidFill>
                  <a:srgbClr val="3366FF"/>
                </a:solidFill>
              </a:rPr>
              <a:t>Google Android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idx="4294967295"/>
          </p:nvPr>
        </p:nvSpPr>
        <p:spPr>
          <a:xfrm>
            <a:off x="912813" y="152400"/>
            <a:ext cx="8229600" cy="576263"/>
          </a:xfrm>
        </p:spPr>
        <p:txBody>
          <a:bodyPr/>
          <a:lstStyle/>
          <a:p>
            <a:r>
              <a:rPr lang="en-US" sz="2800"/>
              <a:t>Computing Environments – Distributed</a:t>
            </a:r>
          </a:p>
        </p:txBody>
      </p:sp>
      <p:sp>
        <p:nvSpPr>
          <p:cNvPr id="51203" name="Content Placeholder 2"/>
          <p:cNvSpPr>
            <a:spLocks noGrp="1"/>
          </p:cNvSpPr>
          <p:nvPr>
            <p:ph idx="4294967295"/>
          </p:nvPr>
        </p:nvSpPr>
        <p:spPr>
          <a:xfrm>
            <a:off x="838200" y="1092200"/>
            <a:ext cx="7313613" cy="4530725"/>
          </a:xfrm>
        </p:spPr>
        <p:txBody>
          <a:bodyPr>
            <a:normAutofit fontScale="85000" lnSpcReduction="10000"/>
          </a:bodyPr>
          <a:lstStyle/>
          <a:p>
            <a:r>
              <a:rPr lang="en-US"/>
              <a:t>Distributed computiing</a:t>
            </a:r>
          </a:p>
          <a:p>
            <a:pPr lvl="1"/>
            <a:r>
              <a:rPr lang="en-US"/>
              <a:t>Collection of separate, possibly heterogeneous, systems networked together</a:t>
            </a:r>
          </a:p>
          <a:p>
            <a:pPr lvl="2"/>
            <a:r>
              <a:rPr lang="en-US" b="1">
                <a:solidFill>
                  <a:srgbClr val="3366FF"/>
                </a:solidFill>
              </a:rPr>
              <a:t>Network</a:t>
            </a:r>
            <a:r>
              <a:rPr lang="en-US"/>
              <a:t> is a communications path, </a:t>
            </a:r>
            <a:r>
              <a:rPr lang="en-US" b="1">
                <a:solidFill>
                  <a:srgbClr val="3366FF"/>
                </a:solidFill>
              </a:rPr>
              <a:t>TCP/IP </a:t>
            </a:r>
            <a:r>
              <a:rPr lang="en-US"/>
              <a:t>most common</a:t>
            </a:r>
          </a:p>
          <a:p>
            <a:pPr lvl="3"/>
            <a:r>
              <a:rPr lang="en-US" b="1">
                <a:solidFill>
                  <a:srgbClr val="3366FF"/>
                </a:solidFill>
              </a:rPr>
              <a:t>Local Area Network </a:t>
            </a:r>
            <a:r>
              <a:rPr lang="en-US"/>
              <a:t>(</a:t>
            </a:r>
            <a:r>
              <a:rPr lang="en-US" b="1">
                <a:solidFill>
                  <a:srgbClr val="3366FF"/>
                </a:solidFill>
              </a:rPr>
              <a:t>LAN</a:t>
            </a:r>
            <a:r>
              <a:rPr lang="en-US"/>
              <a:t>)</a:t>
            </a:r>
          </a:p>
          <a:p>
            <a:pPr lvl="3"/>
            <a:r>
              <a:rPr lang="en-US" b="1">
                <a:solidFill>
                  <a:srgbClr val="3366FF"/>
                </a:solidFill>
              </a:rPr>
              <a:t>Wide Area Network </a:t>
            </a:r>
            <a:r>
              <a:rPr lang="en-US"/>
              <a:t>(</a:t>
            </a:r>
            <a:r>
              <a:rPr lang="en-US" b="1">
                <a:solidFill>
                  <a:srgbClr val="3366FF"/>
                </a:solidFill>
              </a:rPr>
              <a:t>WAN</a:t>
            </a:r>
            <a:r>
              <a:rPr lang="en-US"/>
              <a:t>)</a:t>
            </a:r>
          </a:p>
          <a:p>
            <a:pPr lvl="3"/>
            <a:r>
              <a:rPr lang="en-US" b="1">
                <a:solidFill>
                  <a:srgbClr val="3366FF"/>
                </a:solidFill>
              </a:rPr>
              <a:t>Metropolitan Area Network </a:t>
            </a:r>
            <a:r>
              <a:rPr lang="en-US"/>
              <a:t>(</a:t>
            </a:r>
            <a:r>
              <a:rPr lang="en-US" b="1">
                <a:solidFill>
                  <a:srgbClr val="3366FF"/>
                </a:solidFill>
              </a:rPr>
              <a:t>MAN</a:t>
            </a:r>
            <a:r>
              <a:rPr lang="en-US"/>
              <a:t>)</a:t>
            </a:r>
            <a:endParaRPr lang="en-US" b="1">
              <a:solidFill>
                <a:srgbClr val="3366FF"/>
              </a:solidFill>
            </a:endParaRPr>
          </a:p>
          <a:p>
            <a:pPr lvl="3"/>
            <a:r>
              <a:rPr lang="en-US" b="1">
                <a:solidFill>
                  <a:srgbClr val="3366FF"/>
                </a:solidFill>
              </a:rPr>
              <a:t>Personal Area Network </a:t>
            </a:r>
            <a:r>
              <a:rPr lang="en-US"/>
              <a:t>(</a:t>
            </a:r>
            <a:r>
              <a:rPr lang="en-US" b="1">
                <a:solidFill>
                  <a:srgbClr val="3366FF"/>
                </a:solidFill>
              </a:rPr>
              <a:t>PAN</a:t>
            </a:r>
            <a:r>
              <a:rPr lang="en-US"/>
              <a:t>)</a:t>
            </a:r>
          </a:p>
          <a:p>
            <a:pPr lvl="1"/>
            <a:r>
              <a:rPr lang="en-US" b="1">
                <a:solidFill>
                  <a:srgbClr val="3366FF"/>
                </a:solidFill>
              </a:rPr>
              <a:t>Network Operating System </a:t>
            </a:r>
            <a:r>
              <a:rPr lang="en-US"/>
              <a:t>provides features between systems across network</a:t>
            </a:r>
          </a:p>
          <a:p>
            <a:pPr lvl="2"/>
            <a:r>
              <a:rPr lang="en-US"/>
              <a:t>Communication scheme allows systems to exchange messages</a:t>
            </a:r>
          </a:p>
          <a:p>
            <a:pPr lvl="2"/>
            <a:r>
              <a:rPr lang="en-US"/>
              <a:t>Illusion of a single system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296988" y="152400"/>
            <a:ext cx="7615237" cy="576263"/>
          </a:xfrm>
        </p:spPr>
        <p:txBody>
          <a:bodyPr/>
          <a:lstStyle/>
          <a:p>
            <a:pPr eaLnBrk="1" hangingPunct="1"/>
            <a:r>
              <a:rPr lang="en-US" sz="2800"/>
              <a:t>Computing Environments – Client-Server</a:t>
            </a:r>
          </a:p>
        </p:txBody>
      </p:sp>
      <p:sp>
        <p:nvSpPr>
          <p:cNvPr id="52227" name="Rectangle 4"/>
          <p:cNvSpPr>
            <a:spLocks noChangeArrowheads="1"/>
          </p:cNvSpPr>
          <p:nvPr/>
        </p:nvSpPr>
        <p:spPr bwMode="auto">
          <a:xfrm>
            <a:off x="874713" y="1166813"/>
            <a:ext cx="7351712" cy="4673600"/>
          </a:xfrm>
          <a:prstGeom prst="rect">
            <a:avLst/>
          </a:prstGeom>
          <a:noFill/>
          <a:ln w="9525">
            <a:noFill/>
            <a:miter lim="800000"/>
            <a:headEnd/>
            <a:tailEnd/>
          </a:ln>
        </p:spPr>
        <p:txBody>
          <a:bodyPr/>
          <a:lstStyle/>
          <a:p>
            <a:pPr marL="342900" indent="-342900">
              <a:lnSpc>
                <a:spcPct val="90000"/>
              </a:lnSpc>
              <a:spcBef>
                <a:spcPct val="35000"/>
              </a:spcBef>
              <a:buClr>
                <a:srgbClr val="993300"/>
              </a:buClr>
              <a:buSzPct val="90000"/>
              <a:buFont typeface="Monotype Sorts" pitchFamily="-84" charset="2"/>
              <a:buChar char="n"/>
            </a:pPr>
            <a:r>
              <a:rPr kumimoji="1" lang="en-US">
                <a:latin typeface="Helvetica" pitchFamily="-84" charset="0"/>
              </a:rPr>
              <a:t>Client-Server Computing</a:t>
            </a:r>
          </a:p>
          <a:p>
            <a:pPr marL="742950" lvl="1" indent="-285750">
              <a:lnSpc>
                <a:spcPct val="90000"/>
              </a:lnSpc>
              <a:spcBef>
                <a:spcPct val="35000"/>
              </a:spcBef>
              <a:buClr>
                <a:srgbClr val="CC6600"/>
              </a:buClr>
              <a:buSzPct val="80000"/>
              <a:buFont typeface="Monotype Sorts" pitchFamily="-84" charset="2"/>
              <a:buChar char="l"/>
            </a:pPr>
            <a:r>
              <a:rPr kumimoji="1" lang="en-US">
                <a:latin typeface="Helvetica" pitchFamily="-84" charset="0"/>
              </a:rPr>
              <a:t>Dumb terminals supplanted by smart PCs</a:t>
            </a:r>
          </a:p>
          <a:p>
            <a:pPr marL="742950" lvl="1" indent="-285750">
              <a:lnSpc>
                <a:spcPct val="90000"/>
              </a:lnSpc>
              <a:spcBef>
                <a:spcPct val="35000"/>
              </a:spcBef>
              <a:buClr>
                <a:srgbClr val="CC6600"/>
              </a:buClr>
              <a:buSzPct val="80000"/>
              <a:buFont typeface="Monotype Sorts" pitchFamily="-84" charset="2"/>
              <a:buChar char="l"/>
            </a:pPr>
            <a:r>
              <a:rPr kumimoji="1" lang="en-US">
                <a:latin typeface="Helvetica" pitchFamily="-84" charset="0"/>
              </a:rPr>
              <a:t>Many systems now </a:t>
            </a:r>
            <a:r>
              <a:rPr kumimoji="1" lang="en-US" b="1">
                <a:solidFill>
                  <a:srgbClr val="3366FF"/>
                </a:solidFill>
                <a:latin typeface="Helvetica" pitchFamily="-84" charset="0"/>
              </a:rPr>
              <a:t>servers</a:t>
            </a:r>
            <a:r>
              <a:rPr kumimoji="1" lang="en-US">
                <a:latin typeface="Helvetica" pitchFamily="-84" charset="0"/>
              </a:rPr>
              <a:t>, responding to requests generated by </a:t>
            </a:r>
            <a:r>
              <a:rPr kumimoji="1" lang="en-US" b="1">
                <a:solidFill>
                  <a:srgbClr val="3366FF"/>
                </a:solidFill>
                <a:latin typeface="Helvetica" pitchFamily="-84" charset="0"/>
              </a:rPr>
              <a:t>clients</a:t>
            </a:r>
          </a:p>
          <a:p>
            <a:pPr marL="1085850" lvl="2" indent="-228600">
              <a:lnSpc>
                <a:spcPct val="90000"/>
              </a:lnSpc>
              <a:spcBef>
                <a:spcPct val="35000"/>
              </a:spcBef>
              <a:buClr>
                <a:srgbClr val="009900"/>
              </a:buClr>
              <a:buSzPct val="75000"/>
              <a:buFont typeface="Webdings" pitchFamily="18" charset="2"/>
              <a:buChar char="4"/>
            </a:pPr>
            <a:r>
              <a:rPr kumimoji="1" lang="en-US" b="1">
                <a:solidFill>
                  <a:srgbClr val="3366FF"/>
                </a:solidFill>
                <a:latin typeface="Helvetica" pitchFamily="-84" charset="0"/>
              </a:rPr>
              <a:t>Compute-server system </a:t>
            </a:r>
            <a:r>
              <a:rPr kumimoji="1" lang="en-US">
                <a:latin typeface="Helvetica" pitchFamily="-84" charset="0"/>
              </a:rPr>
              <a:t>provides an interface to client to request services (i.e., database)</a:t>
            </a:r>
          </a:p>
          <a:p>
            <a:pPr marL="1085850" lvl="2" indent="-228600">
              <a:lnSpc>
                <a:spcPct val="90000"/>
              </a:lnSpc>
              <a:spcBef>
                <a:spcPct val="35000"/>
              </a:spcBef>
              <a:buClr>
                <a:srgbClr val="009900"/>
              </a:buClr>
              <a:buSzPct val="75000"/>
              <a:buFont typeface="Webdings" pitchFamily="18" charset="2"/>
              <a:buChar char="4"/>
            </a:pPr>
            <a:r>
              <a:rPr kumimoji="1" lang="en-US" b="1">
                <a:solidFill>
                  <a:srgbClr val="3366FF"/>
                </a:solidFill>
                <a:latin typeface="Helvetica" pitchFamily="-84" charset="0"/>
              </a:rPr>
              <a:t>File-server system </a:t>
            </a:r>
            <a:r>
              <a:rPr kumimoji="1" lang="en-US">
                <a:latin typeface="Helvetica" pitchFamily="-84" charset="0"/>
              </a:rPr>
              <a:t>provides interface for clients to store and retrieve files</a:t>
            </a:r>
          </a:p>
        </p:txBody>
      </p:sp>
      <p:pic>
        <p:nvPicPr>
          <p:cNvPr id="52228" name="Picture 1" descr="1_18.pdf"/>
          <p:cNvPicPr>
            <a:picLocks noChangeAspect="1"/>
          </p:cNvPicPr>
          <p:nvPr/>
        </p:nvPicPr>
        <p:blipFill>
          <a:blip r:embed="rId3"/>
          <a:srcRect/>
          <a:stretch>
            <a:fillRect/>
          </a:stretch>
        </p:blipFill>
        <p:spPr bwMode="auto">
          <a:xfrm>
            <a:off x="2081213" y="3805238"/>
            <a:ext cx="4610100" cy="2005012"/>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152525" y="166688"/>
            <a:ext cx="7645400" cy="576262"/>
          </a:xfrm>
        </p:spPr>
        <p:txBody>
          <a:bodyPr/>
          <a:lstStyle/>
          <a:p>
            <a:pPr eaLnBrk="1" hangingPunct="1"/>
            <a:r>
              <a:rPr lang="en-US" sz="2800"/>
              <a:t>Computing Environments - Peer-to-Peer</a:t>
            </a:r>
          </a:p>
        </p:txBody>
      </p:sp>
      <p:sp>
        <p:nvSpPr>
          <p:cNvPr id="53251" name="Rectangle 3"/>
          <p:cNvSpPr>
            <a:spLocks noGrp="1" noChangeArrowheads="1"/>
          </p:cNvSpPr>
          <p:nvPr>
            <p:ph type="body" idx="4294967295"/>
          </p:nvPr>
        </p:nvSpPr>
        <p:spPr>
          <a:xfrm>
            <a:off x="806450" y="1233488"/>
            <a:ext cx="5057775" cy="4530725"/>
          </a:xfrm>
        </p:spPr>
        <p:txBody>
          <a:bodyPr>
            <a:normAutofit fontScale="70000" lnSpcReduction="20000"/>
          </a:bodyPr>
          <a:lstStyle/>
          <a:p>
            <a:r>
              <a:rPr lang="en-US"/>
              <a:t>Another model of distributed system</a:t>
            </a:r>
          </a:p>
          <a:p>
            <a:r>
              <a:rPr lang="en-US"/>
              <a:t>P2P does not distinguish clients and servers</a:t>
            </a:r>
          </a:p>
          <a:p>
            <a:pPr lvl="1"/>
            <a:r>
              <a:rPr lang="en-US"/>
              <a:t>Instead all nodes are considered peers</a:t>
            </a:r>
          </a:p>
          <a:p>
            <a:pPr lvl="1"/>
            <a:r>
              <a:rPr lang="en-US"/>
              <a:t>May each act as client, server or both</a:t>
            </a:r>
          </a:p>
          <a:p>
            <a:pPr lvl="1"/>
            <a:r>
              <a:rPr lang="en-US"/>
              <a:t>Node must join P2P network</a:t>
            </a:r>
          </a:p>
          <a:p>
            <a:pPr lvl="2"/>
            <a:r>
              <a:rPr lang="en-US"/>
              <a:t>Registers its service with central lookup service on network, or</a:t>
            </a:r>
          </a:p>
          <a:p>
            <a:pPr lvl="2"/>
            <a:r>
              <a:rPr lang="en-US"/>
              <a:t>Broadcast request for service and respond to requests for service via </a:t>
            </a:r>
            <a:r>
              <a:rPr lang="en-US" b="1" i="1"/>
              <a:t>discovery protocol</a:t>
            </a:r>
          </a:p>
          <a:p>
            <a:pPr lvl="1"/>
            <a:r>
              <a:rPr lang="en-US"/>
              <a:t>Examples include</a:t>
            </a:r>
            <a:r>
              <a:rPr lang="en-US" i="1"/>
              <a:t> </a:t>
            </a:r>
            <a:r>
              <a:rPr lang="en-US"/>
              <a:t>Napster</a:t>
            </a:r>
            <a:r>
              <a:rPr lang="en-US" i="1"/>
              <a:t> </a:t>
            </a:r>
            <a:r>
              <a:rPr lang="en-US"/>
              <a:t>and</a:t>
            </a:r>
            <a:r>
              <a:rPr lang="en-US" i="1"/>
              <a:t> </a:t>
            </a:r>
            <a:r>
              <a:rPr lang="en-US"/>
              <a:t>Gnutella</a:t>
            </a:r>
            <a:r>
              <a:rPr lang="en-US" i="1"/>
              <a:t>, </a:t>
            </a:r>
            <a:r>
              <a:rPr lang="en-US" b="1">
                <a:solidFill>
                  <a:srgbClr val="3366FF"/>
                </a:solidFill>
              </a:rPr>
              <a:t>Voice over IP </a:t>
            </a:r>
            <a:r>
              <a:rPr lang="en-US"/>
              <a:t>(</a:t>
            </a:r>
            <a:r>
              <a:rPr lang="en-US" b="1">
                <a:solidFill>
                  <a:srgbClr val="3366FF"/>
                </a:solidFill>
              </a:rPr>
              <a:t>VoIP</a:t>
            </a:r>
            <a:r>
              <a:rPr lang="en-US"/>
              <a:t>)</a:t>
            </a:r>
            <a:r>
              <a:rPr lang="en-US" i="1"/>
              <a:t> </a:t>
            </a:r>
            <a:r>
              <a:rPr lang="en-US"/>
              <a:t>such as Skype </a:t>
            </a:r>
          </a:p>
        </p:txBody>
      </p:sp>
      <p:pic>
        <p:nvPicPr>
          <p:cNvPr id="53252" name="Picture 1" descr="1_19.pdf"/>
          <p:cNvPicPr>
            <a:picLocks noChangeAspect="1"/>
          </p:cNvPicPr>
          <p:nvPr/>
        </p:nvPicPr>
        <p:blipFill>
          <a:blip r:embed="rId3"/>
          <a:srcRect/>
          <a:stretch>
            <a:fillRect/>
          </a:stretch>
        </p:blipFill>
        <p:spPr bwMode="auto">
          <a:xfrm>
            <a:off x="6059488" y="1984375"/>
            <a:ext cx="2668587" cy="20272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1268413" y="166688"/>
            <a:ext cx="7645400" cy="576262"/>
          </a:xfrm>
        </p:spPr>
        <p:txBody>
          <a:bodyPr/>
          <a:lstStyle/>
          <a:p>
            <a:pPr eaLnBrk="1" hangingPunct="1"/>
            <a:r>
              <a:rPr lang="en-US" sz="2800"/>
              <a:t>Computing Environments - Virtualization</a:t>
            </a:r>
          </a:p>
        </p:txBody>
      </p:sp>
      <p:sp>
        <p:nvSpPr>
          <p:cNvPr id="54275" name="Rectangle 3"/>
          <p:cNvSpPr>
            <a:spLocks noGrp="1" noChangeArrowheads="1"/>
          </p:cNvSpPr>
          <p:nvPr>
            <p:ph type="body" idx="4294967295"/>
          </p:nvPr>
        </p:nvSpPr>
        <p:spPr>
          <a:xfrm>
            <a:off x="806450" y="1233488"/>
            <a:ext cx="6918325" cy="4530725"/>
          </a:xfrm>
        </p:spPr>
        <p:txBody>
          <a:bodyPr>
            <a:normAutofit fontScale="70000" lnSpcReduction="20000"/>
          </a:bodyPr>
          <a:lstStyle/>
          <a:p>
            <a:r>
              <a:rPr lang="en-US"/>
              <a:t>Allows operating systems to run applications within other OSes</a:t>
            </a:r>
          </a:p>
          <a:p>
            <a:pPr lvl="1"/>
            <a:r>
              <a:rPr lang="en-US"/>
              <a:t>Vast and growing industry</a:t>
            </a:r>
            <a:endParaRPr lang="en-US" sz="800"/>
          </a:p>
          <a:p>
            <a:r>
              <a:rPr lang="en-US" b="1">
                <a:solidFill>
                  <a:srgbClr val="3366FF"/>
                </a:solidFill>
              </a:rPr>
              <a:t>Emulation</a:t>
            </a:r>
            <a:r>
              <a:rPr lang="en-US"/>
              <a:t> used when source CPU type different from target type (i.e. PowerPC to Intel x86)</a:t>
            </a:r>
          </a:p>
          <a:p>
            <a:pPr lvl="1"/>
            <a:r>
              <a:rPr lang="en-US"/>
              <a:t>Generally slowest method</a:t>
            </a:r>
          </a:p>
          <a:p>
            <a:pPr lvl="1"/>
            <a:r>
              <a:rPr lang="en-US"/>
              <a:t>When computer language not compiled to native code – </a:t>
            </a:r>
            <a:r>
              <a:rPr lang="en-US" b="1">
                <a:solidFill>
                  <a:srgbClr val="3366FF"/>
                </a:solidFill>
              </a:rPr>
              <a:t>Interpretation</a:t>
            </a:r>
          </a:p>
          <a:p>
            <a:r>
              <a:rPr lang="en-US" b="1">
                <a:solidFill>
                  <a:srgbClr val="3366FF"/>
                </a:solidFill>
              </a:rPr>
              <a:t>Virtualization</a:t>
            </a:r>
            <a:r>
              <a:rPr lang="en-US"/>
              <a:t> – OS natively compiled for CPU, running </a:t>
            </a:r>
            <a:r>
              <a:rPr lang="en-US" b="1">
                <a:solidFill>
                  <a:srgbClr val="3366FF"/>
                </a:solidFill>
              </a:rPr>
              <a:t>guest</a:t>
            </a:r>
            <a:r>
              <a:rPr lang="en-US"/>
              <a:t> OSes  also natively compiled </a:t>
            </a:r>
          </a:p>
          <a:p>
            <a:pPr lvl="1"/>
            <a:r>
              <a:rPr lang="en-US"/>
              <a:t>Consider VMware running WinXP guests, each running applications, all on native WinXP </a:t>
            </a:r>
            <a:r>
              <a:rPr lang="en-US" b="1">
                <a:solidFill>
                  <a:srgbClr val="3366FF"/>
                </a:solidFill>
              </a:rPr>
              <a:t>host</a:t>
            </a:r>
            <a:r>
              <a:rPr lang="en-US"/>
              <a:t> OS</a:t>
            </a:r>
          </a:p>
          <a:p>
            <a:pPr lvl="1"/>
            <a:r>
              <a:rPr lang="en-US" b="1">
                <a:solidFill>
                  <a:srgbClr val="3366FF"/>
                </a:solidFill>
              </a:rPr>
              <a:t>VMM</a:t>
            </a:r>
            <a:r>
              <a:rPr lang="en-US"/>
              <a:t> (virtual machine Manager) provides virtualization services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idx="4294967295"/>
          </p:nvPr>
        </p:nvSpPr>
        <p:spPr>
          <a:xfrm>
            <a:off x="457200" y="182563"/>
            <a:ext cx="8229600" cy="576262"/>
          </a:xfrm>
        </p:spPr>
        <p:txBody>
          <a:bodyPr>
            <a:normAutofit fontScale="90000"/>
          </a:bodyPr>
          <a:lstStyle/>
          <a:p>
            <a:r>
              <a:rPr lang="en-US"/>
              <a:t>What Operating Systems Do</a:t>
            </a:r>
          </a:p>
        </p:txBody>
      </p:sp>
      <p:sp>
        <p:nvSpPr>
          <p:cNvPr id="9219" name="Content Placeholder 2"/>
          <p:cNvSpPr>
            <a:spLocks noGrp="1"/>
          </p:cNvSpPr>
          <p:nvPr>
            <p:ph idx="4294967295"/>
          </p:nvPr>
        </p:nvSpPr>
        <p:spPr>
          <a:xfrm>
            <a:off x="806450" y="1233488"/>
            <a:ext cx="7245350" cy="4530725"/>
          </a:xfrm>
        </p:spPr>
        <p:txBody>
          <a:bodyPr>
            <a:normAutofit fontScale="70000" lnSpcReduction="20000"/>
          </a:bodyPr>
          <a:lstStyle/>
          <a:p>
            <a:r>
              <a:rPr lang="en-US"/>
              <a:t>Depends on the point of view</a:t>
            </a:r>
          </a:p>
          <a:p>
            <a:r>
              <a:rPr lang="en-US"/>
              <a:t>Users want convenience, </a:t>
            </a:r>
            <a:r>
              <a:rPr lang="en-US" b="1">
                <a:solidFill>
                  <a:srgbClr val="3366FF"/>
                </a:solidFill>
              </a:rPr>
              <a:t>ease</a:t>
            </a:r>
            <a:r>
              <a:rPr lang="en-US">
                <a:solidFill>
                  <a:srgbClr val="3366FF"/>
                </a:solidFill>
              </a:rPr>
              <a:t> </a:t>
            </a:r>
            <a:r>
              <a:rPr lang="en-US" b="1">
                <a:solidFill>
                  <a:srgbClr val="3366FF"/>
                </a:solidFill>
              </a:rPr>
              <a:t>of</a:t>
            </a:r>
            <a:r>
              <a:rPr lang="en-US">
                <a:solidFill>
                  <a:srgbClr val="3366FF"/>
                </a:solidFill>
              </a:rPr>
              <a:t> </a:t>
            </a:r>
            <a:r>
              <a:rPr lang="en-US" b="1">
                <a:solidFill>
                  <a:srgbClr val="3366FF"/>
                </a:solidFill>
              </a:rPr>
              <a:t>use </a:t>
            </a:r>
            <a:r>
              <a:rPr lang="en-US"/>
              <a:t>and</a:t>
            </a:r>
            <a:r>
              <a:rPr lang="en-US" b="1">
                <a:solidFill>
                  <a:srgbClr val="3366FF"/>
                </a:solidFill>
              </a:rPr>
              <a:t> good performance </a:t>
            </a:r>
          </a:p>
          <a:p>
            <a:pPr lvl="1"/>
            <a:r>
              <a:rPr lang="en-US"/>
              <a:t>Don</a:t>
            </a:r>
            <a:r>
              <a:rPr lang="ja-JP" altLang="en-US"/>
              <a:t>’</a:t>
            </a:r>
            <a:r>
              <a:rPr lang="en-US" altLang="ja-JP"/>
              <a:t>t care about </a:t>
            </a:r>
            <a:r>
              <a:rPr lang="en-US" altLang="ja-JP" b="1">
                <a:solidFill>
                  <a:srgbClr val="3366FF"/>
                </a:solidFill>
              </a:rPr>
              <a:t>resource</a:t>
            </a:r>
            <a:r>
              <a:rPr lang="en-US" altLang="ja-JP">
                <a:solidFill>
                  <a:srgbClr val="3366FF"/>
                </a:solidFill>
              </a:rPr>
              <a:t> </a:t>
            </a:r>
            <a:r>
              <a:rPr lang="en-US" altLang="ja-JP" b="1">
                <a:solidFill>
                  <a:srgbClr val="3366FF"/>
                </a:solidFill>
              </a:rPr>
              <a:t>utilization</a:t>
            </a:r>
          </a:p>
          <a:p>
            <a:r>
              <a:rPr lang="en-US"/>
              <a:t>But shared computer such as </a:t>
            </a:r>
            <a:r>
              <a:rPr lang="en-US" b="1">
                <a:solidFill>
                  <a:srgbClr val="3366FF"/>
                </a:solidFill>
              </a:rPr>
              <a:t>mainframe</a:t>
            </a:r>
            <a:r>
              <a:rPr lang="en-US"/>
              <a:t> or </a:t>
            </a:r>
            <a:r>
              <a:rPr lang="en-US" b="1">
                <a:solidFill>
                  <a:srgbClr val="3366FF"/>
                </a:solidFill>
              </a:rPr>
              <a:t>minicomputer</a:t>
            </a:r>
            <a:r>
              <a:rPr lang="en-US"/>
              <a:t> must keep all users happy</a:t>
            </a:r>
          </a:p>
          <a:p>
            <a:r>
              <a:rPr lang="en-US"/>
              <a:t>Users of dedicate systems such as </a:t>
            </a:r>
            <a:r>
              <a:rPr lang="en-US" b="1">
                <a:solidFill>
                  <a:srgbClr val="3366FF"/>
                </a:solidFill>
              </a:rPr>
              <a:t>workstations</a:t>
            </a:r>
            <a:r>
              <a:rPr lang="en-US"/>
              <a:t> have dedicated resources but frequently use shared resources from </a:t>
            </a:r>
            <a:r>
              <a:rPr lang="en-US" b="1">
                <a:solidFill>
                  <a:srgbClr val="3366FF"/>
                </a:solidFill>
              </a:rPr>
              <a:t>servers</a:t>
            </a:r>
          </a:p>
          <a:p>
            <a:r>
              <a:rPr lang="en-US">
                <a:solidFill>
                  <a:srgbClr val="000000"/>
                </a:solidFill>
              </a:rPr>
              <a:t>Handheld computers are resource poor,  optimized for usability and battery life</a:t>
            </a:r>
          </a:p>
          <a:p>
            <a:r>
              <a:rPr lang="en-US">
                <a:solidFill>
                  <a:srgbClr val="000000"/>
                </a:solidFill>
              </a:rPr>
              <a:t>Some computers have little or no user interface, such as embedded computers in devices and automobiles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a:xfrm>
            <a:off x="1117600" y="150813"/>
            <a:ext cx="7645400" cy="576262"/>
          </a:xfrm>
        </p:spPr>
        <p:txBody>
          <a:bodyPr/>
          <a:lstStyle/>
          <a:p>
            <a:pPr eaLnBrk="1" hangingPunct="1"/>
            <a:r>
              <a:rPr lang="en-US" sz="2800"/>
              <a:t>Computing Environments - Virtualization</a:t>
            </a:r>
          </a:p>
        </p:txBody>
      </p:sp>
      <p:sp>
        <p:nvSpPr>
          <p:cNvPr id="55299" name="Rectangle 3"/>
          <p:cNvSpPr>
            <a:spLocks noGrp="1" noChangeArrowheads="1"/>
          </p:cNvSpPr>
          <p:nvPr>
            <p:ph type="body" idx="4294967295"/>
          </p:nvPr>
        </p:nvSpPr>
        <p:spPr>
          <a:xfrm>
            <a:off x="806450" y="1233488"/>
            <a:ext cx="7061200" cy="4530725"/>
          </a:xfrm>
        </p:spPr>
        <p:txBody>
          <a:bodyPr>
            <a:normAutofit fontScale="77500" lnSpcReduction="20000"/>
          </a:bodyPr>
          <a:lstStyle/>
          <a:p>
            <a:r>
              <a:rPr lang="en-US"/>
              <a:t>Use cases involve laptops and desktops running multiple OSes for exploration or compatibility</a:t>
            </a:r>
          </a:p>
          <a:p>
            <a:pPr lvl="1"/>
            <a:r>
              <a:rPr lang="en-US"/>
              <a:t>Apple laptop running Mac OS X host, Windows as a guest</a:t>
            </a:r>
          </a:p>
          <a:p>
            <a:pPr lvl="1"/>
            <a:r>
              <a:rPr lang="en-US"/>
              <a:t>Developing apps for multiple OSes without having multiple systems</a:t>
            </a:r>
          </a:p>
          <a:p>
            <a:pPr lvl="1"/>
            <a:r>
              <a:rPr lang="en-US"/>
              <a:t>QA testing applications without having multiple systems</a:t>
            </a:r>
          </a:p>
          <a:p>
            <a:pPr lvl="1"/>
            <a:r>
              <a:rPr lang="en-US"/>
              <a:t>Executing and managing compute environments within data centers</a:t>
            </a:r>
          </a:p>
          <a:p>
            <a:r>
              <a:rPr lang="en-US"/>
              <a:t>VMM can run natively, in which case they are also the host</a:t>
            </a:r>
          </a:p>
          <a:p>
            <a:pPr lvl="1"/>
            <a:r>
              <a:rPr lang="en-US"/>
              <a:t>There is no general purpose host then (VMware ESX and Citrix XenServer)</a:t>
            </a:r>
          </a:p>
          <a:p>
            <a:pPr lvl="2"/>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1120775" y="136525"/>
            <a:ext cx="7645400" cy="576263"/>
          </a:xfrm>
        </p:spPr>
        <p:txBody>
          <a:bodyPr/>
          <a:lstStyle/>
          <a:p>
            <a:pPr eaLnBrk="1" hangingPunct="1"/>
            <a:r>
              <a:rPr lang="en-US" sz="2800"/>
              <a:t>Computing Environments - Virtualization</a:t>
            </a:r>
          </a:p>
        </p:txBody>
      </p:sp>
      <p:pic>
        <p:nvPicPr>
          <p:cNvPr id="56323" name="Picture 1" descr="1_20.pdf"/>
          <p:cNvPicPr>
            <a:picLocks noChangeAspect="1"/>
          </p:cNvPicPr>
          <p:nvPr/>
        </p:nvPicPr>
        <p:blipFill>
          <a:blip r:embed="rId3"/>
          <a:srcRect/>
          <a:stretch>
            <a:fillRect/>
          </a:stretch>
        </p:blipFill>
        <p:spPr bwMode="auto">
          <a:xfrm>
            <a:off x="1408113" y="1554163"/>
            <a:ext cx="6396037" cy="4338637"/>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1123950" y="114300"/>
            <a:ext cx="7645400" cy="576263"/>
          </a:xfrm>
        </p:spPr>
        <p:txBody>
          <a:bodyPr/>
          <a:lstStyle/>
          <a:p>
            <a:pPr eaLnBrk="1" hangingPunct="1"/>
            <a:r>
              <a:rPr lang="en-US" sz="2400"/>
              <a:t>Computing Environments – Cloud Computing</a:t>
            </a:r>
          </a:p>
        </p:txBody>
      </p:sp>
      <p:sp>
        <p:nvSpPr>
          <p:cNvPr id="57347" name="Rectangle 3"/>
          <p:cNvSpPr>
            <a:spLocks noGrp="1" noChangeArrowheads="1"/>
          </p:cNvSpPr>
          <p:nvPr>
            <p:ph type="body" idx="4294967295"/>
          </p:nvPr>
        </p:nvSpPr>
        <p:spPr>
          <a:xfrm>
            <a:off x="806450" y="1060450"/>
            <a:ext cx="7439025" cy="5103813"/>
          </a:xfrm>
        </p:spPr>
        <p:txBody>
          <a:bodyPr/>
          <a:lstStyle/>
          <a:p>
            <a:r>
              <a:rPr lang="en-US" sz="1600"/>
              <a:t>Delivers computing, storage, even apps as a service across a network</a:t>
            </a:r>
          </a:p>
          <a:p>
            <a:r>
              <a:rPr lang="en-US" sz="1600"/>
              <a:t>Logical extension of virtualization because it uses virtualization as the base for it functionality.</a:t>
            </a:r>
          </a:p>
          <a:p>
            <a:pPr lvl="1"/>
            <a:r>
              <a:rPr lang="en-US" sz="1600"/>
              <a:t>Amazon </a:t>
            </a:r>
            <a:r>
              <a:rPr lang="en-US" sz="1600" b="1">
                <a:solidFill>
                  <a:srgbClr val="3366FF"/>
                </a:solidFill>
              </a:rPr>
              <a:t>EC2</a:t>
            </a:r>
            <a:r>
              <a:rPr lang="en-US" sz="1600"/>
              <a:t>  has thousands of servers, millions of virtual machines, petabytes of storage available across the Internet, pay based on usage</a:t>
            </a:r>
          </a:p>
          <a:p>
            <a:r>
              <a:rPr lang="en-US" sz="1600"/>
              <a:t>Many types</a:t>
            </a:r>
          </a:p>
          <a:p>
            <a:pPr lvl="1"/>
            <a:r>
              <a:rPr lang="en-US" sz="1600" b="1">
                <a:solidFill>
                  <a:srgbClr val="3366FF"/>
                </a:solidFill>
              </a:rPr>
              <a:t>Public cloud </a:t>
            </a:r>
            <a:r>
              <a:rPr lang="en-US" sz="1600"/>
              <a:t>– available via Internet to anyone willing to pay</a:t>
            </a:r>
          </a:p>
          <a:p>
            <a:pPr lvl="1"/>
            <a:r>
              <a:rPr lang="en-US" sz="1600" b="1">
                <a:solidFill>
                  <a:srgbClr val="3366FF"/>
                </a:solidFill>
              </a:rPr>
              <a:t>Private cloud </a:t>
            </a:r>
            <a:r>
              <a:rPr lang="en-US" sz="1600"/>
              <a:t>– run by a company for the company</a:t>
            </a:r>
            <a:r>
              <a:rPr lang="en-US" altLang="en-US" sz="1600"/>
              <a:t>’</a:t>
            </a:r>
            <a:r>
              <a:rPr lang="en-US" sz="1600"/>
              <a:t>s own use</a:t>
            </a:r>
          </a:p>
          <a:p>
            <a:pPr lvl="1"/>
            <a:r>
              <a:rPr lang="en-US" sz="1600" b="1">
                <a:solidFill>
                  <a:srgbClr val="3366FF"/>
                </a:solidFill>
              </a:rPr>
              <a:t>Hybrid cloud </a:t>
            </a:r>
            <a:r>
              <a:rPr lang="en-US" sz="1600"/>
              <a:t>– includes both public and private cloud components</a:t>
            </a:r>
          </a:p>
          <a:p>
            <a:pPr lvl="1"/>
            <a:r>
              <a:rPr lang="en-US" sz="1600"/>
              <a:t>Software as a Service (</a:t>
            </a:r>
            <a:r>
              <a:rPr lang="en-US" sz="1600" b="1">
                <a:solidFill>
                  <a:srgbClr val="3366FF"/>
                </a:solidFill>
              </a:rPr>
              <a:t>SaaS</a:t>
            </a:r>
            <a:r>
              <a:rPr lang="en-US" sz="1600"/>
              <a:t>) – one or more applications available via the Internet (i.e., word processor)</a:t>
            </a:r>
          </a:p>
          <a:p>
            <a:pPr lvl="1"/>
            <a:r>
              <a:rPr lang="en-US" sz="1600"/>
              <a:t>Platform as a Service (</a:t>
            </a:r>
            <a:r>
              <a:rPr lang="en-US" sz="1600" b="1">
                <a:solidFill>
                  <a:srgbClr val="3366FF"/>
                </a:solidFill>
              </a:rPr>
              <a:t>PaaS</a:t>
            </a:r>
            <a:r>
              <a:rPr lang="en-US" sz="1600"/>
              <a:t>) – software stack ready for application use via the Internet (i.e., a database server)</a:t>
            </a:r>
          </a:p>
          <a:p>
            <a:pPr lvl="1"/>
            <a:r>
              <a:rPr lang="en-US" sz="1600"/>
              <a:t>Infrastructure as a Service (</a:t>
            </a:r>
            <a:r>
              <a:rPr lang="en-US" sz="1600" b="1">
                <a:solidFill>
                  <a:srgbClr val="3366FF"/>
                </a:solidFill>
              </a:rPr>
              <a:t>IaaS</a:t>
            </a:r>
            <a:r>
              <a:rPr lang="en-US" sz="1600"/>
              <a:t>) – servers or storage available over Internet (i.e., storage available for backup use)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109663" y="73025"/>
            <a:ext cx="7645400" cy="576263"/>
          </a:xfrm>
        </p:spPr>
        <p:txBody>
          <a:bodyPr/>
          <a:lstStyle/>
          <a:p>
            <a:pPr eaLnBrk="1" hangingPunct="1"/>
            <a:r>
              <a:rPr lang="en-US" sz="2400"/>
              <a:t>Computing Environments – Cloud Computing</a:t>
            </a:r>
          </a:p>
        </p:txBody>
      </p:sp>
      <p:sp>
        <p:nvSpPr>
          <p:cNvPr id="58371" name="Rectangle 3"/>
          <p:cNvSpPr>
            <a:spLocks noGrp="1" noChangeArrowheads="1"/>
          </p:cNvSpPr>
          <p:nvPr>
            <p:ph type="body" idx="4294967295"/>
          </p:nvPr>
        </p:nvSpPr>
        <p:spPr>
          <a:xfrm>
            <a:off x="854075" y="1092200"/>
            <a:ext cx="7154863" cy="1571625"/>
          </a:xfrm>
        </p:spPr>
        <p:txBody>
          <a:bodyPr>
            <a:normAutofit fontScale="70000" lnSpcReduction="20000"/>
          </a:bodyPr>
          <a:lstStyle/>
          <a:p>
            <a:r>
              <a:rPr lang="en-US"/>
              <a:t>Cloud computing environments composed of traditional OSes, plus VMMs, plus cloud management tools</a:t>
            </a:r>
          </a:p>
          <a:p>
            <a:pPr lvl="1"/>
            <a:r>
              <a:rPr lang="en-US"/>
              <a:t>Internet connectivity requires security like firewalls</a:t>
            </a:r>
            <a:endParaRPr lang="en-US" sz="800"/>
          </a:p>
          <a:p>
            <a:pPr lvl="1"/>
            <a:r>
              <a:rPr lang="en-US"/>
              <a:t>Load balancers spread traffic across multiple applications</a:t>
            </a:r>
          </a:p>
        </p:txBody>
      </p:sp>
      <p:pic>
        <p:nvPicPr>
          <p:cNvPr id="58372" name="Picture 1" descr="1_21.pdf"/>
          <p:cNvPicPr>
            <a:picLocks noChangeAspect="1"/>
          </p:cNvPicPr>
          <p:nvPr/>
        </p:nvPicPr>
        <p:blipFill>
          <a:blip r:embed="rId3"/>
          <a:srcRect/>
          <a:stretch>
            <a:fillRect/>
          </a:stretch>
        </p:blipFill>
        <p:spPr bwMode="auto">
          <a:xfrm>
            <a:off x="2427288" y="2800350"/>
            <a:ext cx="4119562" cy="326072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idx="4294967295"/>
          </p:nvPr>
        </p:nvSpPr>
        <p:spPr>
          <a:xfrm>
            <a:off x="1058863" y="73025"/>
            <a:ext cx="8229600" cy="576263"/>
          </a:xfrm>
        </p:spPr>
        <p:txBody>
          <a:bodyPr/>
          <a:lstStyle/>
          <a:p>
            <a:r>
              <a:rPr lang="en-US" sz="2000"/>
              <a:t>Computing Environments – Real-Time Embedded Systems</a:t>
            </a:r>
          </a:p>
        </p:txBody>
      </p:sp>
      <p:sp>
        <p:nvSpPr>
          <p:cNvPr id="59395" name="Content Placeholder 2"/>
          <p:cNvSpPr>
            <a:spLocks noGrp="1"/>
          </p:cNvSpPr>
          <p:nvPr>
            <p:ph idx="4294967295"/>
          </p:nvPr>
        </p:nvSpPr>
        <p:spPr>
          <a:xfrm>
            <a:off x="854075" y="1154113"/>
            <a:ext cx="7245350" cy="4530725"/>
          </a:xfrm>
        </p:spPr>
        <p:txBody>
          <a:bodyPr>
            <a:normAutofit fontScale="77500" lnSpcReduction="20000"/>
          </a:bodyPr>
          <a:lstStyle/>
          <a:p>
            <a:r>
              <a:rPr lang="en-US"/>
              <a:t>Real-time embedded systems most prevalent form of computers</a:t>
            </a:r>
          </a:p>
          <a:p>
            <a:pPr lvl="1"/>
            <a:r>
              <a:rPr lang="en-US"/>
              <a:t>Vary considerable, special purpose, limited purpose OS,    </a:t>
            </a:r>
            <a:r>
              <a:rPr lang="en-US" b="1">
                <a:solidFill>
                  <a:srgbClr val="3366FF"/>
                </a:solidFill>
              </a:rPr>
              <a:t>real-time OS</a:t>
            </a:r>
          </a:p>
          <a:p>
            <a:pPr lvl="1"/>
            <a:r>
              <a:rPr lang="en-US"/>
              <a:t>Use expanding</a:t>
            </a:r>
          </a:p>
          <a:p>
            <a:r>
              <a:rPr lang="en-US"/>
              <a:t>Many other special computing environments as well</a:t>
            </a:r>
          </a:p>
          <a:p>
            <a:pPr lvl="1"/>
            <a:r>
              <a:rPr lang="en-US"/>
              <a:t>Some have OSes, some perform tasks without an OS</a:t>
            </a:r>
          </a:p>
          <a:p>
            <a:r>
              <a:rPr lang="en-US"/>
              <a:t>Real-time OS has well-defined fixed time constraints</a:t>
            </a:r>
          </a:p>
          <a:p>
            <a:pPr lvl="1"/>
            <a:r>
              <a:rPr lang="en-US"/>
              <a:t>Processing </a:t>
            </a:r>
            <a:r>
              <a:rPr lang="en-US" b="1" i="1"/>
              <a:t>must</a:t>
            </a:r>
            <a:r>
              <a:rPr lang="en-US"/>
              <a:t> be done within constraint</a:t>
            </a:r>
          </a:p>
          <a:p>
            <a:pPr lvl="1"/>
            <a:r>
              <a:rPr lang="en-US"/>
              <a:t>Correct operation only if constraints met</a:t>
            </a:r>
          </a:p>
          <a:p>
            <a:pPr lvl="1"/>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a:xfrm>
            <a:off x="982663" y="127000"/>
            <a:ext cx="7704137" cy="576263"/>
          </a:xfrm>
        </p:spPr>
        <p:txBody>
          <a:bodyPr/>
          <a:lstStyle/>
          <a:p>
            <a:r>
              <a:rPr lang="en-US" sz="2800"/>
              <a:t>Open-Source Operating Systems</a:t>
            </a:r>
          </a:p>
        </p:txBody>
      </p:sp>
      <p:sp>
        <p:nvSpPr>
          <p:cNvPr id="60419" name="Content Placeholder 2"/>
          <p:cNvSpPr>
            <a:spLocks noGrp="1"/>
          </p:cNvSpPr>
          <p:nvPr>
            <p:ph idx="4294967295"/>
          </p:nvPr>
        </p:nvSpPr>
        <p:spPr>
          <a:xfrm>
            <a:off x="806450" y="1233488"/>
            <a:ext cx="7186613" cy="4530725"/>
          </a:xfrm>
        </p:spPr>
        <p:txBody>
          <a:bodyPr>
            <a:normAutofit fontScale="77500" lnSpcReduction="20000"/>
          </a:bodyPr>
          <a:lstStyle/>
          <a:p>
            <a:r>
              <a:rPr lang="en-US"/>
              <a:t>Operating systems made available in source-code format rather than just binary </a:t>
            </a:r>
            <a:r>
              <a:rPr lang="en-US" b="1">
                <a:solidFill>
                  <a:srgbClr val="3366FF"/>
                </a:solidFill>
              </a:rPr>
              <a:t>closed-source</a:t>
            </a:r>
            <a:endParaRPr lang="en-US" sz="800" b="1">
              <a:solidFill>
                <a:srgbClr val="3366FF"/>
              </a:solidFill>
            </a:endParaRPr>
          </a:p>
          <a:p>
            <a:r>
              <a:rPr lang="en-US"/>
              <a:t>Counter to the </a:t>
            </a:r>
            <a:r>
              <a:rPr lang="en-US" b="1">
                <a:solidFill>
                  <a:srgbClr val="3366FF"/>
                </a:solidFill>
              </a:rPr>
              <a:t>copy protection</a:t>
            </a:r>
            <a:r>
              <a:rPr lang="en-US">
                <a:solidFill>
                  <a:srgbClr val="3366FF"/>
                </a:solidFill>
              </a:rPr>
              <a:t> </a:t>
            </a:r>
            <a:r>
              <a:rPr lang="en-US">
                <a:solidFill>
                  <a:srgbClr val="000000"/>
                </a:solidFill>
              </a:rPr>
              <a:t>and </a:t>
            </a:r>
            <a:r>
              <a:rPr lang="en-US" b="1">
                <a:solidFill>
                  <a:srgbClr val="3366FF"/>
                </a:solidFill>
              </a:rPr>
              <a:t>Digital Rights Management (DRM)</a:t>
            </a:r>
            <a:r>
              <a:rPr lang="en-US">
                <a:solidFill>
                  <a:srgbClr val="3366FF"/>
                </a:solidFill>
              </a:rPr>
              <a:t> </a:t>
            </a:r>
            <a:r>
              <a:rPr lang="en-US">
                <a:solidFill>
                  <a:srgbClr val="000000"/>
                </a:solidFill>
              </a:rPr>
              <a:t>movement</a:t>
            </a:r>
            <a:endParaRPr lang="en-US" sz="800">
              <a:solidFill>
                <a:srgbClr val="000000"/>
              </a:solidFill>
            </a:endParaRPr>
          </a:p>
          <a:p>
            <a:r>
              <a:rPr lang="en-US">
                <a:solidFill>
                  <a:srgbClr val="000000"/>
                </a:solidFill>
              </a:rPr>
              <a:t>Started by </a:t>
            </a:r>
            <a:r>
              <a:rPr lang="en-US" b="1">
                <a:solidFill>
                  <a:srgbClr val="3366FF"/>
                </a:solidFill>
              </a:rPr>
              <a:t>Free Software Foundation (FSF)</a:t>
            </a:r>
            <a:r>
              <a:rPr lang="en-US">
                <a:solidFill>
                  <a:srgbClr val="000000"/>
                </a:solidFill>
              </a:rPr>
              <a:t>, which has </a:t>
            </a:r>
            <a:r>
              <a:rPr lang="ja-JP" altLang="en-US">
                <a:solidFill>
                  <a:srgbClr val="000000"/>
                </a:solidFill>
              </a:rPr>
              <a:t>“</a:t>
            </a:r>
            <a:r>
              <a:rPr lang="en-US" altLang="ja-JP">
                <a:solidFill>
                  <a:srgbClr val="000000"/>
                </a:solidFill>
              </a:rPr>
              <a:t>copyleft</a:t>
            </a:r>
            <a:r>
              <a:rPr lang="ja-JP" altLang="en-US">
                <a:solidFill>
                  <a:srgbClr val="000000"/>
                </a:solidFill>
              </a:rPr>
              <a:t>”</a:t>
            </a:r>
            <a:r>
              <a:rPr lang="en-US" altLang="ja-JP">
                <a:solidFill>
                  <a:srgbClr val="000000"/>
                </a:solidFill>
              </a:rPr>
              <a:t> </a:t>
            </a:r>
            <a:r>
              <a:rPr lang="en-US" altLang="ja-JP" b="1">
                <a:solidFill>
                  <a:srgbClr val="3366FF"/>
                </a:solidFill>
              </a:rPr>
              <a:t>GNU Public License (GPL)</a:t>
            </a:r>
            <a:endParaRPr lang="en-US" sz="800" b="1">
              <a:solidFill>
                <a:srgbClr val="3366FF"/>
              </a:solidFill>
            </a:endParaRPr>
          </a:p>
          <a:p>
            <a:r>
              <a:rPr lang="en-US">
                <a:solidFill>
                  <a:srgbClr val="000000"/>
                </a:solidFill>
              </a:rPr>
              <a:t>Examples include </a:t>
            </a:r>
            <a:r>
              <a:rPr lang="en-US" b="1">
                <a:solidFill>
                  <a:srgbClr val="3366FF"/>
                </a:solidFill>
              </a:rPr>
              <a:t>GNU/Linux</a:t>
            </a:r>
            <a:r>
              <a:rPr lang="en-US"/>
              <a:t> and </a:t>
            </a:r>
            <a:r>
              <a:rPr lang="en-US" b="1">
                <a:solidFill>
                  <a:srgbClr val="3366FF"/>
                </a:solidFill>
              </a:rPr>
              <a:t>BSD UNIX</a:t>
            </a:r>
            <a:r>
              <a:rPr lang="en-US">
                <a:solidFill>
                  <a:srgbClr val="3366FF"/>
                </a:solidFill>
              </a:rPr>
              <a:t> </a:t>
            </a:r>
            <a:r>
              <a:rPr lang="en-US">
                <a:solidFill>
                  <a:srgbClr val="000000"/>
                </a:solidFill>
              </a:rPr>
              <a:t>(including core of </a:t>
            </a:r>
            <a:r>
              <a:rPr lang="en-US" b="1">
                <a:solidFill>
                  <a:srgbClr val="3366FF"/>
                </a:solidFill>
              </a:rPr>
              <a:t>Mac OS X</a:t>
            </a:r>
            <a:r>
              <a:rPr lang="en-US">
                <a:solidFill>
                  <a:srgbClr val="000000"/>
                </a:solidFill>
              </a:rPr>
              <a:t>), and many more</a:t>
            </a:r>
          </a:p>
          <a:p>
            <a:r>
              <a:rPr lang="en-US">
                <a:solidFill>
                  <a:srgbClr val="000000"/>
                </a:solidFill>
              </a:rPr>
              <a:t>Can use VMM like VMware Player (Free on Windows), Virtualbox (open source and free on many platforms - </a:t>
            </a:r>
            <a:r>
              <a:rPr lang="en-US"/>
              <a:t>http://www.virtualbox.com) </a:t>
            </a:r>
          </a:p>
          <a:p>
            <a:pPr lvl="1"/>
            <a:r>
              <a:rPr lang="en-US">
                <a:solidFill>
                  <a:srgbClr val="000000"/>
                </a:solidFill>
              </a:rPr>
              <a:t>Use to run guest operating systems for exploration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644650" y="182563"/>
            <a:ext cx="6380163" cy="576262"/>
          </a:xfrm>
        </p:spPr>
        <p:txBody>
          <a:bodyPr>
            <a:normAutofit fontScale="90000"/>
          </a:bodyPr>
          <a:lstStyle/>
          <a:p>
            <a:pPr eaLnBrk="1" hangingPunct="1"/>
            <a:r>
              <a:rPr lang="en-US" altLang="en-US"/>
              <a:t>Chapter 3:  Processes</a:t>
            </a:r>
          </a:p>
        </p:txBody>
      </p:sp>
      <p:sp>
        <p:nvSpPr>
          <p:cNvPr id="4099" name="Rectangle 3"/>
          <p:cNvSpPr>
            <a:spLocks noGrp="1" noChangeArrowheads="1"/>
          </p:cNvSpPr>
          <p:nvPr>
            <p:ph type="body" idx="1"/>
          </p:nvPr>
        </p:nvSpPr>
        <p:spPr>
          <a:xfrm>
            <a:off x="806450" y="1120775"/>
            <a:ext cx="7370763" cy="3822700"/>
          </a:xfrm>
        </p:spPr>
        <p:txBody>
          <a:bodyPr/>
          <a:lstStyle/>
          <a:p>
            <a:r>
              <a:rPr lang="en-US" altLang="en-US"/>
              <a:t>Process Concept</a:t>
            </a:r>
          </a:p>
          <a:p>
            <a:r>
              <a:rPr lang="en-US" altLang="en-US"/>
              <a:t>Process Scheduling</a:t>
            </a:r>
          </a:p>
          <a:p>
            <a:r>
              <a:rPr lang="en-US" altLang="en-US"/>
              <a:t>Operations on Processes</a:t>
            </a:r>
          </a:p>
          <a:p>
            <a:r>
              <a:rPr lang="en-US" altLang="en-US"/>
              <a:t>Interprocess Communication</a:t>
            </a:r>
          </a:p>
          <a:p>
            <a:r>
              <a:rPr lang="en-US" altLang="en-US"/>
              <a:t>Examples of IPC Systems</a:t>
            </a:r>
          </a:p>
          <a:p>
            <a:r>
              <a:rPr lang="en-US" altLang="en-US"/>
              <a:t>Communication in Client-Server Systems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198438"/>
            <a:ext cx="8229600" cy="576262"/>
          </a:xfrm>
        </p:spPr>
        <p:txBody>
          <a:bodyPr>
            <a:normAutofit fontScale="90000"/>
          </a:bodyPr>
          <a:lstStyle/>
          <a:p>
            <a:pPr eaLnBrk="1" hangingPunct="1"/>
            <a:r>
              <a:rPr lang="en-US" altLang="en-US"/>
              <a:t>Objectives</a:t>
            </a:r>
          </a:p>
        </p:txBody>
      </p:sp>
      <p:sp>
        <p:nvSpPr>
          <p:cNvPr id="5123" name="Content Placeholder 2"/>
          <p:cNvSpPr>
            <a:spLocks noGrp="1"/>
          </p:cNvSpPr>
          <p:nvPr>
            <p:ph idx="1"/>
          </p:nvPr>
        </p:nvSpPr>
        <p:spPr>
          <a:xfrm>
            <a:off x="838200" y="1138238"/>
            <a:ext cx="6823075" cy="4530725"/>
          </a:xfrm>
        </p:spPr>
        <p:txBody>
          <a:bodyPr>
            <a:normAutofit fontScale="92500" lnSpcReduction="10000"/>
          </a:bodyPr>
          <a:lstStyle/>
          <a:p>
            <a:r>
              <a:rPr lang="en-US" altLang="en-US" dirty="0"/>
              <a:t>A program in execution, which forms the basis of all computation</a:t>
            </a:r>
          </a:p>
          <a:p>
            <a:r>
              <a:rPr lang="en-US" altLang="en-US" dirty="0"/>
              <a:t>To describe the various features of processes, including scheduling, creation and termination, and communication</a:t>
            </a:r>
          </a:p>
          <a:p>
            <a:r>
              <a:rPr lang="en-US" altLang="en-US" dirty="0"/>
              <a:t>To explore </a:t>
            </a:r>
            <a:r>
              <a:rPr lang="en-US" altLang="en-US" dirty="0" err="1"/>
              <a:t>interprocess</a:t>
            </a:r>
            <a:r>
              <a:rPr lang="en-US" altLang="en-US" dirty="0"/>
              <a:t> communication using shared memory and message passing</a:t>
            </a:r>
          </a:p>
          <a:p>
            <a:r>
              <a:rPr lang="en-US" altLang="en-US" dirty="0"/>
              <a:t>To describe communication in client-server systems</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76388" y="166688"/>
            <a:ext cx="6107112" cy="576262"/>
          </a:xfrm>
        </p:spPr>
        <p:txBody>
          <a:bodyPr>
            <a:normAutofit fontScale="90000"/>
          </a:bodyPr>
          <a:lstStyle/>
          <a:p>
            <a:pPr eaLnBrk="1" hangingPunct="1"/>
            <a:r>
              <a:rPr lang="en-US" altLang="en-US"/>
              <a:t>Process Concept</a:t>
            </a:r>
          </a:p>
        </p:txBody>
      </p:sp>
      <p:sp>
        <p:nvSpPr>
          <p:cNvPr id="6147" name="Rectangle 3"/>
          <p:cNvSpPr>
            <a:spLocks noGrp="1" noChangeArrowheads="1"/>
          </p:cNvSpPr>
          <p:nvPr>
            <p:ph type="body" idx="1"/>
          </p:nvPr>
        </p:nvSpPr>
        <p:spPr>
          <a:xfrm>
            <a:off x="928688" y="1177925"/>
            <a:ext cx="7370762" cy="4786313"/>
          </a:xfrm>
        </p:spPr>
        <p:txBody>
          <a:bodyPr>
            <a:normAutofit fontScale="70000" lnSpcReduction="20000"/>
          </a:bodyPr>
          <a:lstStyle/>
          <a:p>
            <a:pPr>
              <a:lnSpc>
                <a:spcPct val="90000"/>
              </a:lnSpc>
            </a:pPr>
            <a:r>
              <a:rPr lang="en-US" altLang="en-US"/>
              <a:t>An operating system executes a variety of programs:</a:t>
            </a:r>
          </a:p>
          <a:p>
            <a:pPr lvl="1">
              <a:lnSpc>
                <a:spcPct val="90000"/>
              </a:lnSpc>
            </a:pPr>
            <a:r>
              <a:rPr lang="en-US" altLang="en-US"/>
              <a:t>Batch system – </a:t>
            </a:r>
            <a:r>
              <a:rPr lang="en-US" altLang="en-US" b="1">
                <a:solidFill>
                  <a:srgbClr val="3366FF"/>
                </a:solidFill>
              </a:rPr>
              <a:t>jobs</a:t>
            </a:r>
          </a:p>
          <a:p>
            <a:pPr lvl="1">
              <a:lnSpc>
                <a:spcPct val="90000"/>
              </a:lnSpc>
            </a:pPr>
            <a:r>
              <a:rPr lang="en-US" altLang="en-US"/>
              <a:t>Time-shared systems – </a:t>
            </a:r>
            <a:r>
              <a:rPr lang="en-US" altLang="en-US" b="1">
                <a:solidFill>
                  <a:srgbClr val="3366FF"/>
                </a:solidFill>
              </a:rPr>
              <a:t>user programs </a:t>
            </a:r>
            <a:r>
              <a:rPr lang="en-US" altLang="en-US"/>
              <a:t>or </a:t>
            </a:r>
            <a:r>
              <a:rPr lang="en-US" altLang="en-US" b="1">
                <a:solidFill>
                  <a:srgbClr val="3366FF"/>
                </a:solidFill>
              </a:rPr>
              <a:t>tasks</a:t>
            </a:r>
            <a:endParaRPr lang="en-US" altLang="en-US"/>
          </a:p>
          <a:p>
            <a:pPr>
              <a:lnSpc>
                <a:spcPct val="90000"/>
              </a:lnSpc>
            </a:pPr>
            <a:r>
              <a:rPr lang="en-US" altLang="en-US"/>
              <a:t>Textbook uses the terms </a:t>
            </a:r>
            <a:r>
              <a:rPr lang="en-US" altLang="en-US" b="1" i="1"/>
              <a:t>job</a:t>
            </a:r>
            <a:r>
              <a:rPr lang="en-US" altLang="en-US"/>
              <a:t> and </a:t>
            </a:r>
            <a:r>
              <a:rPr lang="en-US" altLang="en-US" b="1" i="1"/>
              <a:t>process</a:t>
            </a:r>
            <a:r>
              <a:rPr lang="en-US" altLang="en-US"/>
              <a:t> almost interchangeably</a:t>
            </a:r>
          </a:p>
          <a:p>
            <a:pPr>
              <a:lnSpc>
                <a:spcPct val="90000"/>
              </a:lnSpc>
            </a:pPr>
            <a:r>
              <a:rPr lang="en-US" altLang="en-US" b="1">
                <a:solidFill>
                  <a:srgbClr val="3366FF"/>
                </a:solidFill>
              </a:rPr>
              <a:t>Process</a:t>
            </a:r>
            <a:r>
              <a:rPr lang="en-US" altLang="en-US"/>
              <a:t> – a program in execution; process execution must progress in sequential fashion</a:t>
            </a:r>
          </a:p>
          <a:p>
            <a:r>
              <a:rPr lang="en-US" altLang="en-US"/>
              <a:t>Multiple parts</a:t>
            </a:r>
          </a:p>
          <a:p>
            <a:pPr lvl="1"/>
            <a:r>
              <a:rPr lang="en-US" altLang="en-US"/>
              <a:t>The program code, also called </a:t>
            </a:r>
            <a:r>
              <a:rPr lang="en-US" altLang="en-US" b="1">
                <a:solidFill>
                  <a:srgbClr val="3366FF"/>
                </a:solidFill>
              </a:rPr>
              <a:t>text section</a:t>
            </a:r>
          </a:p>
          <a:p>
            <a:pPr lvl="1"/>
            <a:r>
              <a:rPr lang="en-US" altLang="en-US"/>
              <a:t>Current activity including</a:t>
            </a:r>
            <a:r>
              <a:rPr lang="en-US" altLang="en-US" b="1">
                <a:solidFill>
                  <a:srgbClr val="3366FF"/>
                </a:solidFill>
              </a:rPr>
              <a:t> program</a:t>
            </a:r>
            <a:r>
              <a:rPr lang="en-US" altLang="en-US" b="1"/>
              <a:t> </a:t>
            </a:r>
            <a:r>
              <a:rPr lang="en-US" altLang="en-US" b="1">
                <a:solidFill>
                  <a:srgbClr val="3366FF"/>
                </a:solidFill>
              </a:rPr>
              <a:t>counter</a:t>
            </a:r>
            <a:r>
              <a:rPr lang="en-US" altLang="en-US"/>
              <a:t>, processor registers</a:t>
            </a:r>
          </a:p>
          <a:p>
            <a:pPr lvl="1"/>
            <a:r>
              <a:rPr lang="en-US" altLang="en-US" b="1">
                <a:solidFill>
                  <a:srgbClr val="3366FF"/>
                </a:solidFill>
              </a:rPr>
              <a:t>Stack</a:t>
            </a:r>
            <a:r>
              <a:rPr lang="en-US" altLang="en-US" b="1"/>
              <a:t> </a:t>
            </a:r>
            <a:r>
              <a:rPr lang="en-US" altLang="en-US"/>
              <a:t>containing temporary data</a:t>
            </a:r>
          </a:p>
          <a:p>
            <a:pPr lvl="2"/>
            <a:r>
              <a:rPr lang="en-US" altLang="en-US"/>
              <a:t>Function parameters, return addresses, local variables</a:t>
            </a:r>
          </a:p>
          <a:p>
            <a:pPr lvl="1"/>
            <a:r>
              <a:rPr lang="en-US" altLang="en-US" b="1">
                <a:solidFill>
                  <a:srgbClr val="3366FF"/>
                </a:solidFill>
              </a:rPr>
              <a:t>Data section</a:t>
            </a:r>
            <a:r>
              <a:rPr lang="en-US" altLang="en-US" b="1"/>
              <a:t> </a:t>
            </a:r>
            <a:r>
              <a:rPr lang="en-US" altLang="en-US"/>
              <a:t>containing global variables</a:t>
            </a:r>
          </a:p>
          <a:p>
            <a:pPr lvl="1"/>
            <a:r>
              <a:rPr lang="en-US" altLang="en-US" b="1">
                <a:solidFill>
                  <a:srgbClr val="3366FF"/>
                </a:solidFill>
              </a:rPr>
              <a:t>Heap</a:t>
            </a:r>
            <a:r>
              <a:rPr lang="en-US" altLang="en-US" b="1"/>
              <a:t> </a:t>
            </a:r>
            <a:r>
              <a:rPr lang="en-US" altLang="en-US"/>
              <a:t>containing memory dynamically allocated during run time</a:t>
            </a:r>
          </a:p>
          <a:p>
            <a:pPr>
              <a:lnSpc>
                <a:spcPct val="90000"/>
              </a:lnSpc>
              <a:buFont typeface="Monotype Sorts" pitchFamily="-84" charset="2"/>
              <a:buNone/>
            </a:pPr>
            <a:endParaRPr lang="en-US" altLang="en-US"/>
          </a:p>
          <a:p>
            <a:pPr>
              <a:lnSpc>
                <a:spcPct val="90000"/>
              </a:lnSpc>
              <a:buFont typeface="Monotype Sorts" pitchFamily="-84" charset="2"/>
              <a:buNone/>
            </a:pPr>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576388" y="155575"/>
            <a:ext cx="6107112" cy="576263"/>
          </a:xfrm>
        </p:spPr>
        <p:txBody>
          <a:bodyPr>
            <a:normAutofit fontScale="90000"/>
          </a:bodyPr>
          <a:lstStyle/>
          <a:p>
            <a:pPr eaLnBrk="1" hangingPunct="1"/>
            <a:r>
              <a:rPr lang="en-US" altLang="en-US"/>
              <a:t>Process Concept (Cont.)</a:t>
            </a:r>
          </a:p>
        </p:txBody>
      </p:sp>
      <p:sp>
        <p:nvSpPr>
          <p:cNvPr id="7171" name="Rectangle 3"/>
          <p:cNvSpPr>
            <a:spLocks noGrp="1" noChangeArrowheads="1"/>
          </p:cNvSpPr>
          <p:nvPr>
            <p:ph type="body" idx="1"/>
          </p:nvPr>
        </p:nvSpPr>
        <p:spPr>
          <a:xfrm>
            <a:off x="933450" y="1041400"/>
            <a:ext cx="7164388" cy="4786313"/>
          </a:xfrm>
        </p:spPr>
        <p:txBody>
          <a:bodyPr>
            <a:normAutofit fontScale="85000" lnSpcReduction="10000"/>
          </a:bodyPr>
          <a:lstStyle/>
          <a:p>
            <a:r>
              <a:rPr lang="en-US" altLang="en-US" dirty="0"/>
              <a:t>Program is </a:t>
            </a:r>
            <a:r>
              <a:rPr lang="en-US" altLang="en-US" b="1" i="1" dirty="0"/>
              <a:t>passive</a:t>
            </a:r>
            <a:r>
              <a:rPr lang="en-US" altLang="en-US" dirty="0"/>
              <a:t> entity stored on disk (</a:t>
            </a:r>
            <a:r>
              <a:rPr lang="en-US" altLang="en-US" dirty="0">
                <a:solidFill>
                  <a:srgbClr val="0070C0"/>
                </a:solidFill>
              </a:rPr>
              <a:t>executable file</a:t>
            </a:r>
            <a:r>
              <a:rPr lang="en-US" altLang="en-US" dirty="0"/>
              <a:t>), process is </a:t>
            </a:r>
            <a:r>
              <a:rPr lang="en-US" altLang="en-US" b="1" i="1" dirty="0"/>
              <a:t>active entity </a:t>
            </a:r>
            <a:r>
              <a:rPr lang="en-US" altLang="en-US" i="1" dirty="0"/>
              <a:t>(</a:t>
            </a:r>
            <a:r>
              <a:rPr lang="en-US" altLang="en-US" i="1" dirty="0">
                <a:solidFill>
                  <a:srgbClr val="0070C0"/>
                </a:solidFill>
              </a:rPr>
              <a:t>with a PC specifying the next instruction to execute</a:t>
            </a:r>
            <a:r>
              <a:rPr lang="en-US" altLang="en-US" i="1" dirty="0"/>
              <a:t>)</a:t>
            </a:r>
          </a:p>
          <a:p>
            <a:pPr lvl="1"/>
            <a:r>
              <a:rPr lang="en-US" altLang="en-US" dirty="0"/>
              <a:t>Program becomes process when executable file loaded into memory</a:t>
            </a:r>
          </a:p>
          <a:p>
            <a:r>
              <a:rPr lang="en-US" altLang="en-US" dirty="0"/>
              <a:t>Execution of program started via GUI mouse clicks, command line entry of its name, etc</a:t>
            </a:r>
          </a:p>
          <a:p>
            <a:r>
              <a:rPr lang="en-US" altLang="en-US" dirty="0"/>
              <a:t>One program can be associated with several processes</a:t>
            </a:r>
          </a:p>
          <a:p>
            <a:pPr lvl="1"/>
            <a:r>
              <a:rPr lang="en-US" altLang="en-US" dirty="0"/>
              <a:t>Consider multiple users executing the same program</a:t>
            </a:r>
          </a:p>
          <a:p>
            <a:pPr>
              <a:lnSpc>
                <a:spcPct val="90000"/>
              </a:lnSpc>
            </a:pPr>
            <a:endParaRPr lang="en-US" altLang="en-US" dirty="0"/>
          </a:p>
          <a:p>
            <a:pPr>
              <a:lnSpc>
                <a:spcPct val="90000"/>
              </a:lnSpc>
              <a:buFont typeface="Monotype Sorts" pitchFamily="-84" charset="2"/>
              <a:buNone/>
            </a:pPr>
            <a:endParaRPr lang="en-US"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176338" y="166688"/>
            <a:ext cx="7510462" cy="576262"/>
          </a:xfrm>
        </p:spPr>
        <p:txBody>
          <a:bodyPr>
            <a:normAutofit fontScale="90000"/>
          </a:bodyPr>
          <a:lstStyle/>
          <a:p>
            <a:pPr eaLnBrk="1" hangingPunct="1"/>
            <a:r>
              <a:rPr lang="en-US"/>
              <a:t>Operating System Definition</a:t>
            </a:r>
          </a:p>
        </p:txBody>
      </p:sp>
      <p:sp>
        <p:nvSpPr>
          <p:cNvPr id="10243" name="Rectangle 3"/>
          <p:cNvSpPr>
            <a:spLocks noGrp="1" noChangeArrowheads="1"/>
          </p:cNvSpPr>
          <p:nvPr>
            <p:ph type="body" idx="4294967295"/>
          </p:nvPr>
        </p:nvSpPr>
        <p:spPr>
          <a:xfrm>
            <a:off x="827088" y="1028700"/>
            <a:ext cx="6638925" cy="4265613"/>
          </a:xfrm>
        </p:spPr>
        <p:txBody>
          <a:bodyPr>
            <a:normAutofit lnSpcReduction="10000"/>
          </a:bodyPr>
          <a:lstStyle/>
          <a:p>
            <a:pPr>
              <a:buFont typeface="Monotype Sorts" pitchFamily="-84" charset="2"/>
              <a:buNone/>
            </a:pPr>
            <a:endParaRPr lang="en-US"/>
          </a:p>
          <a:p>
            <a:r>
              <a:rPr lang="en-US"/>
              <a:t>OS is a </a:t>
            </a:r>
            <a:r>
              <a:rPr lang="en-US" b="1">
                <a:solidFill>
                  <a:srgbClr val="3366FF"/>
                </a:solidFill>
              </a:rPr>
              <a:t>resource allocator</a:t>
            </a:r>
          </a:p>
          <a:p>
            <a:pPr lvl="1"/>
            <a:r>
              <a:rPr lang="en-US"/>
              <a:t>Manages all resources</a:t>
            </a:r>
          </a:p>
          <a:p>
            <a:pPr lvl="1"/>
            <a:r>
              <a:rPr lang="en-US"/>
              <a:t>Decides between conflicting requests for efficient and fair resource use</a:t>
            </a:r>
          </a:p>
          <a:p>
            <a:r>
              <a:rPr lang="en-US"/>
              <a:t>OS is a </a:t>
            </a:r>
            <a:r>
              <a:rPr lang="en-US" b="1">
                <a:solidFill>
                  <a:srgbClr val="3366FF"/>
                </a:solidFill>
              </a:rPr>
              <a:t>control program</a:t>
            </a:r>
          </a:p>
          <a:p>
            <a:pPr lvl="1"/>
            <a:r>
              <a:rPr lang="en-US"/>
              <a:t>Controls execution of programs to prevent errors and improper use of the computer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Process in Memory</a:t>
            </a:r>
          </a:p>
        </p:txBody>
      </p:sp>
      <p:pic>
        <p:nvPicPr>
          <p:cNvPr id="8195" name="Picture 4"/>
          <p:cNvPicPr>
            <a:picLocks noChangeAspect="1" noChangeArrowheads="1"/>
          </p:cNvPicPr>
          <p:nvPr/>
        </p:nvPicPr>
        <p:blipFill>
          <a:blip r:embed="rId3"/>
          <a:srcRect/>
          <a:stretch>
            <a:fillRect/>
          </a:stretch>
        </p:blipFill>
        <p:spPr bwMode="auto">
          <a:xfrm>
            <a:off x="2740025" y="1254125"/>
            <a:ext cx="2911475" cy="4598988"/>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360488" y="182563"/>
            <a:ext cx="6251575" cy="576262"/>
          </a:xfrm>
        </p:spPr>
        <p:txBody>
          <a:bodyPr>
            <a:normAutofit fontScale="90000"/>
          </a:bodyPr>
          <a:lstStyle/>
          <a:p>
            <a:pPr eaLnBrk="1" hangingPunct="1"/>
            <a:r>
              <a:rPr lang="en-US" altLang="en-US"/>
              <a:t>Process State</a:t>
            </a:r>
          </a:p>
        </p:txBody>
      </p:sp>
      <p:sp>
        <p:nvSpPr>
          <p:cNvPr id="9219" name="Rectangle 3"/>
          <p:cNvSpPr>
            <a:spLocks noGrp="1" noChangeArrowheads="1"/>
          </p:cNvSpPr>
          <p:nvPr>
            <p:ph type="body" idx="1"/>
          </p:nvPr>
        </p:nvSpPr>
        <p:spPr>
          <a:xfrm>
            <a:off x="806450" y="1246188"/>
            <a:ext cx="7370763" cy="3254375"/>
          </a:xfrm>
        </p:spPr>
        <p:txBody>
          <a:bodyPr>
            <a:normAutofit fontScale="92500" lnSpcReduction="20000"/>
          </a:bodyPr>
          <a:lstStyle/>
          <a:p>
            <a:r>
              <a:rPr lang="en-US" altLang="en-US"/>
              <a:t>As a process executes, it changes </a:t>
            </a:r>
            <a:r>
              <a:rPr lang="en-US" altLang="en-US" b="1">
                <a:solidFill>
                  <a:srgbClr val="3366FF"/>
                </a:solidFill>
              </a:rPr>
              <a:t>state</a:t>
            </a:r>
          </a:p>
          <a:p>
            <a:pPr lvl="1"/>
            <a:r>
              <a:rPr lang="en-US" altLang="en-US" b="1"/>
              <a:t>new</a:t>
            </a:r>
            <a:r>
              <a:rPr lang="en-US" altLang="en-US"/>
              <a:t>:  The process is being created</a:t>
            </a:r>
          </a:p>
          <a:p>
            <a:pPr lvl="1"/>
            <a:r>
              <a:rPr lang="en-US" altLang="en-US" b="1"/>
              <a:t>running</a:t>
            </a:r>
            <a:r>
              <a:rPr lang="en-US" altLang="en-US"/>
              <a:t>:  Instructions are being executed</a:t>
            </a:r>
          </a:p>
          <a:p>
            <a:pPr lvl="1"/>
            <a:r>
              <a:rPr lang="en-US" altLang="en-US" b="1"/>
              <a:t>waiting</a:t>
            </a:r>
            <a:r>
              <a:rPr lang="en-US" altLang="en-US"/>
              <a:t>:  The process is waiting for some event to occur</a:t>
            </a:r>
          </a:p>
          <a:p>
            <a:pPr lvl="1"/>
            <a:r>
              <a:rPr lang="en-US" altLang="en-US" b="1"/>
              <a:t>ready</a:t>
            </a:r>
            <a:r>
              <a:rPr lang="en-US" altLang="en-US"/>
              <a:t>:  The process is waiting to be assigned to a processor</a:t>
            </a:r>
          </a:p>
          <a:p>
            <a:pPr lvl="1"/>
            <a:r>
              <a:rPr lang="en-US" altLang="en-US" b="1"/>
              <a:t>terminated</a:t>
            </a:r>
            <a:r>
              <a:rPr lang="en-US" altLang="en-US"/>
              <a:t>:  The process has finished execution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739775" y="182563"/>
            <a:ext cx="7947025" cy="576262"/>
          </a:xfrm>
        </p:spPr>
        <p:txBody>
          <a:bodyPr>
            <a:normAutofit fontScale="90000"/>
          </a:bodyPr>
          <a:lstStyle/>
          <a:p>
            <a:pPr eaLnBrk="1" hangingPunct="1"/>
            <a:r>
              <a:rPr lang="en-US" altLang="en-US"/>
              <a:t>Diagram of Process State</a:t>
            </a:r>
          </a:p>
        </p:txBody>
      </p:sp>
      <p:pic>
        <p:nvPicPr>
          <p:cNvPr id="10243" name="Picture 9"/>
          <p:cNvPicPr>
            <a:picLocks noChangeAspect="1" noChangeArrowheads="1"/>
          </p:cNvPicPr>
          <p:nvPr/>
        </p:nvPicPr>
        <p:blipFill>
          <a:blip r:embed="rId3"/>
          <a:srcRect/>
          <a:stretch>
            <a:fillRect/>
          </a:stretch>
        </p:blipFill>
        <p:spPr bwMode="auto">
          <a:xfrm>
            <a:off x="1555750" y="1308100"/>
            <a:ext cx="6635750" cy="2646363"/>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166813" y="136525"/>
            <a:ext cx="7519987" cy="576263"/>
          </a:xfrm>
        </p:spPr>
        <p:txBody>
          <a:bodyPr>
            <a:normAutofit fontScale="90000"/>
          </a:bodyPr>
          <a:lstStyle/>
          <a:p>
            <a:pPr eaLnBrk="1" hangingPunct="1"/>
            <a:r>
              <a:rPr lang="en-US" altLang="en-US"/>
              <a:t>Process Control Block (PCB)</a:t>
            </a:r>
          </a:p>
        </p:txBody>
      </p:sp>
      <p:sp>
        <p:nvSpPr>
          <p:cNvPr id="11267" name="Rectangle 3"/>
          <p:cNvSpPr>
            <a:spLocks noGrp="1" noChangeArrowheads="1"/>
          </p:cNvSpPr>
          <p:nvPr>
            <p:ph type="body" idx="1"/>
          </p:nvPr>
        </p:nvSpPr>
        <p:spPr>
          <a:xfrm>
            <a:off x="806450" y="1041400"/>
            <a:ext cx="4579938" cy="4772025"/>
          </a:xfrm>
        </p:spPr>
        <p:txBody>
          <a:bodyPr>
            <a:normAutofit fontScale="62500" lnSpcReduction="20000"/>
          </a:bodyPr>
          <a:lstStyle/>
          <a:p>
            <a:pPr>
              <a:buFont typeface="Monotype Sorts" pitchFamily="-84" charset="2"/>
              <a:buNone/>
            </a:pPr>
            <a:r>
              <a:rPr lang="en-US" altLang="en-US" dirty="0"/>
              <a:t>Information associated with each process </a:t>
            </a:r>
          </a:p>
          <a:p>
            <a:pPr>
              <a:buFont typeface="Monotype Sorts" pitchFamily="-84" charset="2"/>
              <a:buNone/>
            </a:pPr>
            <a:r>
              <a:rPr lang="en-US" altLang="en-US" dirty="0"/>
              <a:t>(also called </a:t>
            </a:r>
            <a:r>
              <a:rPr lang="en-US" altLang="en-US" b="1" dirty="0">
                <a:solidFill>
                  <a:srgbClr val="3366FF"/>
                </a:solidFill>
              </a:rPr>
              <a:t>process control block</a:t>
            </a:r>
            <a:r>
              <a:rPr lang="en-US" altLang="en-US" dirty="0"/>
              <a:t>)</a:t>
            </a:r>
          </a:p>
          <a:p>
            <a:r>
              <a:rPr lang="en-US" altLang="en-US" dirty="0"/>
              <a:t>Process state – running, waiting, etc</a:t>
            </a:r>
          </a:p>
          <a:p>
            <a:r>
              <a:rPr lang="en-US" altLang="en-US" dirty="0"/>
              <a:t>Program counter – location of instruction to next execute</a:t>
            </a:r>
          </a:p>
          <a:p>
            <a:r>
              <a:rPr lang="en-US" altLang="en-US" dirty="0"/>
              <a:t>CPU registers – contents of all process-centric registers</a:t>
            </a:r>
          </a:p>
          <a:p>
            <a:r>
              <a:rPr lang="en-US" altLang="en-US" dirty="0"/>
              <a:t>CPU scheduling information- priorities, scheduling queue pointers</a:t>
            </a:r>
          </a:p>
          <a:p>
            <a:r>
              <a:rPr lang="en-US" altLang="en-US" dirty="0"/>
              <a:t>Memory-management information – memory allocated to the process</a:t>
            </a:r>
          </a:p>
          <a:p>
            <a:r>
              <a:rPr lang="en-US" altLang="en-US" dirty="0"/>
              <a:t>Accounting information – CPU used, clock time elapsed since start, time limits</a:t>
            </a:r>
          </a:p>
          <a:p>
            <a:r>
              <a:rPr lang="en-US" altLang="en-US" dirty="0"/>
              <a:t>I/O status information – I/O devices allocated to process, list of open files</a:t>
            </a:r>
          </a:p>
          <a:p>
            <a:endParaRPr lang="en-US" altLang="en-US" dirty="0"/>
          </a:p>
        </p:txBody>
      </p:sp>
      <p:pic>
        <p:nvPicPr>
          <p:cNvPr id="11268" name="Picture 9"/>
          <p:cNvPicPr>
            <a:picLocks noChangeAspect="1" noChangeArrowheads="1"/>
          </p:cNvPicPr>
          <p:nvPr/>
        </p:nvPicPr>
        <p:blipFill>
          <a:blip r:embed="rId3"/>
          <a:srcRect/>
          <a:stretch>
            <a:fillRect/>
          </a:stretch>
        </p:blipFill>
        <p:spPr bwMode="auto">
          <a:xfrm>
            <a:off x="5740400" y="1393825"/>
            <a:ext cx="2795588" cy="4489450"/>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982663" y="182563"/>
            <a:ext cx="8229600" cy="576262"/>
          </a:xfrm>
        </p:spPr>
        <p:txBody>
          <a:bodyPr>
            <a:normAutofit fontScale="90000"/>
          </a:bodyPr>
          <a:lstStyle/>
          <a:p>
            <a:pPr eaLnBrk="1" hangingPunct="1"/>
            <a:r>
              <a:rPr lang="en-US" altLang="en-US"/>
              <a:t>CPU Switch From Process to Process</a:t>
            </a:r>
          </a:p>
        </p:txBody>
      </p:sp>
      <p:pic>
        <p:nvPicPr>
          <p:cNvPr id="12291" name="Picture 9"/>
          <p:cNvPicPr>
            <a:picLocks noChangeAspect="1" noChangeArrowheads="1"/>
          </p:cNvPicPr>
          <p:nvPr/>
        </p:nvPicPr>
        <p:blipFill>
          <a:blip r:embed="rId3"/>
          <a:srcRect/>
          <a:stretch>
            <a:fillRect/>
          </a:stretch>
        </p:blipFill>
        <p:spPr bwMode="auto">
          <a:xfrm>
            <a:off x="1384300" y="1104900"/>
            <a:ext cx="6969125" cy="4679950"/>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041400" y="136525"/>
            <a:ext cx="7645400" cy="576263"/>
          </a:xfrm>
        </p:spPr>
        <p:txBody>
          <a:bodyPr>
            <a:normAutofit fontScale="90000"/>
          </a:bodyPr>
          <a:lstStyle/>
          <a:p>
            <a:pPr eaLnBrk="1" hangingPunct="1"/>
            <a:r>
              <a:rPr lang="en-US" altLang="en-US"/>
              <a:t>Process Scheduling</a:t>
            </a:r>
          </a:p>
        </p:txBody>
      </p:sp>
      <p:sp>
        <p:nvSpPr>
          <p:cNvPr id="15363" name="Rectangle 3"/>
          <p:cNvSpPr>
            <a:spLocks noGrp="1" noChangeArrowheads="1"/>
          </p:cNvSpPr>
          <p:nvPr>
            <p:ph type="body" idx="1"/>
          </p:nvPr>
        </p:nvSpPr>
        <p:spPr>
          <a:xfrm>
            <a:off x="887413" y="1168400"/>
            <a:ext cx="6975475" cy="3983038"/>
          </a:xfrm>
        </p:spPr>
        <p:txBody>
          <a:bodyPr>
            <a:normAutofit fontScale="85000" lnSpcReduction="20000"/>
          </a:bodyPr>
          <a:lstStyle/>
          <a:p>
            <a:r>
              <a:rPr lang="en-US" altLang="en-US"/>
              <a:t>Maximize CPU use, quickly switch processes onto CPU for time sharing</a:t>
            </a:r>
          </a:p>
          <a:p>
            <a:r>
              <a:rPr lang="en-US" altLang="en-US" b="1">
                <a:solidFill>
                  <a:srgbClr val="3366FF"/>
                </a:solidFill>
              </a:rPr>
              <a:t>Process scheduler </a:t>
            </a:r>
            <a:r>
              <a:rPr lang="en-US" altLang="en-US"/>
              <a:t>selects among available processes for next execution on CPU</a:t>
            </a:r>
          </a:p>
          <a:p>
            <a:r>
              <a:rPr lang="en-US" altLang="en-US"/>
              <a:t>Maintains </a:t>
            </a:r>
            <a:r>
              <a:rPr lang="en-US" altLang="en-US" b="1">
                <a:solidFill>
                  <a:srgbClr val="3366FF"/>
                </a:solidFill>
              </a:rPr>
              <a:t>scheduling queues </a:t>
            </a:r>
            <a:r>
              <a:rPr lang="en-US" altLang="en-US"/>
              <a:t>of processes</a:t>
            </a:r>
          </a:p>
          <a:p>
            <a:pPr lvl="1"/>
            <a:r>
              <a:rPr lang="en-US" altLang="en-US" b="1">
                <a:solidFill>
                  <a:srgbClr val="3366FF"/>
                </a:solidFill>
              </a:rPr>
              <a:t>Job queue </a:t>
            </a:r>
            <a:r>
              <a:rPr lang="en-US" altLang="en-US"/>
              <a:t>– set of all processes in the system</a:t>
            </a:r>
          </a:p>
          <a:p>
            <a:pPr lvl="1"/>
            <a:r>
              <a:rPr lang="en-US" altLang="en-US" b="1">
                <a:solidFill>
                  <a:srgbClr val="3366FF"/>
                </a:solidFill>
              </a:rPr>
              <a:t>Ready queue </a:t>
            </a:r>
            <a:r>
              <a:rPr lang="en-US" altLang="en-US"/>
              <a:t>– set of all processes residing in main memory, ready and waiting to execute</a:t>
            </a:r>
          </a:p>
          <a:p>
            <a:pPr lvl="1"/>
            <a:r>
              <a:rPr lang="en-US" altLang="en-US" b="1">
                <a:solidFill>
                  <a:srgbClr val="3366FF"/>
                </a:solidFill>
              </a:rPr>
              <a:t>Device queues </a:t>
            </a:r>
            <a:r>
              <a:rPr lang="en-US" altLang="en-US"/>
              <a:t>– set of processes waiting for an I/O device</a:t>
            </a:r>
          </a:p>
          <a:p>
            <a:pPr lvl="1"/>
            <a:r>
              <a:rPr lang="en-US" altLang="en-US"/>
              <a:t>Processes migrate among the various queues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974725" y="236538"/>
            <a:ext cx="7983538" cy="457200"/>
          </a:xfrm>
        </p:spPr>
        <p:txBody>
          <a:bodyPr/>
          <a:lstStyle/>
          <a:p>
            <a:pPr eaLnBrk="1" hangingPunct="1"/>
            <a:r>
              <a:rPr lang="en-US" altLang="en-US" sz="2400"/>
              <a:t>Ready Queue And Various I/O Device Queues</a:t>
            </a:r>
          </a:p>
        </p:txBody>
      </p:sp>
      <p:pic>
        <p:nvPicPr>
          <p:cNvPr id="16387" name="Picture 7"/>
          <p:cNvPicPr>
            <a:picLocks noChangeAspect="1" noChangeArrowheads="1"/>
          </p:cNvPicPr>
          <p:nvPr/>
        </p:nvPicPr>
        <p:blipFill>
          <a:blip r:embed="rId3"/>
          <a:srcRect/>
          <a:stretch>
            <a:fillRect/>
          </a:stretch>
        </p:blipFill>
        <p:spPr bwMode="auto">
          <a:xfrm>
            <a:off x="1768475" y="1214438"/>
            <a:ext cx="5822950" cy="5021262"/>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971550" y="152400"/>
            <a:ext cx="8229600" cy="576263"/>
          </a:xfrm>
        </p:spPr>
        <p:txBody>
          <a:bodyPr/>
          <a:lstStyle/>
          <a:p>
            <a:pPr eaLnBrk="1" hangingPunct="1"/>
            <a:r>
              <a:rPr lang="en-US" altLang="en-US" sz="2800"/>
              <a:t>Representation of Process Scheduling</a:t>
            </a:r>
          </a:p>
        </p:txBody>
      </p:sp>
      <p:pic>
        <p:nvPicPr>
          <p:cNvPr id="17411" name="Picture 4" descr="3"/>
          <p:cNvPicPr>
            <a:picLocks noChangeAspect="1" noChangeArrowheads="1"/>
          </p:cNvPicPr>
          <p:nvPr/>
        </p:nvPicPr>
        <p:blipFill>
          <a:blip r:embed="rId3"/>
          <a:srcRect/>
          <a:stretch>
            <a:fillRect/>
          </a:stretch>
        </p:blipFill>
        <p:spPr bwMode="auto">
          <a:xfrm>
            <a:off x="1487488" y="1966913"/>
            <a:ext cx="6546850" cy="3781425"/>
          </a:xfrm>
          <a:prstGeom prst="rect">
            <a:avLst/>
          </a:prstGeom>
          <a:noFill/>
          <a:ln w="9525">
            <a:noFill/>
            <a:miter lim="800000"/>
            <a:headEnd/>
            <a:tailEnd/>
          </a:ln>
        </p:spPr>
      </p:pic>
      <p:sp>
        <p:nvSpPr>
          <p:cNvPr id="17412" name="Rectangle 3"/>
          <p:cNvSpPr txBox="1">
            <a:spLocks noChangeArrowheads="1"/>
          </p:cNvSpPr>
          <p:nvPr/>
        </p:nvSpPr>
        <p:spPr bwMode="auto">
          <a:xfrm>
            <a:off x="808038" y="1303338"/>
            <a:ext cx="6975475" cy="3981450"/>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b="1">
                <a:solidFill>
                  <a:srgbClr val="3366FF"/>
                </a:solidFill>
                <a:latin typeface="Helvetica" pitchFamily="-84" charset="0"/>
              </a:rPr>
              <a:t>Queueing diagram </a:t>
            </a:r>
            <a:r>
              <a:rPr kumimoji="1" lang="en-US" altLang="en-US">
                <a:latin typeface="Helvetica" pitchFamily="-84" charset="0"/>
              </a:rPr>
              <a:t>represents queues, resources, flows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Schedulers</a:t>
            </a:r>
          </a:p>
        </p:txBody>
      </p:sp>
      <p:sp>
        <p:nvSpPr>
          <p:cNvPr id="18435" name="Rectangle 3"/>
          <p:cNvSpPr>
            <a:spLocks noGrp="1" noChangeArrowheads="1"/>
          </p:cNvSpPr>
          <p:nvPr>
            <p:ph type="body" idx="1"/>
          </p:nvPr>
        </p:nvSpPr>
        <p:spPr>
          <a:xfrm>
            <a:off x="887413" y="1108075"/>
            <a:ext cx="7453312" cy="5022850"/>
          </a:xfrm>
        </p:spPr>
        <p:txBody>
          <a:bodyPr/>
          <a:lstStyle/>
          <a:p>
            <a:r>
              <a:rPr lang="en-US" altLang="en-US" sz="1600" b="1" dirty="0">
                <a:solidFill>
                  <a:srgbClr val="3366FF"/>
                </a:solidFill>
              </a:rPr>
              <a:t>Short-term scheduler  </a:t>
            </a:r>
            <a:r>
              <a:rPr lang="en-US" altLang="en-US" sz="1600" dirty="0"/>
              <a:t>(or </a:t>
            </a:r>
            <a:r>
              <a:rPr lang="en-US" altLang="en-US" sz="1600" b="1" dirty="0">
                <a:solidFill>
                  <a:srgbClr val="3366FF"/>
                </a:solidFill>
              </a:rPr>
              <a:t>CPU scheduler</a:t>
            </a:r>
            <a:r>
              <a:rPr lang="en-US" altLang="en-US" sz="1600" dirty="0"/>
              <a:t>) – selects which process should be executed next and allocates CPU</a:t>
            </a:r>
          </a:p>
          <a:p>
            <a:pPr lvl="1"/>
            <a:r>
              <a:rPr lang="en-US" altLang="en-US" sz="1600" dirty="0"/>
              <a:t>Sometimes the only scheduler in a system</a:t>
            </a:r>
          </a:p>
          <a:p>
            <a:pPr lvl="1"/>
            <a:r>
              <a:rPr lang="en-US" altLang="en-US" sz="1600" dirty="0"/>
              <a:t>Short-term scheduler is invoked frequently (milliseconds) </a:t>
            </a:r>
            <a:r>
              <a:rPr lang="en-US" altLang="en-US" sz="1600" dirty="0">
                <a:sym typeface="Symbol" pitchFamily="18" charset="2"/>
              </a:rPr>
              <a:t> (must be fast)</a:t>
            </a:r>
            <a:endParaRPr lang="en-US" altLang="en-US" sz="800" dirty="0">
              <a:sym typeface="Symbol" pitchFamily="18" charset="2"/>
            </a:endParaRPr>
          </a:p>
          <a:p>
            <a:r>
              <a:rPr lang="en-US" altLang="en-US" sz="1600" b="1" dirty="0">
                <a:solidFill>
                  <a:srgbClr val="3366FF"/>
                </a:solidFill>
              </a:rPr>
              <a:t>Long-term scheduler  </a:t>
            </a:r>
            <a:r>
              <a:rPr lang="en-US" altLang="en-US" sz="1600" dirty="0"/>
              <a:t>(or </a:t>
            </a:r>
            <a:r>
              <a:rPr lang="en-US" altLang="en-US" sz="1600" b="1" dirty="0">
                <a:solidFill>
                  <a:srgbClr val="3366FF"/>
                </a:solidFill>
              </a:rPr>
              <a:t>job scheduler</a:t>
            </a:r>
            <a:r>
              <a:rPr lang="en-US" altLang="en-US" sz="1600" dirty="0"/>
              <a:t>) – selects which processes should be brought into the ready queue</a:t>
            </a:r>
          </a:p>
          <a:p>
            <a:pPr lvl="1"/>
            <a:r>
              <a:rPr lang="en-US" altLang="en-US" sz="1600" dirty="0">
                <a:sym typeface="Symbol" pitchFamily="18" charset="2"/>
              </a:rPr>
              <a:t>Long-term scheduler is invoked  infrequently (seconds, minutes)  (may be slow)</a:t>
            </a:r>
            <a:endParaRPr lang="en-US" altLang="en-US" sz="800" dirty="0">
              <a:sym typeface="Symbol" pitchFamily="18" charset="2"/>
            </a:endParaRPr>
          </a:p>
          <a:p>
            <a:pPr lvl="1"/>
            <a:r>
              <a:rPr lang="en-US" altLang="en-US" sz="1600" dirty="0">
                <a:sym typeface="Symbol" pitchFamily="18" charset="2"/>
              </a:rPr>
              <a:t>The long-term scheduler controls the </a:t>
            </a:r>
            <a:r>
              <a:rPr lang="en-US" altLang="en-US" sz="1600" b="1" dirty="0">
                <a:solidFill>
                  <a:srgbClr val="3366FF"/>
                </a:solidFill>
                <a:sym typeface="Symbol" pitchFamily="18" charset="2"/>
              </a:rPr>
              <a:t>degree of multiprogramming</a:t>
            </a:r>
            <a:endParaRPr lang="en-US" altLang="en-US" sz="800" i="1" dirty="0">
              <a:sym typeface="Symbol" pitchFamily="18" charset="2"/>
            </a:endParaRPr>
          </a:p>
          <a:p>
            <a:r>
              <a:rPr lang="en-US" altLang="en-US" sz="1600" dirty="0">
                <a:sym typeface="Symbol" pitchFamily="18" charset="2"/>
              </a:rPr>
              <a:t>Processes can be described as either:</a:t>
            </a:r>
          </a:p>
          <a:p>
            <a:pPr lvl="1"/>
            <a:r>
              <a:rPr lang="en-US" altLang="en-US" sz="1600" b="1" dirty="0">
                <a:solidFill>
                  <a:srgbClr val="3366FF"/>
                </a:solidFill>
                <a:sym typeface="Symbol" pitchFamily="18" charset="2"/>
              </a:rPr>
              <a:t>I/O-bound process</a:t>
            </a:r>
            <a:r>
              <a:rPr lang="en-US" altLang="en-US" sz="1600" dirty="0">
                <a:solidFill>
                  <a:srgbClr val="000000"/>
                </a:solidFill>
                <a:sym typeface="Symbol" pitchFamily="18" charset="2"/>
              </a:rPr>
              <a:t> </a:t>
            </a:r>
            <a:r>
              <a:rPr lang="en-US" altLang="en-US" sz="1600" dirty="0">
                <a:sym typeface="Symbol" pitchFamily="18" charset="2"/>
              </a:rPr>
              <a:t>– spends more time doing I/O than doing computations, many short CPU bursts</a:t>
            </a:r>
          </a:p>
          <a:p>
            <a:pPr lvl="1"/>
            <a:r>
              <a:rPr lang="en-US" altLang="en-US" sz="1600" b="1" dirty="0">
                <a:solidFill>
                  <a:srgbClr val="3366FF"/>
                </a:solidFill>
                <a:sym typeface="Symbol" pitchFamily="18" charset="2"/>
              </a:rPr>
              <a:t>CPU-bound process </a:t>
            </a:r>
            <a:r>
              <a:rPr lang="en-US" altLang="en-US" sz="1600" dirty="0">
                <a:sym typeface="Symbol" pitchFamily="18" charset="2"/>
              </a:rPr>
              <a:t>– spends more time doing computations; few very long CPU bursts</a:t>
            </a:r>
          </a:p>
          <a:p>
            <a:r>
              <a:rPr lang="en-US" altLang="en-US" sz="1600" dirty="0">
                <a:sym typeface="Symbol" pitchFamily="18" charset="2"/>
              </a:rPr>
              <a:t>Long-term scheduler strives for good </a:t>
            </a:r>
            <a:r>
              <a:rPr lang="en-US" altLang="en-US" sz="1600" b="1" i="1" dirty="0">
                <a:sym typeface="Symbol" pitchFamily="18" charset="2"/>
              </a:rPr>
              <a:t>process mix of CPU bound and I/O bound</a:t>
            </a:r>
            <a:endParaRPr lang="en-US" altLang="en-US" sz="1600" dirty="0">
              <a:sym typeface="Symbol" pitchFamily="18" charset="2"/>
            </a:endParaRPr>
          </a:p>
          <a:p>
            <a:endParaRPr lang="en-US" altLang="en-US" dirty="0"/>
          </a:p>
          <a:p>
            <a:endParaRPr lang="en-US"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085850" y="182563"/>
            <a:ext cx="8229600" cy="576262"/>
          </a:xfrm>
        </p:spPr>
        <p:txBody>
          <a:bodyPr>
            <a:normAutofit fontScale="90000"/>
          </a:bodyPr>
          <a:lstStyle/>
          <a:p>
            <a:pPr eaLnBrk="1" hangingPunct="1"/>
            <a:r>
              <a:rPr lang="en-US" altLang="en-US"/>
              <a:t>Addition of Medium Term Scheduling</a:t>
            </a:r>
          </a:p>
        </p:txBody>
      </p:sp>
      <p:pic>
        <p:nvPicPr>
          <p:cNvPr id="19459" name="Picture 11"/>
          <p:cNvPicPr>
            <a:picLocks noChangeAspect="1" noChangeArrowheads="1"/>
          </p:cNvPicPr>
          <p:nvPr/>
        </p:nvPicPr>
        <p:blipFill>
          <a:blip r:embed="rId3"/>
          <a:srcRect/>
          <a:stretch>
            <a:fillRect/>
          </a:stretch>
        </p:blipFill>
        <p:spPr bwMode="auto">
          <a:xfrm>
            <a:off x="1031875" y="2827338"/>
            <a:ext cx="7327900" cy="2665412"/>
          </a:xfrm>
          <a:prstGeom prst="rect">
            <a:avLst/>
          </a:prstGeom>
          <a:noFill/>
          <a:ln w="9525">
            <a:noFill/>
            <a:miter lim="800000"/>
            <a:headEnd/>
            <a:tailEnd/>
          </a:ln>
        </p:spPr>
      </p:pic>
      <p:sp>
        <p:nvSpPr>
          <p:cNvPr id="19460" name="Rectangle 3"/>
          <p:cNvSpPr txBox="1">
            <a:spLocks noChangeArrowheads="1"/>
          </p:cNvSpPr>
          <p:nvPr/>
        </p:nvSpPr>
        <p:spPr bwMode="auto">
          <a:xfrm>
            <a:off x="806450" y="1160463"/>
            <a:ext cx="7200900" cy="1446212"/>
          </a:xfrm>
          <a:prstGeom prst="rect">
            <a:avLst/>
          </a:prstGeom>
          <a:noFill/>
          <a:ln w="9525">
            <a:noFill/>
            <a:miter lim="800000"/>
            <a:headEnd/>
            <a:tailEnd/>
          </a:ln>
        </p:spPr>
        <p:txBody>
          <a:bodyPr lIns="64008" tIns="32004" rIns="64008" bIns="32004"/>
          <a:lstStyle/>
          <a:p>
            <a:pPr marL="488950" indent="-488950">
              <a:spcBef>
                <a:spcPct val="35000"/>
              </a:spcBef>
              <a:buClr>
                <a:srgbClr val="993300"/>
              </a:buClr>
              <a:buSzPct val="90000"/>
              <a:buFont typeface="Monotype Sorts" pitchFamily="-84" charset="2"/>
              <a:buChar char="n"/>
            </a:pPr>
            <a:r>
              <a:rPr kumimoji="1" lang="en-US" altLang="en-US" b="1">
                <a:solidFill>
                  <a:srgbClr val="3366FF"/>
                </a:solidFill>
                <a:latin typeface="Helvetica" pitchFamily="-84" charset="0"/>
              </a:rPr>
              <a:t>Medium-term scheduler  </a:t>
            </a:r>
            <a:r>
              <a:rPr kumimoji="1" lang="en-US" altLang="en-US">
                <a:latin typeface="Helvetica" pitchFamily="-84" charset="0"/>
              </a:rPr>
              <a:t>can be added if degree of multiple programming needs to decrease</a:t>
            </a:r>
          </a:p>
          <a:p>
            <a:pPr marL="1060450" lvl="1" indent="-407988">
              <a:spcBef>
                <a:spcPct val="35000"/>
              </a:spcBef>
              <a:buClr>
                <a:srgbClr val="CC6600"/>
              </a:buClr>
              <a:buSzPct val="80000"/>
              <a:buFont typeface="Monotype Sorts" pitchFamily="-84" charset="2"/>
              <a:buChar char="l"/>
            </a:pPr>
            <a:r>
              <a:rPr kumimoji="1" lang="en-US" altLang="en-US">
                <a:latin typeface="Helvetica" pitchFamily="-84" charset="0"/>
              </a:rPr>
              <a:t>Remove process from memory, store on disk, bring back in from disk to continue execution: </a:t>
            </a:r>
            <a:r>
              <a:rPr kumimoji="1" lang="en-US" altLang="en-US" b="1">
                <a:solidFill>
                  <a:srgbClr val="3366FF"/>
                </a:solidFill>
                <a:latin typeface="Helvetica" pitchFamily="-84" charset="0"/>
              </a:rPr>
              <a:t>swapping</a:t>
            </a:r>
          </a:p>
          <a:p>
            <a:pPr marL="488950" indent="-488950">
              <a:spcBef>
                <a:spcPct val="35000"/>
              </a:spcBef>
              <a:buClr>
                <a:srgbClr val="993300"/>
              </a:buClr>
              <a:buSzPct val="90000"/>
              <a:buFont typeface="Monotype Sorts" pitchFamily="-84" charset="2"/>
              <a:buChar char="n"/>
            </a:pPr>
            <a:endParaRPr kumimoji="1" lang="en-US" altLang="en-US">
              <a:latin typeface="Helvetica" pitchFamily="-84" charset="0"/>
            </a:endParaRPr>
          </a:p>
          <a:p>
            <a:pPr marL="488950" indent="-488950">
              <a:spcBef>
                <a:spcPct val="35000"/>
              </a:spcBef>
              <a:buClr>
                <a:srgbClr val="993300"/>
              </a:buClr>
              <a:buSzPct val="90000"/>
              <a:buFont typeface="Monotype Sorts" pitchFamily="-84" charset="2"/>
              <a:buChar char="n"/>
            </a:pPr>
            <a:endParaRPr kumimoji="1" lang="en-US" altLang="en-US">
              <a:latin typeface="Helvetica" pitchFamily="-84" charset="0"/>
            </a:endParaRPr>
          </a:p>
        </p:txBody>
      </p:sp>
      <p:sp>
        <p:nvSpPr>
          <p:cNvPr id="5" name="TextBox 4"/>
          <p:cNvSpPr txBox="1"/>
          <p:nvPr/>
        </p:nvSpPr>
        <p:spPr>
          <a:xfrm>
            <a:off x="1219200" y="5943600"/>
            <a:ext cx="4876800" cy="369332"/>
          </a:xfrm>
          <a:prstGeom prst="rect">
            <a:avLst/>
          </a:prstGeom>
          <a:noFill/>
        </p:spPr>
        <p:txBody>
          <a:bodyPr wrap="square" rtlCol="0">
            <a:spAutoFit/>
          </a:bodyPr>
          <a:lstStyle/>
          <a:p>
            <a:r>
              <a:rPr lang="en-US" dirty="0">
                <a:solidFill>
                  <a:schemeClr val="tx2"/>
                </a:solidFill>
              </a:rPr>
              <a:t>Swapping</a:t>
            </a:r>
            <a:r>
              <a:rPr lang="en-US" dirty="0"/>
              <a:t> is necessary to improve the </a:t>
            </a:r>
            <a:r>
              <a:rPr lang="en-US" dirty="0">
                <a:solidFill>
                  <a:schemeClr val="tx2"/>
                </a:solidFill>
              </a:rPr>
              <a:t>process mix</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idx="4294967295"/>
          </p:nvPr>
        </p:nvSpPr>
        <p:spPr>
          <a:xfrm>
            <a:off x="1033463" y="198438"/>
            <a:ext cx="8024812" cy="576262"/>
          </a:xfrm>
        </p:spPr>
        <p:txBody>
          <a:bodyPr>
            <a:normAutofit fontScale="90000"/>
          </a:bodyPr>
          <a:lstStyle/>
          <a:p>
            <a:pPr eaLnBrk="1" hangingPunct="1"/>
            <a:r>
              <a:rPr lang="en-US"/>
              <a:t>Operating System Definition (Cont.)</a:t>
            </a:r>
          </a:p>
        </p:txBody>
      </p:sp>
      <p:sp>
        <p:nvSpPr>
          <p:cNvPr id="11267" name="Rectangle 3"/>
          <p:cNvSpPr>
            <a:spLocks noGrp="1" noChangeArrowheads="1"/>
          </p:cNvSpPr>
          <p:nvPr>
            <p:ph type="body" idx="4294967295"/>
          </p:nvPr>
        </p:nvSpPr>
        <p:spPr>
          <a:xfrm>
            <a:off x="893763" y="1247775"/>
            <a:ext cx="6808787" cy="4545013"/>
          </a:xfrm>
        </p:spPr>
        <p:txBody>
          <a:bodyPr>
            <a:normAutofit fontScale="92500" lnSpcReduction="20000"/>
          </a:bodyPr>
          <a:lstStyle/>
          <a:p>
            <a:r>
              <a:rPr lang="en-US"/>
              <a:t>No universally accepted definition</a:t>
            </a:r>
          </a:p>
          <a:p>
            <a:r>
              <a:rPr lang="ja-JP" altLang="en-US"/>
              <a:t>“</a:t>
            </a:r>
            <a:r>
              <a:rPr lang="en-US" altLang="ja-JP"/>
              <a:t>Everything a vendor ships when you order an operating system</a:t>
            </a:r>
            <a:r>
              <a:rPr lang="ja-JP" altLang="en-US"/>
              <a:t>”</a:t>
            </a:r>
            <a:r>
              <a:rPr lang="en-US" altLang="ja-JP"/>
              <a:t> is a good approximation</a:t>
            </a:r>
          </a:p>
          <a:p>
            <a:pPr lvl="1"/>
            <a:r>
              <a:rPr lang="en-US"/>
              <a:t>But varies wildly</a:t>
            </a:r>
          </a:p>
          <a:p>
            <a:r>
              <a:rPr lang="ja-JP" altLang="en-US"/>
              <a:t>“</a:t>
            </a:r>
            <a:r>
              <a:rPr lang="en-US" altLang="ja-JP"/>
              <a:t>The one program running at all times on the computer</a:t>
            </a:r>
            <a:r>
              <a:rPr lang="ja-JP" altLang="en-US"/>
              <a:t>”</a:t>
            </a:r>
            <a:r>
              <a:rPr lang="en-US" altLang="ja-JP"/>
              <a:t> is the </a:t>
            </a:r>
            <a:r>
              <a:rPr lang="en-US" altLang="ja-JP" b="1">
                <a:solidFill>
                  <a:srgbClr val="3366FF"/>
                </a:solidFill>
              </a:rPr>
              <a:t>kernel</a:t>
            </a:r>
            <a:r>
              <a:rPr lang="en-US" altLang="ja-JP"/>
              <a:t>.</a:t>
            </a:r>
            <a:r>
              <a:rPr lang="en-US" altLang="ja-JP" b="1"/>
              <a:t>  </a:t>
            </a:r>
            <a:endParaRPr lang="en-US" altLang="ja-JP"/>
          </a:p>
          <a:p>
            <a:r>
              <a:rPr lang="en-US" altLang="ja-JP"/>
              <a:t>Everything else is either</a:t>
            </a:r>
          </a:p>
          <a:p>
            <a:pPr lvl="1"/>
            <a:r>
              <a:rPr lang="en-US" altLang="ja-JP"/>
              <a:t>a system program (ships with the operating system) , or</a:t>
            </a:r>
          </a:p>
          <a:p>
            <a:pPr lvl="1"/>
            <a:r>
              <a:rPr lang="en-US" altLang="ja-JP"/>
              <a:t>an application program.</a:t>
            </a:r>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66688"/>
            <a:ext cx="8229600" cy="576262"/>
          </a:xfrm>
        </p:spPr>
        <p:txBody>
          <a:bodyPr>
            <a:normAutofit fontScale="90000"/>
          </a:bodyPr>
          <a:lstStyle/>
          <a:p>
            <a:pPr eaLnBrk="1" hangingPunct="1"/>
            <a:r>
              <a:rPr lang="en-US" altLang="en-US"/>
              <a:t>Context Switch</a:t>
            </a:r>
          </a:p>
        </p:txBody>
      </p:sp>
      <p:sp>
        <p:nvSpPr>
          <p:cNvPr id="21507" name="Rectangle 3"/>
          <p:cNvSpPr>
            <a:spLocks noGrp="1" noChangeArrowheads="1"/>
          </p:cNvSpPr>
          <p:nvPr>
            <p:ph type="body" idx="1"/>
          </p:nvPr>
        </p:nvSpPr>
        <p:spPr>
          <a:xfrm>
            <a:off x="854075" y="1108075"/>
            <a:ext cx="6997700" cy="4448175"/>
          </a:xfrm>
        </p:spPr>
        <p:txBody>
          <a:bodyPr>
            <a:normAutofit fontScale="70000" lnSpcReduction="20000"/>
          </a:bodyPr>
          <a:lstStyle/>
          <a:p>
            <a:r>
              <a:rPr lang="en-US" altLang="en-US" dirty="0"/>
              <a:t>When CPU switches to another process, the system must </a:t>
            </a:r>
            <a:r>
              <a:rPr lang="en-US" altLang="en-US" b="1" dirty="0">
                <a:solidFill>
                  <a:srgbClr val="3366FF"/>
                </a:solidFill>
              </a:rPr>
              <a:t>save the state </a:t>
            </a:r>
            <a:r>
              <a:rPr lang="en-US" altLang="en-US" dirty="0"/>
              <a:t>of the old process and load the </a:t>
            </a:r>
            <a:r>
              <a:rPr lang="en-US" altLang="en-US" b="1" dirty="0">
                <a:solidFill>
                  <a:srgbClr val="3366FF"/>
                </a:solidFill>
              </a:rPr>
              <a:t>saved state </a:t>
            </a:r>
            <a:r>
              <a:rPr lang="en-US" altLang="en-US" dirty="0"/>
              <a:t>for the new process via a </a:t>
            </a:r>
            <a:r>
              <a:rPr lang="en-US" altLang="en-US" b="1" dirty="0">
                <a:solidFill>
                  <a:srgbClr val="3366FF"/>
                </a:solidFill>
              </a:rPr>
              <a:t>context switch</a:t>
            </a:r>
            <a:endParaRPr lang="en-US" altLang="en-US" dirty="0"/>
          </a:p>
          <a:p>
            <a:r>
              <a:rPr lang="en-US" altLang="en-US" b="1" dirty="0">
                <a:solidFill>
                  <a:srgbClr val="3366FF"/>
                </a:solidFill>
              </a:rPr>
              <a:t>Context </a:t>
            </a:r>
            <a:r>
              <a:rPr lang="en-US" altLang="en-US" dirty="0"/>
              <a:t>of a process represented in the PCB (values of CPU registers, process state and memory </a:t>
            </a:r>
            <a:r>
              <a:rPr lang="en-US" altLang="en-US" dirty="0" err="1"/>
              <a:t>mgmnt</a:t>
            </a:r>
            <a:r>
              <a:rPr lang="en-US" altLang="en-US" dirty="0"/>
              <a:t> information)</a:t>
            </a:r>
          </a:p>
          <a:p>
            <a:r>
              <a:rPr lang="en-US" altLang="en-US" dirty="0"/>
              <a:t>Context-switch time is overhead; the system does no useful work while switching</a:t>
            </a:r>
          </a:p>
          <a:p>
            <a:pPr lvl="1"/>
            <a:r>
              <a:rPr lang="en-US" altLang="en-US" dirty="0"/>
              <a:t>The more complex the OS and the PCB </a:t>
            </a:r>
            <a:r>
              <a:rPr lang="en-US" altLang="en-US" dirty="0">
                <a:sym typeface="Wingdings" pitchFamily="2" charset="2"/>
              </a:rPr>
              <a:t> the </a:t>
            </a:r>
            <a:r>
              <a:rPr lang="en-US" altLang="en-US" dirty="0"/>
              <a:t>longer the context switch</a:t>
            </a:r>
          </a:p>
          <a:p>
            <a:r>
              <a:rPr lang="en-US" altLang="en-US" dirty="0"/>
              <a:t>Time dependent on hardware support</a:t>
            </a:r>
          </a:p>
          <a:p>
            <a:pPr lvl="1"/>
            <a:r>
              <a:rPr lang="en-US" altLang="en-US" dirty="0"/>
              <a:t>Some hardware provides multiple sets of registers per CPU </a:t>
            </a:r>
            <a:r>
              <a:rPr lang="en-US" altLang="en-US" dirty="0">
                <a:sym typeface="Wingdings" pitchFamily="2" charset="2"/>
              </a:rPr>
              <a:t></a:t>
            </a:r>
            <a:r>
              <a:rPr lang="en-US" altLang="en-US" dirty="0"/>
              <a:t> multiple contexts loaded at once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Operations on Processes</a:t>
            </a:r>
          </a:p>
        </p:txBody>
      </p:sp>
      <p:sp>
        <p:nvSpPr>
          <p:cNvPr id="22531" name="Rectangle 3"/>
          <p:cNvSpPr>
            <a:spLocks noGrp="1" noChangeArrowheads="1"/>
          </p:cNvSpPr>
          <p:nvPr>
            <p:ph type="body" idx="1"/>
          </p:nvPr>
        </p:nvSpPr>
        <p:spPr>
          <a:xfrm>
            <a:off x="806450" y="1233488"/>
            <a:ext cx="7480300" cy="4448175"/>
          </a:xfrm>
        </p:spPr>
        <p:txBody>
          <a:bodyPr/>
          <a:lstStyle/>
          <a:p>
            <a:r>
              <a:rPr lang="en-US" altLang="en-US" dirty="0"/>
              <a:t>System must provide mechanisms for:</a:t>
            </a:r>
          </a:p>
          <a:p>
            <a:pPr lvl="1"/>
            <a:r>
              <a:rPr lang="en-US" altLang="en-US" dirty="0"/>
              <a:t> process creation,</a:t>
            </a:r>
          </a:p>
          <a:p>
            <a:pPr lvl="1"/>
            <a:r>
              <a:rPr lang="en-US" altLang="en-US" dirty="0"/>
              <a:t> process termination</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Process Creation</a:t>
            </a:r>
          </a:p>
        </p:txBody>
      </p:sp>
      <p:sp>
        <p:nvSpPr>
          <p:cNvPr id="23555" name="Rectangle 3"/>
          <p:cNvSpPr>
            <a:spLocks noGrp="1" noChangeArrowheads="1"/>
          </p:cNvSpPr>
          <p:nvPr>
            <p:ph type="body" idx="1"/>
          </p:nvPr>
        </p:nvSpPr>
        <p:spPr>
          <a:xfrm>
            <a:off x="854075" y="1169988"/>
            <a:ext cx="6918325" cy="5076825"/>
          </a:xfrm>
        </p:spPr>
        <p:txBody>
          <a:bodyPr>
            <a:normAutofit fontScale="92500" lnSpcReduction="10000"/>
          </a:bodyPr>
          <a:lstStyle/>
          <a:p>
            <a:r>
              <a:rPr lang="en-US" altLang="en-US" b="1" dirty="0">
                <a:solidFill>
                  <a:srgbClr val="3366FF"/>
                </a:solidFill>
              </a:rPr>
              <a:t>Parent</a:t>
            </a:r>
            <a:r>
              <a:rPr lang="en-US" altLang="en-US" b="1" dirty="0"/>
              <a:t> </a:t>
            </a:r>
            <a:r>
              <a:rPr lang="en-US" altLang="en-US" dirty="0"/>
              <a:t>process create </a:t>
            </a:r>
            <a:r>
              <a:rPr lang="en-US" altLang="en-US" b="1" dirty="0">
                <a:solidFill>
                  <a:srgbClr val="3366FF"/>
                </a:solidFill>
              </a:rPr>
              <a:t>children</a:t>
            </a:r>
            <a:r>
              <a:rPr lang="en-US" altLang="en-US" b="1" dirty="0"/>
              <a:t> </a:t>
            </a:r>
            <a:r>
              <a:rPr lang="en-US" altLang="en-US" dirty="0"/>
              <a:t>processes, which, in turn create other processes, forming a </a:t>
            </a:r>
            <a:r>
              <a:rPr lang="en-US" altLang="en-US" b="1" dirty="0">
                <a:solidFill>
                  <a:srgbClr val="3366FF"/>
                </a:solidFill>
              </a:rPr>
              <a:t>tree</a:t>
            </a:r>
            <a:r>
              <a:rPr lang="en-US" altLang="en-US" dirty="0"/>
              <a:t> of processes</a:t>
            </a:r>
            <a:endParaRPr lang="en-US" altLang="en-US" sz="800" dirty="0"/>
          </a:p>
          <a:p>
            <a:r>
              <a:rPr lang="en-US" altLang="en-US" dirty="0"/>
              <a:t>Generally, process identified and managed via a</a:t>
            </a:r>
            <a:r>
              <a:rPr lang="en-US" altLang="en-US" b="1" dirty="0"/>
              <a:t> </a:t>
            </a:r>
            <a:r>
              <a:rPr lang="en-US" altLang="en-US" b="1" dirty="0">
                <a:solidFill>
                  <a:srgbClr val="3366FF"/>
                </a:solidFill>
              </a:rPr>
              <a:t>process identifier </a:t>
            </a:r>
            <a:r>
              <a:rPr lang="en-US" altLang="en-US" dirty="0"/>
              <a:t>(</a:t>
            </a:r>
            <a:r>
              <a:rPr lang="en-US" altLang="en-US" b="1" dirty="0" err="1">
                <a:solidFill>
                  <a:srgbClr val="3366FF"/>
                </a:solidFill>
              </a:rPr>
              <a:t>pid</a:t>
            </a:r>
            <a:r>
              <a:rPr lang="en-US" altLang="en-US" dirty="0"/>
              <a:t>)</a:t>
            </a:r>
            <a:endParaRPr lang="en-US" altLang="en-US" sz="800" dirty="0"/>
          </a:p>
          <a:p>
            <a:r>
              <a:rPr lang="en-US" altLang="en-US" dirty="0"/>
              <a:t>Resource sharing options</a:t>
            </a:r>
          </a:p>
          <a:p>
            <a:pPr lvl="1"/>
            <a:r>
              <a:rPr lang="en-US" altLang="en-US" dirty="0"/>
              <a:t>Parent and children share all resources</a:t>
            </a:r>
          </a:p>
          <a:p>
            <a:pPr lvl="1"/>
            <a:r>
              <a:rPr lang="en-US" altLang="en-US" dirty="0"/>
              <a:t>Children share subset of parent</a:t>
            </a:r>
            <a:r>
              <a:rPr lang="ja-JP" altLang="en-US"/>
              <a:t>’</a:t>
            </a:r>
            <a:r>
              <a:rPr lang="en-US" altLang="ja-JP" dirty="0"/>
              <a:t>s resources</a:t>
            </a:r>
            <a:endParaRPr lang="en-US" altLang="en-US" sz="800" dirty="0"/>
          </a:p>
          <a:p>
            <a:r>
              <a:rPr lang="en-US" altLang="en-US" dirty="0"/>
              <a:t>Execution options</a:t>
            </a:r>
          </a:p>
          <a:p>
            <a:pPr lvl="1"/>
            <a:r>
              <a:rPr lang="en-US" altLang="en-US" dirty="0"/>
              <a:t>Parent and children execute concurrently</a:t>
            </a:r>
          </a:p>
          <a:p>
            <a:pPr lvl="1"/>
            <a:r>
              <a:rPr lang="en-US" altLang="en-US" dirty="0"/>
              <a:t>Parent waits until children terminate</a:t>
            </a:r>
          </a:p>
          <a:p>
            <a:pPr>
              <a:buFont typeface="Monotype Sorts" pitchFamily="-84" charset="2"/>
              <a:buNone/>
            </a:pPr>
            <a:endParaRPr lang="en-US"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69975" y="152400"/>
            <a:ext cx="7616825" cy="576263"/>
          </a:xfrm>
        </p:spPr>
        <p:txBody>
          <a:bodyPr>
            <a:normAutofit fontScale="90000"/>
          </a:bodyPr>
          <a:lstStyle/>
          <a:p>
            <a:pPr eaLnBrk="1" hangingPunct="1"/>
            <a:r>
              <a:rPr lang="en-US" altLang="en-US"/>
              <a:t>Process Creation (Cont.)</a:t>
            </a:r>
          </a:p>
        </p:txBody>
      </p:sp>
      <p:sp>
        <p:nvSpPr>
          <p:cNvPr id="25603" name="Rectangle 3"/>
          <p:cNvSpPr>
            <a:spLocks noGrp="1" noChangeArrowheads="1"/>
          </p:cNvSpPr>
          <p:nvPr>
            <p:ph type="body" idx="1"/>
          </p:nvPr>
        </p:nvSpPr>
        <p:spPr>
          <a:xfrm>
            <a:off x="869950" y="1060450"/>
            <a:ext cx="7154863" cy="4530725"/>
          </a:xfrm>
        </p:spPr>
        <p:txBody>
          <a:bodyPr/>
          <a:lstStyle/>
          <a:p>
            <a:r>
              <a:rPr lang="en-US" altLang="en-US"/>
              <a:t>Address space</a:t>
            </a:r>
          </a:p>
          <a:p>
            <a:pPr lvl="1"/>
            <a:r>
              <a:rPr lang="en-US" altLang="en-US"/>
              <a:t>Child duplicate of parent</a:t>
            </a:r>
          </a:p>
          <a:p>
            <a:pPr lvl="1"/>
            <a:r>
              <a:rPr lang="en-US" altLang="en-US"/>
              <a:t>Child has a program loaded into it</a:t>
            </a:r>
          </a:p>
          <a:p>
            <a:r>
              <a:rPr lang="en-US" altLang="en-US"/>
              <a:t>UNIX examples</a:t>
            </a:r>
          </a:p>
          <a:p>
            <a:pPr lvl="1"/>
            <a:r>
              <a:rPr lang="en-US" altLang="en-US" b="1">
                <a:solidFill>
                  <a:srgbClr val="000000"/>
                </a:solidFill>
                <a:latin typeface="Courier New" pitchFamily="49" charset="0"/>
                <a:cs typeface="Courier New" pitchFamily="49" charset="0"/>
              </a:rPr>
              <a:t>fork()</a:t>
            </a:r>
            <a:r>
              <a:rPr lang="en-US" altLang="en-US">
                <a:solidFill>
                  <a:srgbClr val="000000"/>
                </a:solidFill>
              </a:rPr>
              <a:t> </a:t>
            </a:r>
            <a:r>
              <a:rPr lang="en-US" altLang="en-US"/>
              <a:t>system call creates new process</a:t>
            </a:r>
          </a:p>
          <a:p>
            <a:pPr lvl="1"/>
            <a:r>
              <a:rPr lang="en-US" altLang="en-US" b="1">
                <a:solidFill>
                  <a:srgbClr val="000000"/>
                </a:solidFill>
                <a:latin typeface="Courier New" pitchFamily="49" charset="0"/>
                <a:cs typeface="Courier New" pitchFamily="49" charset="0"/>
              </a:rPr>
              <a:t>exec()</a:t>
            </a:r>
            <a:r>
              <a:rPr lang="en-US" altLang="en-US"/>
              <a:t> system call used after a </a:t>
            </a:r>
            <a:r>
              <a:rPr lang="en-US" altLang="en-US" b="1">
                <a:solidFill>
                  <a:srgbClr val="000000"/>
                </a:solidFill>
                <a:latin typeface="Courier New" pitchFamily="49" charset="0"/>
                <a:cs typeface="Courier New" pitchFamily="49" charset="0"/>
              </a:rPr>
              <a:t>fork()</a:t>
            </a:r>
            <a:r>
              <a:rPr lang="en-US" altLang="en-US"/>
              <a:t> to replace the process</a:t>
            </a:r>
            <a:r>
              <a:rPr lang="ja-JP" altLang="en-US"/>
              <a:t>’</a:t>
            </a:r>
            <a:r>
              <a:rPr lang="en-US" altLang="ja-JP"/>
              <a:t> memory space with a new program</a:t>
            </a:r>
            <a:endParaRPr lang="en-US" altLang="en-US"/>
          </a:p>
        </p:txBody>
      </p:sp>
      <p:pic>
        <p:nvPicPr>
          <p:cNvPr id="25604" name="Picture 4" descr="3"/>
          <p:cNvPicPr>
            <a:picLocks noChangeAspect="1" noChangeArrowheads="1"/>
          </p:cNvPicPr>
          <p:nvPr/>
        </p:nvPicPr>
        <p:blipFill>
          <a:blip r:embed="rId3"/>
          <a:srcRect/>
          <a:stretch>
            <a:fillRect/>
          </a:stretch>
        </p:blipFill>
        <p:spPr bwMode="auto">
          <a:xfrm>
            <a:off x="1497013" y="3798888"/>
            <a:ext cx="6419850" cy="1616075"/>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996950" y="161925"/>
            <a:ext cx="8229600" cy="576263"/>
          </a:xfrm>
        </p:spPr>
        <p:txBody>
          <a:bodyPr>
            <a:normAutofit fontScale="90000"/>
          </a:bodyPr>
          <a:lstStyle/>
          <a:p>
            <a:pPr eaLnBrk="1" hangingPunct="1"/>
            <a:r>
              <a:rPr lang="en-US" altLang="en-US"/>
              <a:t>C Program Forking Separate Process</a:t>
            </a:r>
          </a:p>
        </p:txBody>
      </p:sp>
      <p:pic>
        <p:nvPicPr>
          <p:cNvPr id="26627" name="Picture 5" descr="Screen Shot 2012-12-04 at 11.21.10 AM.png"/>
          <p:cNvPicPr>
            <a:picLocks noChangeAspect="1"/>
          </p:cNvPicPr>
          <p:nvPr/>
        </p:nvPicPr>
        <p:blipFill>
          <a:blip r:embed="rId3"/>
          <a:srcRect/>
          <a:stretch>
            <a:fillRect/>
          </a:stretch>
        </p:blipFill>
        <p:spPr bwMode="auto">
          <a:xfrm>
            <a:off x="1735138" y="969963"/>
            <a:ext cx="6038850" cy="56038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198438"/>
            <a:ext cx="8229600" cy="576262"/>
          </a:xfrm>
        </p:spPr>
        <p:txBody>
          <a:bodyPr>
            <a:normAutofit fontScale="90000"/>
          </a:bodyPr>
          <a:lstStyle/>
          <a:p>
            <a:pPr eaLnBrk="1" hangingPunct="1"/>
            <a:r>
              <a:rPr lang="en-US" altLang="en-US"/>
              <a:t>Process Termination</a:t>
            </a:r>
          </a:p>
        </p:txBody>
      </p:sp>
      <p:sp>
        <p:nvSpPr>
          <p:cNvPr id="28675" name="Rectangle 3"/>
          <p:cNvSpPr>
            <a:spLocks noGrp="1" noChangeArrowheads="1"/>
          </p:cNvSpPr>
          <p:nvPr>
            <p:ph type="body" idx="1"/>
          </p:nvPr>
        </p:nvSpPr>
        <p:spPr>
          <a:xfrm>
            <a:off x="806450" y="1233488"/>
            <a:ext cx="7170738" cy="4530725"/>
          </a:xfrm>
        </p:spPr>
        <p:txBody>
          <a:bodyPr>
            <a:normAutofit fontScale="77500" lnSpcReduction="20000"/>
          </a:bodyPr>
          <a:lstStyle/>
          <a:p>
            <a:r>
              <a:rPr lang="en-US" altLang="en-US" dirty="0"/>
              <a:t>Process executes last statement and then asks the operating system to delete it using the </a:t>
            </a:r>
            <a:r>
              <a:rPr lang="en-US" altLang="en-US" b="1" dirty="0">
                <a:solidFill>
                  <a:srgbClr val="000000"/>
                </a:solidFill>
                <a:latin typeface="Courier New" pitchFamily="49" charset="0"/>
                <a:cs typeface="Courier New" pitchFamily="49" charset="0"/>
              </a:rPr>
              <a:t>exit()</a:t>
            </a:r>
            <a:r>
              <a:rPr lang="en-US" altLang="en-US" dirty="0">
                <a:cs typeface="Courier New" pitchFamily="49" charset="0"/>
              </a:rPr>
              <a:t> system call.</a:t>
            </a:r>
            <a:endParaRPr lang="en-US" altLang="en-US" dirty="0"/>
          </a:p>
          <a:p>
            <a:pPr lvl="1"/>
            <a:r>
              <a:rPr lang="en-US" altLang="en-US" dirty="0"/>
              <a:t>Returns  status data from child to parent (via </a:t>
            </a:r>
            <a:r>
              <a:rPr lang="en-US" altLang="en-US" b="1" dirty="0">
                <a:solidFill>
                  <a:srgbClr val="000000"/>
                </a:solidFill>
                <a:latin typeface="Courier New" pitchFamily="49" charset="0"/>
                <a:cs typeface="Courier New" pitchFamily="49" charset="0"/>
              </a:rPr>
              <a:t>wait()</a:t>
            </a:r>
            <a:r>
              <a:rPr lang="en-US" altLang="en-US" dirty="0"/>
              <a:t>)</a:t>
            </a:r>
          </a:p>
          <a:p>
            <a:pPr lvl="1"/>
            <a:r>
              <a:rPr lang="en-US" altLang="en-US" dirty="0"/>
              <a:t>Process</a:t>
            </a:r>
            <a:r>
              <a:rPr lang="ja-JP" altLang="en-US"/>
              <a:t>’</a:t>
            </a:r>
            <a:r>
              <a:rPr lang="en-US" altLang="ja-JP" dirty="0"/>
              <a:t> resources are </a:t>
            </a:r>
            <a:r>
              <a:rPr lang="en-US" altLang="ja-JP" dirty="0" err="1"/>
              <a:t>deallocated</a:t>
            </a:r>
            <a:r>
              <a:rPr lang="en-US" altLang="ja-JP" dirty="0"/>
              <a:t> by operating system</a:t>
            </a:r>
            <a:endParaRPr lang="en-US" altLang="en-US" dirty="0"/>
          </a:p>
          <a:p>
            <a:r>
              <a:rPr lang="en-US" altLang="en-US" dirty="0"/>
              <a:t>Parent may terminate the execution of children processes  using the </a:t>
            </a:r>
            <a:r>
              <a:rPr lang="en-US" altLang="en-US" b="1" dirty="0">
                <a:solidFill>
                  <a:srgbClr val="000000"/>
                </a:solidFill>
                <a:latin typeface="Courier New" pitchFamily="49" charset="0"/>
                <a:cs typeface="Courier New" pitchFamily="49" charset="0"/>
              </a:rPr>
              <a:t>abort()</a:t>
            </a:r>
            <a:r>
              <a:rPr lang="en-US" altLang="en-US" dirty="0">
                <a:cs typeface="Courier New" pitchFamily="49" charset="0"/>
              </a:rPr>
              <a:t> system call.  Some reasons for doing so:</a:t>
            </a:r>
            <a:endParaRPr lang="en-US" altLang="en-US" dirty="0"/>
          </a:p>
          <a:p>
            <a:pPr lvl="1"/>
            <a:r>
              <a:rPr lang="en-US" altLang="en-US" dirty="0"/>
              <a:t>Child has exceeded allocated resources</a:t>
            </a:r>
          </a:p>
          <a:p>
            <a:pPr lvl="1"/>
            <a:r>
              <a:rPr lang="en-US" altLang="en-US" dirty="0"/>
              <a:t>Task assigned to child is no longer required</a:t>
            </a:r>
          </a:p>
          <a:p>
            <a:pPr lvl="1"/>
            <a:r>
              <a:rPr lang="en-US" altLang="en-US" dirty="0"/>
              <a:t>The parent is exiting and the operating systems does not allow  a child to continue if its parent terminates (cascading termination)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Process Termination</a:t>
            </a:r>
          </a:p>
        </p:txBody>
      </p:sp>
      <p:sp>
        <p:nvSpPr>
          <p:cNvPr id="29699" name="Rectangle 3"/>
          <p:cNvSpPr>
            <a:spLocks noGrp="1" noChangeArrowheads="1"/>
          </p:cNvSpPr>
          <p:nvPr>
            <p:ph type="body" idx="1"/>
          </p:nvPr>
        </p:nvSpPr>
        <p:spPr>
          <a:xfrm>
            <a:off x="957263" y="1042988"/>
            <a:ext cx="7369175" cy="4530725"/>
          </a:xfrm>
        </p:spPr>
        <p:txBody>
          <a:bodyPr>
            <a:normAutofit fontScale="77500" lnSpcReduction="20000"/>
          </a:bodyPr>
          <a:lstStyle/>
          <a:p>
            <a:pPr lvl="1"/>
            <a:endParaRPr lang="en-US" altLang="en-US" sz="800" dirty="0"/>
          </a:p>
          <a:p>
            <a:r>
              <a:rPr lang="en-US" altLang="en-US" dirty="0"/>
              <a:t>Some operating systems do not allow child to exists if its parent has terminated.  If a process terminates, then all its children must also be terminated.</a:t>
            </a:r>
          </a:p>
          <a:p>
            <a:pPr lvl="1"/>
            <a:r>
              <a:rPr lang="en-US" altLang="en-US" b="1" dirty="0"/>
              <a:t>cascading termination.  </a:t>
            </a:r>
            <a:r>
              <a:rPr lang="en-US" altLang="en-US" dirty="0"/>
              <a:t>All children, grandchildren, etc.  are  terminated.</a:t>
            </a:r>
            <a:endParaRPr lang="en-US" altLang="en-US" b="1" dirty="0"/>
          </a:p>
          <a:p>
            <a:pPr lvl="1"/>
            <a:r>
              <a:rPr lang="en-US" altLang="en-US" dirty="0"/>
              <a:t>The termination is initiated by the operating system.</a:t>
            </a:r>
            <a:endParaRPr lang="en-US" altLang="en-US" b="1" dirty="0"/>
          </a:p>
          <a:p>
            <a:r>
              <a:rPr lang="en-US" altLang="en-US" dirty="0"/>
              <a:t>The parent process may wait for termination of a child process by using the </a:t>
            </a:r>
            <a:r>
              <a:rPr lang="en-US" altLang="en-US" b="1" dirty="0">
                <a:solidFill>
                  <a:srgbClr val="000000"/>
                </a:solidFill>
                <a:latin typeface="Courier New" pitchFamily="49" charset="0"/>
                <a:cs typeface="Courier New" pitchFamily="49" charset="0"/>
              </a:rPr>
              <a:t>wait()</a:t>
            </a:r>
            <a:r>
              <a:rPr lang="en-US" altLang="en-US" dirty="0"/>
              <a:t>system call</a:t>
            </a:r>
            <a:r>
              <a:rPr lang="en-US" altLang="en-US" b="1" dirty="0">
                <a:solidFill>
                  <a:srgbClr val="000000"/>
                </a:solidFill>
                <a:latin typeface="Courier New" pitchFamily="49" charset="0"/>
                <a:cs typeface="Courier New" pitchFamily="49" charset="0"/>
              </a:rPr>
              <a:t>. </a:t>
            </a:r>
            <a:r>
              <a:rPr lang="en-US" altLang="en-US" dirty="0"/>
              <a:t>The call returns status information and the </a:t>
            </a:r>
            <a:r>
              <a:rPr lang="en-US" altLang="en-US" dirty="0" err="1"/>
              <a:t>pid</a:t>
            </a:r>
            <a:r>
              <a:rPr lang="en-US" altLang="en-US" dirty="0"/>
              <a:t> of the terminated process</a:t>
            </a:r>
            <a:endParaRPr lang="en-US" altLang="en-US" b="1" dirty="0">
              <a:solidFill>
                <a:srgbClr val="000000"/>
              </a:solidFill>
              <a:latin typeface="Courier New" pitchFamily="49" charset="0"/>
              <a:cs typeface="Courier New" pitchFamily="49" charset="0"/>
            </a:endParaRPr>
          </a:p>
          <a:p>
            <a:pPr>
              <a:buFont typeface="Monotype Sorts" pitchFamily="-84" charset="2"/>
              <a:buNone/>
            </a:pPr>
            <a:r>
              <a:rPr lang="en-US" altLang="en-US" b="1" dirty="0">
                <a:solidFill>
                  <a:srgbClr val="000000"/>
                </a:solidFill>
                <a:latin typeface="Courier New" pitchFamily="49" charset="0"/>
                <a:cs typeface="Courier New" pitchFamily="49" charset="0"/>
              </a:rPr>
              <a:t>      </a:t>
            </a:r>
            <a:r>
              <a:rPr lang="en-US" altLang="en-US" b="1" dirty="0" err="1">
                <a:solidFill>
                  <a:srgbClr val="000000"/>
                </a:solidFill>
                <a:latin typeface="Courier New" pitchFamily="49" charset="0"/>
                <a:cs typeface="Courier New" pitchFamily="49" charset="0"/>
              </a:rPr>
              <a:t>pid</a:t>
            </a:r>
            <a:r>
              <a:rPr lang="en-US" altLang="en-US" b="1" dirty="0">
                <a:solidFill>
                  <a:srgbClr val="000000"/>
                </a:solidFill>
                <a:latin typeface="Courier New" pitchFamily="49" charset="0"/>
                <a:cs typeface="Courier New" pitchFamily="49" charset="0"/>
              </a:rPr>
              <a:t> = wait(&amp;status);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060450" y="277813"/>
            <a:ext cx="7626350" cy="576262"/>
          </a:xfrm>
        </p:spPr>
        <p:txBody>
          <a:bodyPr>
            <a:normAutofit fontScale="90000"/>
          </a:bodyPr>
          <a:lstStyle/>
          <a:p>
            <a:pPr eaLnBrk="1" hangingPunct="1"/>
            <a:r>
              <a:rPr lang="en-US"/>
              <a:t>Cooperating Processes</a:t>
            </a:r>
          </a:p>
        </p:txBody>
      </p:sp>
      <p:sp>
        <p:nvSpPr>
          <p:cNvPr id="33795" name="Rectangle 3"/>
          <p:cNvSpPr>
            <a:spLocks noGrp="1" noChangeArrowheads="1"/>
          </p:cNvSpPr>
          <p:nvPr>
            <p:ph type="body" idx="1"/>
          </p:nvPr>
        </p:nvSpPr>
        <p:spPr>
          <a:xfrm>
            <a:off x="806450" y="1233488"/>
            <a:ext cx="7529513" cy="4530725"/>
          </a:xfrm>
        </p:spPr>
        <p:txBody>
          <a:bodyPr>
            <a:normAutofit fontScale="92500"/>
          </a:bodyPr>
          <a:lstStyle/>
          <a:p>
            <a:r>
              <a:rPr lang="en-US" b="1" i="1"/>
              <a:t>Independent</a:t>
            </a:r>
            <a:r>
              <a:rPr lang="en-US"/>
              <a:t> process cannot affect or be affected by the execution of another process</a:t>
            </a:r>
          </a:p>
          <a:p>
            <a:r>
              <a:rPr lang="en-US" b="1" i="1">
                <a:solidFill>
                  <a:srgbClr val="000000"/>
                </a:solidFill>
              </a:rPr>
              <a:t>Cooperating</a:t>
            </a:r>
            <a:r>
              <a:rPr lang="en-US"/>
              <a:t> process can affect or be affected by the execution of another process</a:t>
            </a:r>
          </a:p>
          <a:p>
            <a:r>
              <a:rPr lang="en-US"/>
              <a:t>Advantages of process cooperation</a:t>
            </a:r>
          </a:p>
          <a:p>
            <a:pPr lvl="1"/>
            <a:r>
              <a:rPr lang="en-US"/>
              <a:t>Information sharing </a:t>
            </a:r>
          </a:p>
          <a:p>
            <a:pPr lvl="1"/>
            <a:r>
              <a:rPr lang="en-US"/>
              <a:t>Computation speed-up</a:t>
            </a:r>
          </a:p>
          <a:p>
            <a:pPr lvl="1"/>
            <a:r>
              <a:rPr lang="en-US"/>
              <a:t>Modularity</a:t>
            </a:r>
          </a:p>
          <a:p>
            <a:pPr lvl="1"/>
            <a:r>
              <a:rPr lang="en-US"/>
              <a:t>Convenience</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749300" y="247650"/>
            <a:ext cx="7937500" cy="576263"/>
          </a:xfrm>
        </p:spPr>
        <p:txBody>
          <a:bodyPr>
            <a:normAutofit fontScale="90000"/>
          </a:bodyPr>
          <a:lstStyle/>
          <a:p>
            <a:pPr eaLnBrk="1" hangingPunct="1"/>
            <a:r>
              <a:rPr lang="en-US"/>
              <a:t>Producer-Consumer Problem</a:t>
            </a:r>
          </a:p>
        </p:txBody>
      </p:sp>
      <p:sp>
        <p:nvSpPr>
          <p:cNvPr id="34819" name="Rectangle 3"/>
          <p:cNvSpPr>
            <a:spLocks noGrp="1" noChangeArrowheads="1"/>
          </p:cNvSpPr>
          <p:nvPr>
            <p:ph type="body" idx="1"/>
          </p:nvPr>
        </p:nvSpPr>
        <p:spPr>
          <a:xfrm>
            <a:off x="842963" y="1185863"/>
            <a:ext cx="6667500" cy="4498975"/>
          </a:xfrm>
        </p:spPr>
        <p:txBody>
          <a:bodyPr/>
          <a:lstStyle/>
          <a:p>
            <a:r>
              <a:rPr lang="en-US"/>
              <a:t>Paradigm for cooperating processes, </a:t>
            </a:r>
            <a:r>
              <a:rPr lang="en-US" i="1"/>
              <a:t>producer</a:t>
            </a:r>
            <a:r>
              <a:rPr lang="en-US"/>
              <a:t> process produces information that is consumed by a </a:t>
            </a:r>
            <a:r>
              <a:rPr lang="en-US" i="1"/>
              <a:t>consumer</a:t>
            </a:r>
            <a:r>
              <a:rPr lang="en-US"/>
              <a:t> process</a:t>
            </a:r>
          </a:p>
          <a:p>
            <a:pPr lvl="1"/>
            <a:r>
              <a:rPr lang="en-US" b="1">
                <a:solidFill>
                  <a:srgbClr val="3366FF"/>
                </a:solidFill>
              </a:rPr>
              <a:t>unbounded-buffer </a:t>
            </a:r>
            <a:r>
              <a:rPr lang="en-US"/>
              <a:t>places no practical limit on the size of the buffer</a:t>
            </a:r>
          </a:p>
          <a:p>
            <a:pPr lvl="1"/>
            <a:r>
              <a:rPr lang="en-US" b="1">
                <a:solidFill>
                  <a:srgbClr val="3366FF"/>
                </a:solidFill>
              </a:rPr>
              <a:t>bounded-buffer </a:t>
            </a:r>
            <a:r>
              <a:rPr lang="en-US"/>
              <a:t>assumes that there is a fixed buffer size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046163" y="300038"/>
            <a:ext cx="8074025" cy="457200"/>
          </a:xfrm>
        </p:spPr>
        <p:txBody>
          <a:bodyPr>
            <a:normAutofit fontScale="90000"/>
          </a:bodyPr>
          <a:lstStyle/>
          <a:p>
            <a:pPr eaLnBrk="1" hangingPunct="1"/>
            <a:r>
              <a:rPr lang="en-US" sz="2800"/>
              <a:t>Bounded-Buffer – Shared-Memory Solution</a:t>
            </a:r>
          </a:p>
        </p:txBody>
      </p:sp>
      <p:sp>
        <p:nvSpPr>
          <p:cNvPr id="35843" name="Rectangle 3"/>
          <p:cNvSpPr>
            <a:spLocks noGrp="1" noChangeArrowheads="1"/>
          </p:cNvSpPr>
          <p:nvPr>
            <p:ph type="body" idx="1"/>
          </p:nvPr>
        </p:nvSpPr>
        <p:spPr>
          <a:xfrm>
            <a:off x="1195388" y="1203325"/>
            <a:ext cx="7131050" cy="4700588"/>
          </a:xfrm>
        </p:spPr>
        <p:txBody>
          <a:bodyPr/>
          <a:lstStyle/>
          <a:p>
            <a:r>
              <a:rPr lang="en-US" sz="1600"/>
              <a:t>Shared data</a:t>
            </a:r>
          </a:p>
          <a:p>
            <a:pPr marL="1598613" lvl="3">
              <a:buFontTx/>
              <a:buNone/>
            </a:pPr>
            <a:r>
              <a:rPr lang="en-US" sz="1600">
                <a:latin typeface="Courier New" pitchFamily="49" charset="0"/>
                <a:cs typeface="Courier New" pitchFamily="49" charset="0"/>
              </a:rPr>
              <a:t>#define BUFFER_SIZE 10</a:t>
            </a:r>
          </a:p>
          <a:p>
            <a:pPr marL="1598613" lvl="3">
              <a:buFontTx/>
              <a:buNone/>
            </a:pPr>
            <a:r>
              <a:rPr lang="en-US" sz="1600">
                <a:latin typeface="Courier New" pitchFamily="49" charset="0"/>
                <a:cs typeface="Courier New" pitchFamily="49" charset="0"/>
              </a:rPr>
              <a:t>typedef struct {</a:t>
            </a:r>
          </a:p>
          <a:p>
            <a:pPr marL="1598613" lvl="3">
              <a:buFontTx/>
              <a:buNone/>
            </a:pPr>
            <a:r>
              <a:rPr lang="en-US" sz="1600">
                <a:latin typeface="Courier New" pitchFamily="49" charset="0"/>
                <a:cs typeface="Courier New" pitchFamily="49" charset="0"/>
              </a:rPr>
              <a:t>	. . .</a:t>
            </a:r>
          </a:p>
          <a:p>
            <a:pPr marL="1598613" lvl="3">
              <a:buFontTx/>
              <a:buNone/>
            </a:pPr>
            <a:r>
              <a:rPr lang="en-US" sz="1600">
                <a:latin typeface="Courier New" pitchFamily="49" charset="0"/>
                <a:cs typeface="Courier New" pitchFamily="49" charset="0"/>
              </a:rPr>
              <a:t>} item;</a:t>
            </a:r>
          </a:p>
          <a:p>
            <a:pPr marL="1598613" lvl="3">
              <a:buFontTx/>
              <a:buNone/>
            </a:pPr>
            <a:endParaRPr lang="en-US" sz="1600">
              <a:latin typeface="Courier New" pitchFamily="49" charset="0"/>
              <a:cs typeface="Courier New" pitchFamily="49" charset="0"/>
            </a:endParaRPr>
          </a:p>
          <a:p>
            <a:pPr marL="1598613" lvl="3">
              <a:buFontTx/>
              <a:buNone/>
            </a:pPr>
            <a:r>
              <a:rPr lang="en-US" sz="1600">
                <a:latin typeface="Courier New" pitchFamily="49" charset="0"/>
                <a:cs typeface="Courier New" pitchFamily="49" charset="0"/>
              </a:rPr>
              <a:t>item buffer[BUFFER_SIZE];</a:t>
            </a:r>
          </a:p>
          <a:p>
            <a:pPr marL="1598613" lvl="3">
              <a:buFontTx/>
              <a:buNone/>
            </a:pPr>
            <a:r>
              <a:rPr lang="en-US" sz="1600">
                <a:latin typeface="Courier New" pitchFamily="49" charset="0"/>
                <a:cs typeface="Courier New" pitchFamily="49" charset="0"/>
              </a:rPr>
              <a:t>int in = 0;</a:t>
            </a:r>
          </a:p>
          <a:p>
            <a:pPr marL="1598613" lvl="3">
              <a:buFontTx/>
              <a:buNone/>
            </a:pPr>
            <a:r>
              <a:rPr lang="en-US" sz="1600">
                <a:latin typeface="Courier New" pitchFamily="49" charset="0"/>
                <a:cs typeface="Courier New" pitchFamily="49" charset="0"/>
              </a:rPr>
              <a:t>int out = 0;</a:t>
            </a:r>
          </a:p>
          <a:p>
            <a:pPr marL="1598613" lvl="3">
              <a:buFontTx/>
              <a:buNone/>
            </a:pPr>
            <a:endParaRPr lang="en-US" sz="1600"/>
          </a:p>
          <a:p>
            <a:r>
              <a:rPr lang="en-US" sz="1600"/>
              <a:t>Solution is correct, but can only use BUFFER_SIZE-1 elements</a:t>
            </a:r>
          </a:p>
          <a:p>
            <a:pPr marL="1598613" lvl="3">
              <a:buFontTx/>
              <a:buNone/>
            </a:pPr>
            <a:endParaRPr lang="en-US" sz="2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457200" y="182563"/>
            <a:ext cx="8229600" cy="576262"/>
          </a:xfrm>
        </p:spPr>
        <p:txBody>
          <a:bodyPr>
            <a:normAutofit fontScale="90000"/>
          </a:bodyPr>
          <a:lstStyle/>
          <a:p>
            <a:pPr eaLnBrk="1" hangingPunct="1"/>
            <a:r>
              <a:rPr lang="en-US"/>
              <a:t>Computer Startup</a:t>
            </a:r>
          </a:p>
        </p:txBody>
      </p:sp>
      <p:sp>
        <p:nvSpPr>
          <p:cNvPr id="12291" name="Rectangle 3"/>
          <p:cNvSpPr>
            <a:spLocks noGrp="1" noChangeArrowheads="1"/>
          </p:cNvSpPr>
          <p:nvPr>
            <p:ph type="body" idx="4294967295"/>
          </p:nvPr>
        </p:nvSpPr>
        <p:spPr>
          <a:xfrm>
            <a:off x="806450" y="1233488"/>
            <a:ext cx="6318250" cy="4530725"/>
          </a:xfrm>
        </p:spPr>
        <p:txBody>
          <a:bodyPr/>
          <a:lstStyle/>
          <a:p>
            <a:r>
              <a:rPr lang="en-US" b="1">
                <a:solidFill>
                  <a:srgbClr val="3366FF"/>
                </a:solidFill>
              </a:rPr>
              <a:t>bootstrap program</a:t>
            </a:r>
            <a:r>
              <a:rPr lang="en-US">
                <a:solidFill>
                  <a:srgbClr val="3366FF"/>
                </a:solidFill>
              </a:rPr>
              <a:t> </a:t>
            </a:r>
            <a:r>
              <a:rPr lang="en-US"/>
              <a:t>is loaded at power-up or reboot</a:t>
            </a:r>
          </a:p>
          <a:p>
            <a:pPr lvl="1"/>
            <a:r>
              <a:rPr lang="en-US"/>
              <a:t>Typically stored in ROM or EPROM, generally known as </a:t>
            </a:r>
            <a:r>
              <a:rPr lang="en-US" b="1">
                <a:solidFill>
                  <a:srgbClr val="3366FF"/>
                </a:solidFill>
              </a:rPr>
              <a:t>firmware</a:t>
            </a:r>
          </a:p>
          <a:p>
            <a:pPr lvl="1"/>
            <a:r>
              <a:rPr lang="en-US"/>
              <a:t>Initializes all aspects of system</a:t>
            </a:r>
          </a:p>
          <a:p>
            <a:pPr lvl="1"/>
            <a:r>
              <a:rPr lang="en-US"/>
              <a:t>Loads operating system kernel and starts execution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117600" y="203200"/>
            <a:ext cx="7569200" cy="576263"/>
          </a:xfrm>
        </p:spPr>
        <p:txBody>
          <a:bodyPr>
            <a:normAutofit fontScale="90000"/>
          </a:bodyPr>
          <a:lstStyle/>
          <a:p>
            <a:pPr eaLnBrk="1" hangingPunct="1"/>
            <a:r>
              <a:rPr lang="en-US"/>
              <a:t>Bounded-Buffer – Producer</a:t>
            </a:r>
          </a:p>
        </p:txBody>
      </p:sp>
      <p:sp>
        <p:nvSpPr>
          <p:cNvPr id="33795" name="Rectangle 3"/>
          <p:cNvSpPr>
            <a:spLocks noGrp="1" noChangeArrowheads="1"/>
          </p:cNvSpPr>
          <p:nvPr>
            <p:ph type="body" idx="1"/>
          </p:nvPr>
        </p:nvSpPr>
        <p:spPr>
          <a:xfrm>
            <a:off x="1603375" y="1014413"/>
            <a:ext cx="6940550" cy="4483100"/>
          </a:xfrm>
        </p:spPr>
        <p:txBody>
          <a:bodyPr/>
          <a:lstStyle/>
          <a:p>
            <a:pPr>
              <a:buFont typeface="Monotype Sorts" charset="0"/>
              <a:buNone/>
              <a:defRPr/>
            </a:pPr>
            <a:endParaRPr lang="en-US" sz="1600" dirty="0">
              <a:latin typeface="Monaco" charset="0"/>
              <a:ea typeface="ＭＳ Ｐゴシック" charset="0"/>
              <a:cs typeface="ＭＳ Ｐゴシック" charset="0"/>
            </a:endParaRPr>
          </a:p>
          <a:p>
            <a:pPr marL="0" indent="0">
              <a:buFont typeface="Monotype Sorts" pitchFamily="-84" charset="2"/>
              <a:buNone/>
              <a:defRPr/>
            </a:pPr>
            <a:r>
              <a:rPr lang="en-US" sz="1600" dirty="0"/>
              <a:t>item </a:t>
            </a:r>
            <a:r>
              <a:rPr lang="en-US" sz="1600" dirty="0" err="1"/>
              <a:t>next_produced</a:t>
            </a:r>
            <a:r>
              <a:rPr lang="en-US" sz="1600" dirty="0"/>
              <a:t>; </a:t>
            </a:r>
          </a:p>
          <a:p>
            <a:pPr marL="0" indent="0">
              <a:buFont typeface="Monotype Sorts" pitchFamily="-84" charset="2"/>
              <a:buNone/>
              <a:defRPr/>
            </a:pPr>
            <a:r>
              <a:rPr lang="en-US" sz="1600" dirty="0"/>
              <a:t>while (true) { </a:t>
            </a:r>
          </a:p>
          <a:p>
            <a:pPr marL="0" indent="0">
              <a:buFont typeface="Monotype Sorts" pitchFamily="-84" charset="2"/>
              <a:buNone/>
              <a:defRPr/>
            </a:pPr>
            <a:r>
              <a:rPr lang="en-US" sz="1600" dirty="0"/>
              <a:t>	/* produce an item in next produced */ </a:t>
            </a:r>
          </a:p>
          <a:p>
            <a:pPr marL="0" indent="0">
              <a:buFont typeface="Monotype Sorts" pitchFamily="-84" charset="2"/>
              <a:buNone/>
              <a:defRPr/>
            </a:pPr>
            <a:r>
              <a:rPr lang="en-US" sz="1600" dirty="0"/>
              <a:t>	while (((in + 1) % BUFFER_SIZE) == out) </a:t>
            </a:r>
          </a:p>
          <a:p>
            <a:pPr marL="0" indent="0">
              <a:buFont typeface="Monotype Sorts" pitchFamily="-84" charset="2"/>
              <a:buNone/>
              <a:defRPr/>
            </a:pPr>
            <a:r>
              <a:rPr lang="en-US" sz="1600" dirty="0"/>
              <a:t>		; /* do nothing */ </a:t>
            </a:r>
          </a:p>
          <a:p>
            <a:pPr marL="0" indent="0">
              <a:buFont typeface="Monotype Sorts" pitchFamily="-84" charset="2"/>
              <a:buNone/>
              <a:defRPr/>
            </a:pPr>
            <a:r>
              <a:rPr lang="en-US" sz="1600" dirty="0"/>
              <a:t>	buffer[in] = </a:t>
            </a:r>
            <a:r>
              <a:rPr lang="en-US" sz="1600" dirty="0" err="1"/>
              <a:t>next_produced</a:t>
            </a:r>
            <a:r>
              <a:rPr lang="en-US" sz="1600" dirty="0"/>
              <a:t>; </a:t>
            </a:r>
          </a:p>
          <a:p>
            <a:pPr marL="0" indent="0">
              <a:buFont typeface="Monotype Sorts" pitchFamily="-84" charset="2"/>
              <a:buNone/>
              <a:defRPr/>
            </a:pPr>
            <a:r>
              <a:rPr lang="en-US" sz="1600" dirty="0"/>
              <a:t>	in = (in + 1) % BUFFER_SIZE; </a:t>
            </a:r>
          </a:p>
          <a:p>
            <a:pPr marL="0" indent="0">
              <a:buFont typeface="Monotype Sorts" pitchFamily="-84" charset="2"/>
              <a:buNone/>
              <a:defRPr/>
            </a:pPr>
            <a:r>
              <a:rPr lang="en-US" sz="1600" dirty="0"/>
              <a:t>} </a:t>
            </a:r>
          </a:p>
          <a:p>
            <a:pPr>
              <a:buFont typeface="Monotype Sorts" charset="0"/>
              <a:buNone/>
              <a:defRPr/>
            </a:pPr>
            <a:endParaRPr lang="en-US" sz="2000" dirty="0">
              <a:latin typeface="Monaco" charset="0"/>
              <a:ea typeface="ＭＳ Ｐゴシック" charset="0"/>
              <a:cs typeface="ＭＳ Ｐゴシック" charset="0"/>
            </a:endParaRPr>
          </a:p>
          <a:p>
            <a:pPr>
              <a:buFont typeface="Monotype Sorts" charset="0"/>
              <a:buNone/>
              <a:defRPr/>
            </a:pPr>
            <a:endParaRPr lang="en-US" sz="2000" dirty="0">
              <a:ea typeface="ＭＳ Ｐゴシック" charset="0"/>
              <a:cs typeface="ＭＳ Ｐゴシック" charset="0"/>
            </a:endParaRPr>
          </a:p>
          <a:p>
            <a:pPr>
              <a:buFont typeface="Monotype Sorts" charset="0"/>
              <a:buNone/>
              <a:defRPr/>
            </a:pPr>
            <a:r>
              <a:rPr lang="en-US" sz="1400" dirty="0">
                <a:ea typeface="ＭＳ Ｐゴシック" charset="0"/>
                <a:cs typeface="ＭＳ Ｐゴシック" charset="0"/>
              </a:rPr>
              <a:t>	</a:t>
            </a:r>
          </a:p>
          <a:p>
            <a:pPr marL="7168674" lvl="4">
              <a:buFontTx/>
              <a:buNone/>
              <a:defRPr/>
            </a:pPr>
            <a:endParaRPr lang="en-US" sz="1100" dirty="0">
              <a:ea typeface="ＭＳ Ｐゴシック"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203200"/>
            <a:ext cx="8229600" cy="576263"/>
          </a:xfrm>
        </p:spPr>
        <p:txBody>
          <a:bodyPr>
            <a:normAutofit fontScale="90000"/>
          </a:bodyPr>
          <a:lstStyle/>
          <a:p>
            <a:pPr eaLnBrk="1" hangingPunct="1"/>
            <a:r>
              <a:rPr lang="en-US"/>
              <a:t>Bounded Buffer – Consumer</a:t>
            </a:r>
          </a:p>
        </p:txBody>
      </p:sp>
      <p:sp>
        <p:nvSpPr>
          <p:cNvPr id="37891" name="Rectangle 3"/>
          <p:cNvSpPr>
            <a:spLocks noGrp="1" noChangeArrowheads="1"/>
          </p:cNvSpPr>
          <p:nvPr>
            <p:ph type="body" idx="1"/>
          </p:nvPr>
        </p:nvSpPr>
        <p:spPr>
          <a:xfrm>
            <a:off x="1649413" y="1219200"/>
            <a:ext cx="6894512" cy="4411663"/>
          </a:xfrm>
        </p:spPr>
        <p:txBody>
          <a:bodyPr/>
          <a:lstStyle/>
          <a:p>
            <a:pPr marL="0" indent="0">
              <a:buFont typeface="Monotype Sorts" pitchFamily="-84" charset="2"/>
              <a:buNone/>
            </a:pPr>
            <a:r>
              <a:rPr lang="en-US" sz="1600">
                <a:latin typeface="Courier New" pitchFamily="49" charset="0"/>
                <a:cs typeface="Courier New" pitchFamily="49" charset="0"/>
              </a:rPr>
              <a:t>item next_consumed; </a:t>
            </a:r>
          </a:p>
          <a:p>
            <a:pPr marL="0" indent="0">
              <a:buFont typeface="Monotype Sorts" pitchFamily="-84" charset="2"/>
              <a:buNone/>
            </a:pPr>
            <a:r>
              <a:rPr lang="en-US" sz="1600">
                <a:latin typeface="Courier New" pitchFamily="49" charset="0"/>
                <a:cs typeface="Courier New" pitchFamily="49" charset="0"/>
              </a:rPr>
              <a:t>while (true) {</a:t>
            </a:r>
            <a:br>
              <a:rPr lang="en-US" sz="1600">
                <a:latin typeface="Courier New" pitchFamily="49" charset="0"/>
                <a:cs typeface="Courier New" pitchFamily="49" charset="0"/>
              </a:rPr>
            </a:br>
            <a:r>
              <a:rPr lang="en-US" sz="1600">
                <a:latin typeface="Courier New" pitchFamily="49" charset="0"/>
                <a:cs typeface="Courier New" pitchFamily="49" charset="0"/>
              </a:rPr>
              <a:t>	while (in == out) </a:t>
            </a:r>
          </a:p>
          <a:p>
            <a:pPr marL="0" indent="0">
              <a:buFont typeface="Monotype Sorts" pitchFamily="-84" charset="2"/>
              <a:buNone/>
            </a:pPr>
            <a:r>
              <a:rPr lang="en-US" sz="1600">
                <a:latin typeface="Courier New" pitchFamily="49" charset="0"/>
                <a:cs typeface="Courier New" pitchFamily="49" charset="0"/>
              </a:rPr>
              <a:t>		; /* do nothing */</a:t>
            </a:r>
            <a:br>
              <a:rPr lang="en-US" sz="1600">
                <a:latin typeface="Courier New" pitchFamily="49" charset="0"/>
                <a:cs typeface="Courier New" pitchFamily="49" charset="0"/>
              </a:rPr>
            </a:br>
            <a:r>
              <a:rPr lang="en-US" sz="1600">
                <a:latin typeface="Courier New" pitchFamily="49" charset="0"/>
                <a:cs typeface="Courier New" pitchFamily="49" charset="0"/>
              </a:rPr>
              <a:t>	next_consumed = buffer[out]; </a:t>
            </a:r>
          </a:p>
          <a:p>
            <a:pPr marL="0" indent="0">
              <a:buFont typeface="Monotype Sorts" pitchFamily="-84" charset="2"/>
              <a:buNone/>
            </a:pPr>
            <a:r>
              <a:rPr lang="en-US" sz="1600">
                <a:latin typeface="Courier New" pitchFamily="49" charset="0"/>
                <a:cs typeface="Courier New" pitchFamily="49" charset="0"/>
              </a:rPr>
              <a:t>	out = (out + 1) % BUFFER_SIZE;</a:t>
            </a:r>
            <a:br>
              <a:rPr lang="en-US" sz="1600">
                <a:latin typeface="Courier New" pitchFamily="49" charset="0"/>
                <a:cs typeface="Courier New" pitchFamily="49" charset="0"/>
              </a:rPr>
            </a:br>
            <a:endParaRPr lang="en-US" sz="1600">
              <a:latin typeface="Courier New" pitchFamily="49" charset="0"/>
              <a:cs typeface="Courier New" pitchFamily="49" charset="0"/>
            </a:endParaRPr>
          </a:p>
          <a:p>
            <a:pPr marL="0" indent="0">
              <a:buFont typeface="Monotype Sorts" pitchFamily="-84" charset="2"/>
              <a:buNone/>
            </a:pPr>
            <a:r>
              <a:rPr lang="en-US" sz="1600">
                <a:latin typeface="Courier New" pitchFamily="49" charset="0"/>
                <a:cs typeface="Courier New" pitchFamily="49" charset="0"/>
              </a:rPr>
              <a:t>	/* consume the item in next consumed */ </a:t>
            </a:r>
          </a:p>
          <a:p>
            <a:pPr marL="0" indent="0">
              <a:buFont typeface="Monotype Sorts" pitchFamily="-84" charset="2"/>
              <a:buNone/>
            </a:pPr>
            <a:r>
              <a:rPr lang="en-US" sz="1600">
                <a:latin typeface="Courier New" pitchFamily="49" charset="0"/>
                <a:cs typeface="Courier New" pitchFamily="49" charset="0"/>
              </a:rPr>
              <a:t>} </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a:xfrm>
            <a:off x="982663" y="168275"/>
            <a:ext cx="7704137" cy="576263"/>
          </a:xfrm>
        </p:spPr>
        <p:txBody>
          <a:bodyPr>
            <a:normAutofit fontScale="90000"/>
          </a:bodyPr>
          <a:lstStyle/>
          <a:p>
            <a:r>
              <a:rPr lang="en-US" altLang="en-US"/>
              <a:t>Interprocess Communication</a:t>
            </a:r>
          </a:p>
        </p:txBody>
      </p:sp>
      <p:sp>
        <p:nvSpPr>
          <p:cNvPr id="31747" name="Content Placeholder 2"/>
          <p:cNvSpPr>
            <a:spLocks noGrp="1"/>
          </p:cNvSpPr>
          <p:nvPr>
            <p:ph idx="1"/>
          </p:nvPr>
        </p:nvSpPr>
        <p:spPr>
          <a:xfrm>
            <a:off x="885825" y="1154113"/>
            <a:ext cx="7485063" cy="4530725"/>
          </a:xfrm>
        </p:spPr>
        <p:txBody>
          <a:bodyPr>
            <a:normAutofit/>
          </a:bodyPr>
          <a:lstStyle/>
          <a:p>
            <a:r>
              <a:rPr lang="en-US" altLang="en-US" dirty="0"/>
              <a:t>Cooperating processes need </a:t>
            </a:r>
            <a:r>
              <a:rPr lang="en-US" altLang="en-US" b="1" dirty="0" err="1">
                <a:solidFill>
                  <a:srgbClr val="3366FF"/>
                </a:solidFill>
              </a:rPr>
              <a:t>interprocess</a:t>
            </a:r>
            <a:r>
              <a:rPr lang="en-US" altLang="en-US" b="1" dirty="0">
                <a:solidFill>
                  <a:srgbClr val="3366FF"/>
                </a:solidFill>
              </a:rPr>
              <a:t> communication </a:t>
            </a:r>
            <a:r>
              <a:rPr lang="en-US" altLang="en-US" dirty="0"/>
              <a:t>(</a:t>
            </a:r>
            <a:r>
              <a:rPr lang="en-US" altLang="en-US" b="1" dirty="0">
                <a:solidFill>
                  <a:srgbClr val="3366FF"/>
                </a:solidFill>
              </a:rPr>
              <a:t>IPC</a:t>
            </a:r>
            <a:r>
              <a:rPr lang="en-US" altLang="en-US" dirty="0"/>
              <a:t>)</a:t>
            </a:r>
          </a:p>
          <a:p>
            <a:r>
              <a:rPr lang="en-US" altLang="en-US" dirty="0"/>
              <a:t>Two models of IPC</a:t>
            </a:r>
          </a:p>
          <a:p>
            <a:pPr lvl="1"/>
            <a:r>
              <a:rPr lang="en-US" altLang="en-US" b="1" dirty="0">
                <a:solidFill>
                  <a:srgbClr val="3366FF"/>
                </a:solidFill>
              </a:rPr>
              <a:t>Shared memory</a:t>
            </a:r>
          </a:p>
          <a:p>
            <a:pPr lvl="1"/>
            <a:r>
              <a:rPr lang="en-US" altLang="en-US" b="1" dirty="0">
                <a:solidFill>
                  <a:srgbClr val="3366FF"/>
                </a:solidFill>
              </a:rPr>
              <a:t>Message passing</a:t>
            </a:r>
          </a:p>
          <a:p>
            <a:pPr lvl="1"/>
            <a:endParaRPr lang="en-US"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57200" y="182563"/>
            <a:ext cx="8229600" cy="576262"/>
          </a:xfrm>
        </p:spPr>
        <p:txBody>
          <a:bodyPr>
            <a:normAutofit fontScale="90000"/>
          </a:bodyPr>
          <a:lstStyle/>
          <a:p>
            <a:pPr eaLnBrk="1" hangingPunct="1"/>
            <a:r>
              <a:rPr lang="en-US" altLang="en-US"/>
              <a:t>Communications Models </a:t>
            </a:r>
          </a:p>
        </p:txBody>
      </p:sp>
      <p:pic>
        <p:nvPicPr>
          <p:cNvPr id="32771" name="Picture 1" descr="3_12.pdf"/>
          <p:cNvPicPr>
            <a:picLocks noChangeAspect="1"/>
          </p:cNvPicPr>
          <p:nvPr/>
        </p:nvPicPr>
        <p:blipFill>
          <a:blip r:embed="rId3"/>
          <a:srcRect/>
          <a:stretch>
            <a:fillRect/>
          </a:stretch>
        </p:blipFill>
        <p:spPr bwMode="auto">
          <a:xfrm>
            <a:off x="1624013" y="1725613"/>
            <a:ext cx="6100762" cy="4324350"/>
          </a:xfrm>
          <a:prstGeom prst="rect">
            <a:avLst/>
          </a:prstGeom>
          <a:noFill/>
          <a:ln w="9525">
            <a:noFill/>
            <a:miter lim="800000"/>
            <a:headEnd/>
            <a:tailEnd/>
          </a:ln>
        </p:spPr>
      </p:pic>
      <p:sp>
        <p:nvSpPr>
          <p:cNvPr id="32772" name="Rectangle 3"/>
          <p:cNvSpPr>
            <a:spLocks noChangeArrowheads="1"/>
          </p:cNvSpPr>
          <p:nvPr/>
        </p:nvSpPr>
        <p:spPr bwMode="auto">
          <a:xfrm>
            <a:off x="969963" y="1143000"/>
            <a:ext cx="6372225" cy="368300"/>
          </a:xfrm>
          <a:prstGeom prst="rect">
            <a:avLst/>
          </a:prstGeom>
          <a:noFill/>
          <a:ln w="9525">
            <a:noFill/>
            <a:miter lim="800000"/>
            <a:headEnd/>
            <a:tailEnd/>
          </a:ln>
        </p:spPr>
        <p:txBody>
          <a:bodyPr>
            <a:spAutoFit/>
          </a:bodyPr>
          <a:lstStyle/>
          <a:p>
            <a:r>
              <a:rPr lang="en-US" altLang="en-US" b="1">
                <a:solidFill>
                  <a:srgbClr val="000000"/>
                </a:solidFill>
                <a:latin typeface="Courier New" pitchFamily="49" charset="0"/>
                <a:cs typeface="Courier New" pitchFamily="49" charset="0"/>
              </a:rPr>
              <a:t>(</a:t>
            </a:r>
            <a:r>
              <a:rPr lang="en-US" altLang="en-US">
                <a:solidFill>
                  <a:srgbClr val="000000"/>
                </a:solidFill>
                <a:latin typeface="Courier New" pitchFamily="49" charset="0"/>
                <a:cs typeface="Courier New" pitchFamily="49" charset="0"/>
              </a:rPr>
              <a:t>a) Message passing.  (b) shared memory. </a:t>
            </a:r>
            <a:r>
              <a:rPr lang="en-US" altLang="en-US">
                <a:cs typeface="Courier New" pitchFamily="49" charset="0"/>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057275" y="95250"/>
            <a:ext cx="8229600" cy="576263"/>
          </a:xfrm>
        </p:spPr>
        <p:txBody>
          <a:bodyPr/>
          <a:lstStyle/>
          <a:p>
            <a:pPr eaLnBrk="1" hangingPunct="1"/>
            <a:r>
              <a:rPr lang="en-US" altLang="en-US" sz="2500"/>
              <a:t>Interprocess Communication –  Shared Memory</a:t>
            </a:r>
          </a:p>
        </p:txBody>
      </p:sp>
      <p:sp>
        <p:nvSpPr>
          <p:cNvPr id="38915" name="Rectangle 3"/>
          <p:cNvSpPr>
            <a:spLocks noGrp="1" noChangeArrowheads="1"/>
          </p:cNvSpPr>
          <p:nvPr>
            <p:ph type="body" idx="1"/>
          </p:nvPr>
        </p:nvSpPr>
        <p:spPr>
          <a:xfrm>
            <a:off x="898525" y="1233488"/>
            <a:ext cx="6621463" cy="4530725"/>
          </a:xfrm>
        </p:spPr>
        <p:txBody>
          <a:bodyPr>
            <a:normAutofit fontScale="92500"/>
          </a:bodyPr>
          <a:lstStyle/>
          <a:p>
            <a:pPr>
              <a:lnSpc>
                <a:spcPct val="90000"/>
              </a:lnSpc>
            </a:pPr>
            <a:r>
              <a:rPr lang="en-US" altLang="en-US" dirty="0"/>
              <a:t>An area of memory shared among the processes that wish to communicate</a:t>
            </a:r>
          </a:p>
          <a:p>
            <a:pPr>
              <a:lnSpc>
                <a:spcPct val="90000"/>
              </a:lnSpc>
            </a:pPr>
            <a:r>
              <a:rPr lang="en-US" altLang="en-US" dirty="0"/>
              <a:t>The communication is under the </a:t>
            </a:r>
            <a:r>
              <a:rPr lang="en-US" altLang="en-US" dirty="0">
                <a:solidFill>
                  <a:schemeClr val="accent1"/>
                </a:solidFill>
              </a:rPr>
              <a:t>control of the users processes </a:t>
            </a:r>
            <a:r>
              <a:rPr lang="en-US" altLang="en-US" dirty="0"/>
              <a:t>not the operating system.</a:t>
            </a:r>
          </a:p>
          <a:p>
            <a:pPr>
              <a:lnSpc>
                <a:spcPct val="90000"/>
              </a:lnSpc>
            </a:pPr>
            <a:r>
              <a:rPr lang="en-US" altLang="en-US" dirty="0"/>
              <a:t>Major issues is to provide mechanism that will allow the user processes to synchronize their actions when they access shared memory. </a:t>
            </a:r>
          </a:p>
          <a:p>
            <a:pPr>
              <a:lnSpc>
                <a:spcPct val="90000"/>
              </a:lnSpc>
            </a:pPr>
            <a:endParaRPr lang="en-US" altLang="en-US" dirty="0"/>
          </a:p>
          <a:p>
            <a:pPr lvl="1">
              <a:lnSpc>
                <a:spcPct val="90000"/>
              </a:lnSpc>
              <a:buFont typeface="Monotype Sorts" pitchFamily="-84" charset="2"/>
              <a:buNone/>
            </a:pPr>
            <a:endParaRPr lang="en-US"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057275" y="127000"/>
            <a:ext cx="8229600" cy="576263"/>
          </a:xfrm>
        </p:spPr>
        <p:txBody>
          <a:bodyPr/>
          <a:lstStyle/>
          <a:p>
            <a:pPr eaLnBrk="1" hangingPunct="1"/>
            <a:r>
              <a:rPr lang="en-US" altLang="en-US" sz="2500"/>
              <a:t>Interprocess Communication – Message Passing</a:t>
            </a:r>
          </a:p>
        </p:txBody>
      </p:sp>
      <p:sp>
        <p:nvSpPr>
          <p:cNvPr id="39939" name="Rectangle 3"/>
          <p:cNvSpPr>
            <a:spLocks noGrp="1" noChangeArrowheads="1"/>
          </p:cNvSpPr>
          <p:nvPr>
            <p:ph type="body" idx="1"/>
          </p:nvPr>
        </p:nvSpPr>
        <p:spPr>
          <a:xfrm>
            <a:off x="885825" y="1201738"/>
            <a:ext cx="6934200" cy="4530725"/>
          </a:xfrm>
        </p:spPr>
        <p:txBody>
          <a:bodyPr>
            <a:normAutofit fontScale="85000" lnSpcReduction="10000"/>
          </a:bodyPr>
          <a:lstStyle/>
          <a:p>
            <a:pPr>
              <a:lnSpc>
                <a:spcPct val="90000"/>
              </a:lnSpc>
            </a:pPr>
            <a:r>
              <a:rPr lang="en-US" altLang="en-US" dirty="0"/>
              <a:t>IPC provides mechanism for processes to communicate and to synchronize their actions (without sharing same address space)</a:t>
            </a:r>
          </a:p>
          <a:p>
            <a:pPr>
              <a:lnSpc>
                <a:spcPct val="90000"/>
              </a:lnSpc>
            </a:pPr>
            <a:endParaRPr lang="en-US" altLang="en-US" sz="800" dirty="0"/>
          </a:p>
          <a:p>
            <a:pPr>
              <a:lnSpc>
                <a:spcPct val="90000"/>
              </a:lnSpc>
            </a:pPr>
            <a:r>
              <a:rPr lang="en-US" altLang="en-US" dirty="0"/>
              <a:t>Message system – processes communicate with each other without resorting to shared variables</a:t>
            </a:r>
          </a:p>
          <a:p>
            <a:pPr>
              <a:lnSpc>
                <a:spcPct val="90000"/>
              </a:lnSpc>
            </a:pPr>
            <a:endParaRPr lang="en-US" altLang="en-US" sz="800" dirty="0"/>
          </a:p>
          <a:p>
            <a:pPr>
              <a:lnSpc>
                <a:spcPct val="90000"/>
              </a:lnSpc>
            </a:pPr>
            <a:r>
              <a:rPr lang="en-US" altLang="en-US" dirty="0"/>
              <a:t>IPC facility provides two operations:</a:t>
            </a:r>
          </a:p>
          <a:p>
            <a:pPr lvl="1">
              <a:lnSpc>
                <a:spcPct val="90000"/>
              </a:lnSpc>
            </a:pPr>
            <a:r>
              <a:rPr lang="en-US" altLang="en-US" b="1" dirty="0">
                <a:latin typeface="Courier New" pitchFamily="49" charset="0"/>
                <a:cs typeface="Courier New" pitchFamily="49" charset="0"/>
              </a:rPr>
              <a:t>send</a:t>
            </a:r>
            <a:r>
              <a:rPr lang="en-US" altLang="en-US" dirty="0"/>
              <a:t>(</a:t>
            </a:r>
            <a:r>
              <a:rPr lang="en-US" altLang="en-US" i="1" dirty="0"/>
              <a:t>message</a:t>
            </a:r>
            <a:r>
              <a:rPr lang="en-US" altLang="en-US" dirty="0"/>
              <a:t>)</a:t>
            </a:r>
          </a:p>
          <a:p>
            <a:pPr lvl="1">
              <a:lnSpc>
                <a:spcPct val="90000"/>
              </a:lnSpc>
            </a:pPr>
            <a:r>
              <a:rPr lang="en-US" altLang="en-US" b="1" dirty="0">
                <a:latin typeface="Courier New" pitchFamily="49" charset="0"/>
                <a:cs typeface="Courier New" pitchFamily="49" charset="0"/>
              </a:rPr>
              <a:t>receive</a:t>
            </a:r>
            <a:r>
              <a:rPr lang="en-US" altLang="en-US" dirty="0"/>
              <a:t>(</a:t>
            </a:r>
            <a:r>
              <a:rPr lang="en-US" altLang="en-US" i="1" dirty="0"/>
              <a:t>message</a:t>
            </a:r>
            <a:r>
              <a:rPr lang="en-US" altLang="en-US" dirty="0"/>
              <a:t>)</a:t>
            </a:r>
          </a:p>
          <a:p>
            <a:pPr lvl="1">
              <a:lnSpc>
                <a:spcPct val="90000"/>
              </a:lnSpc>
              <a:buFont typeface="Monotype Sorts" pitchFamily="-84" charset="2"/>
              <a:buNone/>
            </a:pPr>
            <a:endParaRPr lang="en-US" altLang="en-US" sz="800" dirty="0"/>
          </a:p>
          <a:p>
            <a:pPr>
              <a:lnSpc>
                <a:spcPct val="90000"/>
              </a:lnSpc>
            </a:pPr>
            <a:r>
              <a:rPr lang="en-US" altLang="en-US" dirty="0"/>
              <a:t>The</a:t>
            </a:r>
            <a:r>
              <a:rPr lang="en-US" altLang="en-US" i="1" dirty="0"/>
              <a:t> message</a:t>
            </a:r>
            <a:r>
              <a:rPr lang="en-US" altLang="en-US" dirty="0"/>
              <a:t> size is either fixed or variable</a:t>
            </a:r>
          </a:p>
          <a:p>
            <a:pPr lvl="1">
              <a:lnSpc>
                <a:spcPct val="90000"/>
              </a:lnSpc>
              <a:buFont typeface="Monotype Sorts" pitchFamily="-84" charset="2"/>
              <a:buNone/>
            </a:pPr>
            <a:endParaRPr lang="en-US"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996950" y="107950"/>
            <a:ext cx="8229600" cy="576263"/>
          </a:xfrm>
        </p:spPr>
        <p:txBody>
          <a:bodyPr/>
          <a:lstStyle/>
          <a:p>
            <a:pPr eaLnBrk="1" hangingPunct="1"/>
            <a:r>
              <a:rPr lang="en-US" altLang="en-US" sz="2500"/>
              <a:t>Message Passing (Cont.)</a:t>
            </a:r>
          </a:p>
        </p:txBody>
      </p:sp>
      <p:sp>
        <p:nvSpPr>
          <p:cNvPr id="40963" name="Rectangle 3"/>
          <p:cNvSpPr>
            <a:spLocks noGrp="1" noChangeArrowheads="1"/>
          </p:cNvSpPr>
          <p:nvPr>
            <p:ph type="body" idx="1"/>
          </p:nvPr>
        </p:nvSpPr>
        <p:spPr>
          <a:xfrm>
            <a:off x="901700" y="1016000"/>
            <a:ext cx="7694613" cy="4530725"/>
          </a:xfrm>
        </p:spPr>
        <p:txBody>
          <a:bodyPr>
            <a:normAutofit/>
          </a:bodyPr>
          <a:lstStyle/>
          <a:p>
            <a:pPr lvl="1">
              <a:lnSpc>
                <a:spcPct val="90000"/>
              </a:lnSpc>
            </a:pPr>
            <a:endParaRPr lang="en-US" altLang="en-US" sz="800" dirty="0"/>
          </a:p>
          <a:p>
            <a:pPr>
              <a:lnSpc>
                <a:spcPct val="90000"/>
              </a:lnSpc>
            </a:pPr>
            <a:r>
              <a:rPr lang="en-US" altLang="en-US" dirty="0"/>
              <a:t>If processes </a:t>
            </a:r>
            <a:r>
              <a:rPr lang="en-US" altLang="en-US" i="1" dirty="0"/>
              <a:t>P</a:t>
            </a:r>
            <a:r>
              <a:rPr lang="en-US" altLang="en-US" dirty="0"/>
              <a:t> and </a:t>
            </a:r>
            <a:r>
              <a:rPr lang="en-US" altLang="en-US" i="1" dirty="0"/>
              <a:t>Q</a:t>
            </a:r>
            <a:r>
              <a:rPr lang="en-US" altLang="en-US" dirty="0"/>
              <a:t> wish to communicate, they need to:</a:t>
            </a:r>
          </a:p>
          <a:p>
            <a:pPr lvl="1">
              <a:lnSpc>
                <a:spcPct val="90000"/>
              </a:lnSpc>
            </a:pPr>
            <a:r>
              <a:rPr lang="en-US" altLang="en-US" dirty="0"/>
              <a:t>Establish a </a:t>
            </a:r>
            <a:r>
              <a:rPr lang="en-US" altLang="en-US" b="1" i="1" dirty="0"/>
              <a:t>communication</a:t>
            </a:r>
            <a:r>
              <a:rPr lang="en-US" altLang="en-US" b="1" dirty="0"/>
              <a:t> </a:t>
            </a:r>
            <a:r>
              <a:rPr lang="en-US" altLang="en-US" b="1" i="1" dirty="0"/>
              <a:t>link</a:t>
            </a:r>
            <a:r>
              <a:rPr lang="en-US" altLang="en-US" b="1" dirty="0"/>
              <a:t> </a:t>
            </a:r>
            <a:r>
              <a:rPr lang="en-US" altLang="en-US" dirty="0"/>
              <a:t>between them</a:t>
            </a:r>
          </a:p>
          <a:p>
            <a:pPr lvl="1">
              <a:lnSpc>
                <a:spcPct val="90000"/>
              </a:lnSpc>
            </a:pPr>
            <a:r>
              <a:rPr lang="en-US" altLang="en-US" dirty="0"/>
              <a:t>Exchange messages via send/receive</a:t>
            </a:r>
          </a:p>
          <a:p>
            <a:pPr>
              <a:lnSpc>
                <a:spcPct val="90000"/>
              </a:lnSpc>
            </a:pPr>
            <a:r>
              <a:rPr lang="en-US" altLang="en-US" dirty="0"/>
              <a:t>Implementation issues:</a:t>
            </a:r>
          </a:p>
          <a:p>
            <a:pPr lvl="1"/>
            <a:r>
              <a:rPr lang="en-US" altLang="en-US" dirty="0"/>
              <a:t>Not concerned with the link’s physical implementation but rather its logical implementation</a:t>
            </a:r>
          </a:p>
          <a:p>
            <a:pPr lvl="1">
              <a:buNone/>
            </a:pPr>
            <a:endParaRPr lang="en-US"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933450" y="123825"/>
            <a:ext cx="8229600" cy="576263"/>
          </a:xfrm>
        </p:spPr>
        <p:txBody>
          <a:bodyPr/>
          <a:lstStyle/>
          <a:p>
            <a:pPr eaLnBrk="1" hangingPunct="1"/>
            <a:r>
              <a:rPr lang="en-US" altLang="en-US" sz="2500"/>
              <a:t>Message Passing (Cont.)</a:t>
            </a:r>
          </a:p>
        </p:txBody>
      </p:sp>
      <p:sp>
        <p:nvSpPr>
          <p:cNvPr id="41987" name="Rectangle 3"/>
          <p:cNvSpPr>
            <a:spLocks noGrp="1" noChangeArrowheads="1"/>
          </p:cNvSpPr>
          <p:nvPr>
            <p:ph type="body" idx="1"/>
          </p:nvPr>
        </p:nvSpPr>
        <p:spPr>
          <a:xfrm>
            <a:off x="901700" y="785813"/>
            <a:ext cx="7694613" cy="4530725"/>
          </a:xfrm>
        </p:spPr>
        <p:txBody>
          <a:bodyPr/>
          <a:lstStyle/>
          <a:p>
            <a:pPr lvl="1">
              <a:lnSpc>
                <a:spcPct val="90000"/>
              </a:lnSpc>
            </a:pPr>
            <a:endParaRPr lang="en-US" altLang="en-US" sz="800"/>
          </a:p>
          <a:p>
            <a:pPr lvl="1">
              <a:lnSpc>
                <a:spcPct val="90000"/>
              </a:lnSpc>
              <a:buFont typeface="Monotype Sorts" pitchFamily="-84" charset="2"/>
              <a:buNone/>
            </a:pPr>
            <a:endParaRPr lang="en-US" altLang="en-US" sz="800"/>
          </a:p>
          <a:p>
            <a:pPr>
              <a:lnSpc>
                <a:spcPct val="90000"/>
              </a:lnSpc>
            </a:pPr>
            <a:r>
              <a:rPr lang="en-US" altLang="en-US"/>
              <a:t>Implementation of communication link</a:t>
            </a:r>
          </a:p>
          <a:p>
            <a:pPr lvl="1">
              <a:lnSpc>
                <a:spcPct val="90000"/>
              </a:lnSpc>
            </a:pPr>
            <a:r>
              <a:rPr lang="en-US" altLang="en-US"/>
              <a:t>Physical:</a:t>
            </a:r>
          </a:p>
          <a:p>
            <a:pPr lvl="2">
              <a:lnSpc>
                <a:spcPct val="90000"/>
              </a:lnSpc>
            </a:pPr>
            <a:r>
              <a:rPr lang="en-US" altLang="en-US"/>
              <a:t>Shared memory</a:t>
            </a:r>
          </a:p>
          <a:p>
            <a:pPr lvl="2">
              <a:lnSpc>
                <a:spcPct val="90000"/>
              </a:lnSpc>
            </a:pPr>
            <a:r>
              <a:rPr lang="en-US" altLang="en-US"/>
              <a:t>Hardware bus</a:t>
            </a:r>
          </a:p>
          <a:p>
            <a:pPr lvl="2">
              <a:lnSpc>
                <a:spcPct val="90000"/>
              </a:lnSpc>
            </a:pPr>
            <a:r>
              <a:rPr lang="en-US" altLang="en-US"/>
              <a:t>Network</a:t>
            </a:r>
          </a:p>
          <a:p>
            <a:pPr lvl="1">
              <a:lnSpc>
                <a:spcPct val="90000"/>
              </a:lnSpc>
            </a:pPr>
            <a:r>
              <a:rPr lang="en-US" altLang="en-US"/>
              <a:t>Logical:</a:t>
            </a:r>
          </a:p>
          <a:p>
            <a:pPr lvl="2">
              <a:lnSpc>
                <a:spcPct val="90000"/>
              </a:lnSpc>
            </a:pPr>
            <a:r>
              <a:rPr lang="en-US" altLang="en-US"/>
              <a:t> Direct or indirect</a:t>
            </a:r>
          </a:p>
          <a:p>
            <a:pPr lvl="2">
              <a:lnSpc>
                <a:spcPct val="90000"/>
              </a:lnSpc>
            </a:pPr>
            <a:r>
              <a:rPr lang="en-US" altLang="en-US"/>
              <a:t> Synchronous or asynchronous</a:t>
            </a:r>
          </a:p>
          <a:p>
            <a:pPr lvl="2">
              <a:lnSpc>
                <a:spcPct val="90000"/>
              </a:lnSpc>
            </a:pPr>
            <a:r>
              <a:rPr lang="en-US" altLang="en-US"/>
              <a:t> Automatic or explicit buffering</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77800"/>
            <a:ext cx="8229600" cy="576263"/>
          </a:xfrm>
        </p:spPr>
        <p:txBody>
          <a:bodyPr>
            <a:normAutofit fontScale="90000"/>
          </a:bodyPr>
          <a:lstStyle/>
          <a:p>
            <a:pPr eaLnBrk="1" hangingPunct="1"/>
            <a:r>
              <a:rPr lang="en-US" altLang="en-US"/>
              <a:t>Direct Communication</a:t>
            </a:r>
          </a:p>
        </p:txBody>
      </p:sp>
      <p:sp>
        <p:nvSpPr>
          <p:cNvPr id="43011" name="Rectangle 3"/>
          <p:cNvSpPr>
            <a:spLocks noGrp="1" noChangeArrowheads="1"/>
          </p:cNvSpPr>
          <p:nvPr>
            <p:ph type="body" idx="1"/>
          </p:nvPr>
        </p:nvSpPr>
        <p:spPr>
          <a:xfrm>
            <a:off x="885825" y="1138238"/>
            <a:ext cx="7635875" cy="4530725"/>
          </a:xfrm>
        </p:spPr>
        <p:txBody>
          <a:bodyPr>
            <a:normAutofit fontScale="85000" lnSpcReduction="20000"/>
          </a:bodyPr>
          <a:lstStyle/>
          <a:p>
            <a:r>
              <a:rPr lang="en-US" altLang="en-US" dirty="0"/>
              <a:t>Processes must name each other explicitly:</a:t>
            </a:r>
          </a:p>
          <a:p>
            <a:pPr lvl="1"/>
            <a:r>
              <a:rPr lang="en-US" altLang="en-US" b="1" dirty="0">
                <a:latin typeface="Courier New" pitchFamily="49" charset="0"/>
                <a:cs typeface="Courier New" pitchFamily="49" charset="0"/>
              </a:rPr>
              <a:t>send</a:t>
            </a:r>
            <a:r>
              <a:rPr lang="en-US" altLang="en-US" dirty="0"/>
              <a:t> (</a:t>
            </a:r>
            <a:r>
              <a:rPr lang="en-US" altLang="en-US" i="1" dirty="0"/>
              <a:t>P, message</a:t>
            </a:r>
            <a:r>
              <a:rPr lang="en-US" altLang="en-US" dirty="0"/>
              <a:t>) – send a message to process P</a:t>
            </a:r>
          </a:p>
          <a:p>
            <a:pPr lvl="1"/>
            <a:r>
              <a:rPr lang="en-US" altLang="en-US" b="1" dirty="0">
                <a:latin typeface="Courier New" pitchFamily="49" charset="0"/>
                <a:cs typeface="Courier New" pitchFamily="49" charset="0"/>
              </a:rPr>
              <a:t>receive</a:t>
            </a:r>
            <a:r>
              <a:rPr lang="en-US" altLang="en-US" dirty="0"/>
              <a:t>(</a:t>
            </a:r>
            <a:r>
              <a:rPr lang="en-US" altLang="en-US" i="1" dirty="0"/>
              <a:t>Q, message</a:t>
            </a:r>
            <a:r>
              <a:rPr lang="en-US" altLang="en-US" dirty="0"/>
              <a:t>) – receive a message from process Q</a:t>
            </a:r>
          </a:p>
          <a:p>
            <a:r>
              <a:rPr lang="en-US" altLang="en-US" dirty="0"/>
              <a:t>Properties of communication link</a:t>
            </a:r>
          </a:p>
          <a:p>
            <a:pPr lvl="1"/>
            <a:r>
              <a:rPr lang="en-US" altLang="en-US" dirty="0"/>
              <a:t>Links are established automatically (know only the each other’s identity)</a:t>
            </a:r>
          </a:p>
          <a:p>
            <a:pPr lvl="1"/>
            <a:r>
              <a:rPr lang="en-US" altLang="en-US" dirty="0"/>
              <a:t>A link is associated with exactly one pair of communicating processes</a:t>
            </a:r>
          </a:p>
          <a:p>
            <a:pPr lvl="1"/>
            <a:r>
              <a:rPr lang="en-US" altLang="en-US" dirty="0"/>
              <a:t>Between each pair there exists exactly one link</a:t>
            </a:r>
          </a:p>
          <a:p>
            <a:pPr lvl="1"/>
            <a:r>
              <a:rPr lang="en-US" altLang="en-US" dirty="0"/>
              <a:t>The link may be unidirectional, but is usually bi-directional</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152400"/>
            <a:ext cx="8229600" cy="576263"/>
          </a:xfrm>
        </p:spPr>
        <p:txBody>
          <a:bodyPr>
            <a:normAutofit fontScale="90000"/>
          </a:bodyPr>
          <a:lstStyle/>
          <a:p>
            <a:pPr eaLnBrk="1" hangingPunct="1"/>
            <a:r>
              <a:rPr lang="en-US" altLang="en-US"/>
              <a:t>Indirect Communication</a:t>
            </a:r>
          </a:p>
        </p:txBody>
      </p:sp>
      <p:sp>
        <p:nvSpPr>
          <p:cNvPr id="44035" name="Rectangle 3"/>
          <p:cNvSpPr>
            <a:spLocks noGrp="1" noChangeArrowheads="1"/>
          </p:cNvSpPr>
          <p:nvPr>
            <p:ph type="body" idx="1"/>
          </p:nvPr>
        </p:nvSpPr>
        <p:spPr>
          <a:xfrm>
            <a:off x="854075" y="1166813"/>
            <a:ext cx="7391400" cy="4159250"/>
          </a:xfrm>
        </p:spPr>
        <p:txBody>
          <a:bodyPr>
            <a:normAutofit fontScale="77500" lnSpcReduction="20000"/>
          </a:bodyPr>
          <a:lstStyle/>
          <a:p>
            <a:r>
              <a:rPr lang="en-US" altLang="en-US" dirty="0"/>
              <a:t>Messages are directed and received from mailboxes (also referred to as ports)</a:t>
            </a:r>
          </a:p>
          <a:p>
            <a:pPr lvl="1"/>
            <a:r>
              <a:rPr lang="en-US" altLang="en-US" dirty="0"/>
              <a:t>Each mailbox has a unique id</a:t>
            </a:r>
          </a:p>
          <a:p>
            <a:pPr lvl="1"/>
            <a:r>
              <a:rPr lang="en-US" altLang="en-US" dirty="0"/>
              <a:t>Processes can communicate only if they share a mailbox</a:t>
            </a:r>
          </a:p>
          <a:p>
            <a:r>
              <a:rPr lang="en-US" altLang="en-US" dirty="0"/>
              <a:t>Properties of communication link</a:t>
            </a:r>
          </a:p>
          <a:p>
            <a:pPr lvl="1"/>
            <a:r>
              <a:rPr lang="en-US" altLang="en-US" dirty="0"/>
              <a:t>Link established only if processes share a common mailbox</a:t>
            </a:r>
          </a:p>
          <a:p>
            <a:pPr lvl="1"/>
            <a:r>
              <a:rPr lang="en-US" altLang="en-US" dirty="0"/>
              <a:t>A link may be associated with many processes</a:t>
            </a:r>
          </a:p>
          <a:p>
            <a:pPr lvl="1"/>
            <a:r>
              <a:rPr lang="en-US" altLang="en-US" dirty="0"/>
              <a:t>Each pair of processes may share several communication links</a:t>
            </a:r>
          </a:p>
          <a:p>
            <a:pPr lvl="1"/>
            <a:r>
              <a:rPr lang="en-US" altLang="en-US" dirty="0"/>
              <a:t>Link may be unidirectional or bi-directional</a:t>
            </a:r>
          </a:p>
          <a:p>
            <a:r>
              <a:rPr lang="en-US" altLang="en-US" dirty="0"/>
              <a:t>This scheme exhibits symmetry in addressing </a:t>
            </a:r>
          </a:p>
          <a:p>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4294967295"/>
          </p:nvPr>
        </p:nvSpPr>
        <p:spPr>
          <a:xfrm>
            <a:off x="815975" y="1233488"/>
            <a:ext cx="7597775" cy="4530725"/>
          </a:xfrm>
        </p:spPr>
        <p:txBody>
          <a:bodyPr/>
          <a:lstStyle/>
          <a:p>
            <a:r>
              <a:rPr lang="en-US"/>
              <a:t>Computer-system operation</a:t>
            </a:r>
          </a:p>
          <a:p>
            <a:pPr lvl="1"/>
            <a:r>
              <a:rPr lang="en-US"/>
              <a:t>One or more CPUs, device controllers connect through common bus providing access to shared memory</a:t>
            </a:r>
          </a:p>
          <a:p>
            <a:pPr lvl="1"/>
            <a:r>
              <a:rPr lang="en-US"/>
              <a:t>Concurrent execution of CPUs and devices competing for memory cycles</a:t>
            </a:r>
          </a:p>
          <a:p>
            <a:pPr lvl="1"/>
            <a:endParaRPr lang="en-US"/>
          </a:p>
        </p:txBody>
      </p:sp>
      <p:pic>
        <p:nvPicPr>
          <p:cNvPr id="13316" name="Picture 5"/>
          <p:cNvPicPr>
            <a:picLocks noChangeAspect="1" noChangeArrowheads="1"/>
          </p:cNvPicPr>
          <p:nvPr/>
        </p:nvPicPr>
        <p:blipFill>
          <a:blip r:embed="rId3"/>
          <a:srcRect/>
          <a:stretch>
            <a:fillRect/>
          </a:stretch>
        </p:blipFill>
        <p:spPr bwMode="auto">
          <a:xfrm>
            <a:off x="1785939" y="4038600"/>
            <a:ext cx="5453061" cy="2694387"/>
          </a:xfrm>
          <a:prstGeom prst="rect">
            <a:avLst/>
          </a:prstGeom>
          <a:noFill/>
          <a:ln w="9525">
            <a:noFill/>
            <a:miter lim="800000"/>
            <a:headEnd/>
            <a:tailEnd/>
          </a:ln>
        </p:spPr>
      </p:pic>
      <p:sp>
        <p:nvSpPr>
          <p:cNvPr id="13314" name="Rectangle 2"/>
          <p:cNvSpPr>
            <a:spLocks noGrp="1" noChangeArrowheads="1"/>
          </p:cNvSpPr>
          <p:nvPr>
            <p:ph type="title" idx="4294967295"/>
          </p:nvPr>
        </p:nvSpPr>
        <p:spPr>
          <a:xfrm>
            <a:off x="457200" y="214313"/>
            <a:ext cx="8229600" cy="576262"/>
          </a:xfrm>
        </p:spPr>
        <p:txBody>
          <a:bodyPr>
            <a:normAutofit fontScale="90000"/>
          </a:bodyPr>
          <a:lstStyle/>
          <a:p>
            <a:pPr eaLnBrk="1" hangingPunct="1"/>
            <a:r>
              <a:rPr lang="en-US" dirty="0"/>
              <a:t>Computer System Organization</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882650" y="182563"/>
            <a:ext cx="8229600" cy="576262"/>
          </a:xfrm>
        </p:spPr>
        <p:txBody>
          <a:bodyPr>
            <a:normAutofit fontScale="90000"/>
          </a:bodyPr>
          <a:lstStyle/>
          <a:p>
            <a:pPr eaLnBrk="1" hangingPunct="1"/>
            <a:r>
              <a:rPr lang="en-US" altLang="en-US"/>
              <a:t>Indirect Communication</a:t>
            </a:r>
          </a:p>
        </p:txBody>
      </p:sp>
      <p:sp>
        <p:nvSpPr>
          <p:cNvPr id="45059" name="Rectangle 3"/>
          <p:cNvSpPr>
            <a:spLocks noGrp="1" noChangeArrowheads="1"/>
          </p:cNvSpPr>
          <p:nvPr>
            <p:ph type="body" idx="1"/>
          </p:nvPr>
        </p:nvSpPr>
        <p:spPr>
          <a:xfrm>
            <a:off x="838200" y="1135063"/>
            <a:ext cx="7580313" cy="3821112"/>
          </a:xfrm>
        </p:spPr>
        <p:txBody>
          <a:bodyPr>
            <a:normAutofit fontScale="92500" lnSpcReduction="20000"/>
          </a:bodyPr>
          <a:lstStyle/>
          <a:p>
            <a:r>
              <a:rPr lang="en-US" altLang="en-US"/>
              <a:t>Operations</a:t>
            </a:r>
          </a:p>
          <a:p>
            <a:pPr lvl="1"/>
            <a:r>
              <a:rPr lang="en-US" altLang="en-US"/>
              <a:t>create a new mailbox (port)</a:t>
            </a:r>
          </a:p>
          <a:p>
            <a:pPr lvl="1"/>
            <a:r>
              <a:rPr lang="en-US" altLang="en-US"/>
              <a:t>send and receive messages through mailbox</a:t>
            </a:r>
          </a:p>
          <a:p>
            <a:pPr lvl="1"/>
            <a:r>
              <a:rPr lang="en-US" altLang="en-US"/>
              <a:t>destroy a mailbox</a:t>
            </a:r>
          </a:p>
          <a:p>
            <a:r>
              <a:rPr lang="en-US" altLang="en-US"/>
              <a:t>Primitives are defined as:</a:t>
            </a:r>
          </a:p>
          <a:p>
            <a:pPr>
              <a:buFont typeface="Monotype Sorts" pitchFamily="-84" charset="2"/>
              <a:buNone/>
            </a:pPr>
            <a:r>
              <a:rPr lang="en-US" altLang="en-US"/>
              <a:t>	</a:t>
            </a:r>
            <a:r>
              <a:rPr lang="en-US" altLang="en-US" b="1">
                <a:latin typeface="Courier New" pitchFamily="49" charset="0"/>
                <a:cs typeface="Courier New" pitchFamily="49" charset="0"/>
              </a:rPr>
              <a:t>send</a:t>
            </a:r>
            <a:r>
              <a:rPr lang="en-US" altLang="en-US"/>
              <a:t>(</a:t>
            </a:r>
            <a:r>
              <a:rPr lang="en-US" altLang="en-US" i="1"/>
              <a:t>A, message</a:t>
            </a:r>
            <a:r>
              <a:rPr lang="en-US" altLang="en-US"/>
              <a:t>) – send a message to mailbox A</a:t>
            </a:r>
          </a:p>
          <a:p>
            <a:pPr>
              <a:buFont typeface="Monotype Sorts" pitchFamily="-84" charset="2"/>
              <a:buNone/>
            </a:pPr>
            <a:r>
              <a:rPr lang="en-US" altLang="en-US"/>
              <a:t>	</a:t>
            </a:r>
            <a:r>
              <a:rPr lang="en-US" altLang="en-US" b="1">
                <a:latin typeface="Courier New" pitchFamily="49" charset="0"/>
                <a:cs typeface="Courier New" pitchFamily="49" charset="0"/>
              </a:rPr>
              <a:t>receive</a:t>
            </a:r>
            <a:r>
              <a:rPr lang="en-US" altLang="en-US"/>
              <a:t>(</a:t>
            </a:r>
            <a:r>
              <a:rPr lang="en-US" altLang="en-US" i="1"/>
              <a:t>A, message</a:t>
            </a:r>
            <a:r>
              <a:rPr lang="en-US" altLang="en-US"/>
              <a:t>) – receive a message from mailbox A</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876300" y="182563"/>
            <a:ext cx="7810500" cy="576262"/>
          </a:xfrm>
        </p:spPr>
        <p:txBody>
          <a:bodyPr>
            <a:normAutofit fontScale="90000"/>
          </a:bodyPr>
          <a:lstStyle/>
          <a:p>
            <a:pPr eaLnBrk="1" hangingPunct="1"/>
            <a:r>
              <a:rPr lang="en-US" altLang="en-US"/>
              <a:t>Indirect Communication</a:t>
            </a:r>
          </a:p>
        </p:txBody>
      </p:sp>
      <p:sp>
        <p:nvSpPr>
          <p:cNvPr id="46083" name="Rectangle 3"/>
          <p:cNvSpPr>
            <a:spLocks noGrp="1" noChangeArrowheads="1"/>
          </p:cNvSpPr>
          <p:nvPr>
            <p:ph type="body" idx="1"/>
          </p:nvPr>
        </p:nvSpPr>
        <p:spPr>
          <a:xfrm>
            <a:off x="882650" y="1127125"/>
            <a:ext cx="6637338" cy="4530725"/>
          </a:xfrm>
        </p:spPr>
        <p:txBody>
          <a:bodyPr>
            <a:normAutofit fontScale="85000" lnSpcReduction="20000"/>
          </a:bodyPr>
          <a:lstStyle/>
          <a:p>
            <a:r>
              <a:rPr lang="en-US" altLang="en-US"/>
              <a:t>Mailbox sharing</a:t>
            </a:r>
          </a:p>
          <a:p>
            <a:pPr lvl="1"/>
            <a:r>
              <a:rPr lang="en-US" altLang="en-US" i="1"/>
              <a:t>P</a:t>
            </a:r>
            <a:r>
              <a:rPr lang="en-US" altLang="en-US" i="1" baseline="-25000"/>
              <a:t>1</a:t>
            </a:r>
            <a:r>
              <a:rPr lang="en-US" altLang="en-US" i="1"/>
              <a:t>, P</a:t>
            </a:r>
            <a:r>
              <a:rPr lang="en-US" altLang="en-US" i="1" baseline="-25000"/>
              <a:t>2</a:t>
            </a:r>
            <a:r>
              <a:rPr lang="en-US" altLang="en-US" i="1"/>
              <a:t>,</a:t>
            </a:r>
            <a:r>
              <a:rPr lang="en-US" altLang="en-US"/>
              <a:t> and</a:t>
            </a:r>
            <a:r>
              <a:rPr lang="en-US" altLang="en-US" i="1"/>
              <a:t> P</a:t>
            </a:r>
            <a:r>
              <a:rPr lang="en-US" altLang="en-US" i="1" baseline="-25000"/>
              <a:t>3</a:t>
            </a:r>
            <a:r>
              <a:rPr lang="en-US" altLang="en-US"/>
              <a:t> share mailbox A</a:t>
            </a:r>
          </a:p>
          <a:p>
            <a:pPr lvl="1"/>
            <a:r>
              <a:rPr lang="en-US" altLang="en-US" i="1"/>
              <a:t>P</a:t>
            </a:r>
            <a:r>
              <a:rPr lang="en-US" altLang="en-US" i="1" baseline="-25000"/>
              <a:t>1</a:t>
            </a:r>
            <a:r>
              <a:rPr lang="en-US" altLang="en-US"/>
              <a:t>, sends; </a:t>
            </a:r>
            <a:r>
              <a:rPr lang="en-US" altLang="en-US" i="1"/>
              <a:t>P</a:t>
            </a:r>
            <a:r>
              <a:rPr lang="en-US" altLang="en-US" i="1" baseline="-25000"/>
              <a:t>2</a:t>
            </a:r>
            <a:r>
              <a:rPr lang="en-US" altLang="en-US" i="1"/>
              <a:t> </a:t>
            </a:r>
            <a:r>
              <a:rPr lang="en-US" altLang="en-US"/>
              <a:t>and</a:t>
            </a:r>
            <a:r>
              <a:rPr lang="en-US" altLang="en-US" i="1"/>
              <a:t> P</a:t>
            </a:r>
            <a:r>
              <a:rPr lang="en-US" altLang="en-US" i="1" baseline="-25000"/>
              <a:t>3</a:t>
            </a:r>
            <a:r>
              <a:rPr lang="en-US" altLang="en-US"/>
              <a:t> receive</a:t>
            </a:r>
          </a:p>
          <a:p>
            <a:pPr lvl="1"/>
            <a:r>
              <a:rPr lang="en-US" altLang="en-US"/>
              <a:t>Who gets the message?</a:t>
            </a:r>
          </a:p>
          <a:p>
            <a:r>
              <a:rPr lang="en-US" altLang="en-US"/>
              <a:t>Solutions</a:t>
            </a:r>
          </a:p>
          <a:p>
            <a:pPr lvl="1"/>
            <a:r>
              <a:rPr lang="en-US" altLang="en-US"/>
              <a:t>Allow a link to be associated with at most two processes</a:t>
            </a:r>
          </a:p>
          <a:p>
            <a:pPr lvl="1"/>
            <a:r>
              <a:rPr lang="en-US" altLang="en-US"/>
              <a:t>Allow only one process at a time to execute a receive operation</a:t>
            </a:r>
          </a:p>
          <a:p>
            <a:pPr lvl="1"/>
            <a:r>
              <a:rPr lang="en-US" altLang="en-US"/>
              <a:t>Allow the system to select arbitrarily the receiver.  Sender is notified who the receiver was.</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57200" y="168275"/>
            <a:ext cx="8229600" cy="576263"/>
          </a:xfrm>
        </p:spPr>
        <p:txBody>
          <a:bodyPr>
            <a:normAutofit fontScale="90000"/>
          </a:bodyPr>
          <a:lstStyle/>
          <a:p>
            <a:pPr eaLnBrk="1" hangingPunct="1"/>
            <a:r>
              <a:rPr lang="en-US" altLang="en-US"/>
              <a:t>Synchronization</a:t>
            </a:r>
          </a:p>
        </p:txBody>
      </p:sp>
      <p:sp>
        <p:nvSpPr>
          <p:cNvPr id="44035" name="Rectangle 3"/>
          <p:cNvSpPr>
            <a:spLocks noGrp="1" noChangeArrowheads="1"/>
          </p:cNvSpPr>
          <p:nvPr>
            <p:ph type="body" idx="1"/>
          </p:nvPr>
        </p:nvSpPr>
        <p:spPr>
          <a:xfrm>
            <a:off x="931863" y="1050925"/>
            <a:ext cx="7267575" cy="4984750"/>
          </a:xfrm>
        </p:spPr>
        <p:txBody>
          <a:bodyPr>
            <a:normAutofit fontScale="85000" lnSpcReduction="20000"/>
          </a:bodyPr>
          <a:lstStyle/>
          <a:p>
            <a:pPr marL="379413" indent="-379413">
              <a:defRPr/>
            </a:pPr>
            <a:r>
              <a:rPr lang="en-US" dirty="0"/>
              <a:t>Message passing may be either blocking or non-blocking</a:t>
            </a:r>
          </a:p>
          <a:p>
            <a:pPr marL="379413" indent="-379413">
              <a:defRPr/>
            </a:pPr>
            <a:r>
              <a:rPr lang="en-US" b="1" dirty="0">
                <a:solidFill>
                  <a:srgbClr val="3366FF"/>
                </a:solidFill>
              </a:rPr>
              <a:t>Blocking</a:t>
            </a:r>
            <a:r>
              <a:rPr lang="en-US" dirty="0"/>
              <a:t> is considered </a:t>
            </a:r>
            <a:r>
              <a:rPr lang="en-US" b="1" dirty="0">
                <a:solidFill>
                  <a:srgbClr val="3366FF"/>
                </a:solidFill>
              </a:rPr>
              <a:t>synchronous</a:t>
            </a:r>
          </a:p>
          <a:p>
            <a:pPr marL="798513" lvl="1" indent="-341313">
              <a:defRPr/>
            </a:pPr>
            <a:r>
              <a:rPr lang="en-US" b="1" dirty="0"/>
              <a:t>Blocking send </a:t>
            </a:r>
            <a:r>
              <a:rPr lang="en-US" dirty="0"/>
              <a:t>--</a:t>
            </a:r>
            <a:r>
              <a:rPr lang="en-US" b="1" dirty="0"/>
              <a:t> </a:t>
            </a:r>
            <a:r>
              <a:rPr lang="en-US" dirty="0"/>
              <a:t>the sender is blocked until the message is received</a:t>
            </a:r>
          </a:p>
          <a:p>
            <a:pPr marL="798513" lvl="1" indent="-341313">
              <a:defRPr/>
            </a:pPr>
            <a:r>
              <a:rPr lang="en-US" b="1" dirty="0"/>
              <a:t>Blocking receive </a:t>
            </a:r>
            <a:r>
              <a:rPr lang="en-US" dirty="0"/>
              <a:t>--</a:t>
            </a:r>
            <a:r>
              <a:rPr lang="en-US" b="1" dirty="0"/>
              <a:t> </a:t>
            </a:r>
            <a:r>
              <a:rPr lang="en-US" dirty="0"/>
              <a:t>the receiver is  blocked until a message is available</a:t>
            </a:r>
          </a:p>
          <a:p>
            <a:pPr marL="379413" indent="-379413">
              <a:defRPr/>
            </a:pPr>
            <a:r>
              <a:rPr lang="en-US" b="1" dirty="0">
                <a:solidFill>
                  <a:srgbClr val="3366FF"/>
                </a:solidFill>
              </a:rPr>
              <a:t>Non-blocking</a:t>
            </a:r>
            <a:r>
              <a:rPr lang="en-US" dirty="0"/>
              <a:t> is considered </a:t>
            </a:r>
            <a:r>
              <a:rPr lang="en-US" b="1" dirty="0">
                <a:solidFill>
                  <a:srgbClr val="3366FF"/>
                </a:solidFill>
              </a:rPr>
              <a:t>asynchronous</a:t>
            </a:r>
          </a:p>
          <a:p>
            <a:pPr marL="798513" lvl="1" indent="-341313">
              <a:defRPr/>
            </a:pPr>
            <a:r>
              <a:rPr lang="en-US" b="1" dirty="0"/>
              <a:t>Non-blocking send</a:t>
            </a:r>
            <a:r>
              <a:rPr lang="en-US" dirty="0"/>
              <a:t> -- the sender sends the message and continue</a:t>
            </a:r>
          </a:p>
          <a:p>
            <a:pPr marL="798513" lvl="1" indent="-341313">
              <a:defRPr/>
            </a:pPr>
            <a:r>
              <a:rPr lang="en-US" b="1" dirty="0"/>
              <a:t>Non-blocking receive</a:t>
            </a:r>
            <a:r>
              <a:rPr lang="en-US" dirty="0"/>
              <a:t> -- the receiver receives:</a:t>
            </a:r>
          </a:p>
          <a:p>
            <a:pPr marL="1141413" lvl="2" indent="-341313">
              <a:buFont typeface="Monotype Sorts" pitchFamily="-84" charset="2"/>
              <a:buChar char="l"/>
              <a:defRPr/>
            </a:pPr>
            <a:r>
              <a:rPr lang="en-US" dirty="0"/>
              <a:t> A valid message,  or </a:t>
            </a:r>
          </a:p>
          <a:p>
            <a:pPr marL="1141413" lvl="2" indent="-341313">
              <a:buFont typeface="Monotype Sorts" pitchFamily="-84" charset="2"/>
              <a:buChar char="l"/>
              <a:defRPr/>
            </a:pPr>
            <a:r>
              <a:rPr lang="en-US" dirty="0"/>
              <a:t> Null message</a:t>
            </a:r>
          </a:p>
          <a:p>
            <a:pPr marL="798989" lvl="1">
              <a:buNone/>
              <a:defRPr/>
            </a:pPr>
            <a:endParaRPr lang="en-US" b="1" dirty="0">
              <a:solidFill>
                <a:srgbClr val="3366FF"/>
              </a:solidFill>
              <a:ea typeface="ＭＳ Ｐゴシック" charset="0"/>
              <a:cs typeface="ＭＳ Ｐゴシック" charset="0"/>
            </a:endParaRPr>
          </a:p>
          <a:p>
            <a:pPr marL="398463" indent="-341313">
              <a:defRPr/>
            </a:pPr>
            <a:endParaRPr lang="en-US" dirty="0"/>
          </a:p>
          <a:p>
            <a:pPr marL="1141413" lvl="2" indent="-341313">
              <a:buFont typeface="Monotype Sorts" pitchFamily="-84" charset="2"/>
              <a:buChar char="l"/>
              <a:defRPr/>
            </a:pPr>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457200" y="136525"/>
            <a:ext cx="8229600" cy="576263"/>
          </a:xfrm>
        </p:spPr>
        <p:txBody>
          <a:bodyPr>
            <a:normAutofit fontScale="90000"/>
          </a:bodyPr>
          <a:lstStyle/>
          <a:p>
            <a:pPr eaLnBrk="1" hangingPunct="1"/>
            <a:r>
              <a:rPr lang="en-US" altLang="en-US"/>
              <a:t>Buffering</a:t>
            </a:r>
          </a:p>
        </p:txBody>
      </p:sp>
      <p:sp>
        <p:nvSpPr>
          <p:cNvPr id="49155" name="Rectangle 3"/>
          <p:cNvSpPr>
            <a:spLocks noGrp="1" noChangeArrowheads="1"/>
          </p:cNvSpPr>
          <p:nvPr>
            <p:ph type="body" idx="1"/>
          </p:nvPr>
        </p:nvSpPr>
        <p:spPr>
          <a:xfrm>
            <a:off x="889000" y="1233488"/>
            <a:ext cx="7121525" cy="4530725"/>
          </a:xfrm>
        </p:spPr>
        <p:txBody>
          <a:bodyPr>
            <a:normAutofit fontScale="92500"/>
          </a:bodyPr>
          <a:lstStyle/>
          <a:p>
            <a:r>
              <a:rPr lang="en-US" altLang="en-US"/>
              <a:t>Queue of messages attached to the link.</a:t>
            </a:r>
          </a:p>
          <a:p>
            <a:r>
              <a:rPr lang="en-US" altLang="en-US"/>
              <a:t>implemented in one of three ways</a:t>
            </a:r>
          </a:p>
          <a:p>
            <a:pPr lvl="1">
              <a:buFont typeface="Monotype Sorts" pitchFamily="-84" charset="2"/>
              <a:buNone/>
            </a:pPr>
            <a:r>
              <a:rPr lang="en-US" altLang="en-US">
                <a:solidFill>
                  <a:srgbClr val="CC6600"/>
                </a:solidFill>
              </a:rPr>
              <a:t>1.</a:t>
            </a:r>
            <a:r>
              <a:rPr lang="en-US" altLang="en-US"/>
              <a:t>	Zero capacity – no messages are queued on a link.</a:t>
            </a:r>
            <a:br>
              <a:rPr lang="en-US" altLang="en-US"/>
            </a:br>
            <a:r>
              <a:rPr lang="en-US" altLang="en-US"/>
              <a:t>Sender must wait for receiver (rendezvous)</a:t>
            </a:r>
          </a:p>
          <a:p>
            <a:pPr lvl="1">
              <a:buFont typeface="Monotype Sorts" pitchFamily="-84" charset="2"/>
              <a:buNone/>
            </a:pPr>
            <a:r>
              <a:rPr lang="en-US" altLang="en-US">
                <a:solidFill>
                  <a:srgbClr val="CC6600"/>
                </a:solidFill>
              </a:rPr>
              <a:t>2.</a:t>
            </a:r>
            <a:r>
              <a:rPr lang="en-US" altLang="en-US"/>
              <a:t>	Bounded capacity – finite length of </a:t>
            </a:r>
            <a:r>
              <a:rPr lang="en-US" altLang="en-US" i="1"/>
              <a:t>n</a:t>
            </a:r>
            <a:r>
              <a:rPr lang="en-US" altLang="en-US"/>
              <a:t> messages</a:t>
            </a:r>
            <a:br>
              <a:rPr lang="en-US" altLang="en-US"/>
            </a:br>
            <a:r>
              <a:rPr lang="en-US" altLang="en-US"/>
              <a:t>Sender must wait if link full</a:t>
            </a:r>
          </a:p>
          <a:p>
            <a:pPr lvl="1">
              <a:buFont typeface="Monotype Sorts" pitchFamily="-84" charset="2"/>
              <a:buNone/>
            </a:pPr>
            <a:r>
              <a:rPr lang="en-US" altLang="en-US">
                <a:solidFill>
                  <a:srgbClr val="CC6600"/>
                </a:solidFill>
              </a:rPr>
              <a:t>3.</a:t>
            </a:r>
            <a:r>
              <a:rPr lang="en-US" altLang="en-US"/>
              <a:t>	Unbounded capacity – infinite length </a:t>
            </a:r>
            <a:br>
              <a:rPr lang="en-US" altLang="en-US"/>
            </a:br>
            <a:r>
              <a:rPr lang="en-US" altLang="en-US"/>
              <a:t>Sender never waits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914400" y="176213"/>
            <a:ext cx="7772400" cy="576262"/>
          </a:xfrm>
        </p:spPr>
        <p:txBody>
          <a:bodyPr>
            <a:normAutofit fontScale="90000"/>
          </a:bodyPr>
          <a:lstStyle/>
          <a:p>
            <a:pPr eaLnBrk="1" hangingPunct="1"/>
            <a:r>
              <a:rPr lang="en-US" altLang="en-US"/>
              <a:t>Chapter 6:  CPU Scheduling</a:t>
            </a:r>
          </a:p>
        </p:txBody>
      </p:sp>
      <p:sp>
        <p:nvSpPr>
          <p:cNvPr id="5123" name="Rectangle 3"/>
          <p:cNvSpPr>
            <a:spLocks noGrp="1" noChangeArrowheads="1"/>
          </p:cNvSpPr>
          <p:nvPr>
            <p:ph type="body" idx="1"/>
          </p:nvPr>
        </p:nvSpPr>
        <p:spPr>
          <a:xfrm>
            <a:off x="857250" y="1195388"/>
            <a:ext cx="7335838" cy="3773487"/>
          </a:xfrm>
        </p:spPr>
        <p:txBody>
          <a:bodyPr>
            <a:normAutofit fontScale="92500" lnSpcReduction="20000"/>
          </a:bodyPr>
          <a:lstStyle/>
          <a:p>
            <a:r>
              <a:rPr lang="en-US" altLang="en-US"/>
              <a:t>Basic Concepts</a:t>
            </a:r>
          </a:p>
          <a:p>
            <a:r>
              <a:rPr lang="en-US" altLang="en-US"/>
              <a:t>Scheduling Criteria </a:t>
            </a:r>
          </a:p>
          <a:p>
            <a:r>
              <a:rPr lang="en-US" altLang="en-US"/>
              <a:t>Scheduling Algorithms</a:t>
            </a:r>
          </a:p>
          <a:p>
            <a:r>
              <a:rPr lang="en-US" altLang="en-US"/>
              <a:t>Thread Scheduling</a:t>
            </a:r>
          </a:p>
          <a:p>
            <a:r>
              <a:rPr lang="en-US" altLang="en-US"/>
              <a:t>Multiple-Processor Scheduling</a:t>
            </a:r>
          </a:p>
          <a:p>
            <a:r>
              <a:rPr lang="en-US" altLang="en-US"/>
              <a:t>Real-Time CPU Scheduling</a:t>
            </a:r>
          </a:p>
          <a:p>
            <a:r>
              <a:rPr lang="en-US" altLang="en-US"/>
              <a:t>Operating Systems Examples</a:t>
            </a:r>
          </a:p>
          <a:p>
            <a:r>
              <a:rPr lang="en-US" altLang="en-US"/>
              <a:t>Algorithm Evaluation</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176213"/>
            <a:ext cx="8229600" cy="576262"/>
          </a:xfrm>
        </p:spPr>
        <p:txBody>
          <a:bodyPr>
            <a:normAutofit fontScale="90000"/>
          </a:bodyPr>
          <a:lstStyle/>
          <a:p>
            <a:pPr eaLnBrk="1" hangingPunct="1"/>
            <a:r>
              <a:rPr lang="en-US" altLang="en-US"/>
              <a:t>Objectives</a:t>
            </a:r>
          </a:p>
        </p:txBody>
      </p:sp>
      <p:sp>
        <p:nvSpPr>
          <p:cNvPr id="6147" name="Content Placeholder 2"/>
          <p:cNvSpPr>
            <a:spLocks noGrp="1"/>
          </p:cNvSpPr>
          <p:nvPr>
            <p:ph idx="1"/>
          </p:nvPr>
        </p:nvSpPr>
        <p:spPr>
          <a:xfrm>
            <a:off x="946150" y="1233488"/>
            <a:ext cx="7283450" cy="4530725"/>
          </a:xfrm>
        </p:spPr>
        <p:txBody>
          <a:bodyPr>
            <a:normAutofit fontScale="92500" lnSpcReduction="10000"/>
          </a:bodyPr>
          <a:lstStyle/>
          <a:p>
            <a:r>
              <a:rPr lang="en-US" altLang="en-US"/>
              <a:t>To introduce CPU scheduling, which is the basis for multiprogrammed operating systems</a:t>
            </a:r>
          </a:p>
          <a:p>
            <a:r>
              <a:rPr lang="en-US" altLang="en-US"/>
              <a:t>To describe various CPU-scheduling algorithms</a:t>
            </a:r>
          </a:p>
          <a:p>
            <a:r>
              <a:rPr lang="en-US" altLang="en-US"/>
              <a:t>To discuss evaluation criteria for selecting a CPU-scheduling algorithm for a particular system</a:t>
            </a:r>
          </a:p>
          <a:p>
            <a:r>
              <a:rPr lang="en-US" altLang="en-US"/>
              <a:t>To examine the scheduling algorithms of several operating systems</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04788"/>
            <a:ext cx="8229600" cy="576262"/>
          </a:xfrm>
        </p:spPr>
        <p:txBody>
          <a:bodyPr>
            <a:normAutofit fontScale="90000"/>
          </a:bodyPr>
          <a:lstStyle/>
          <a:p>
            <a:pPr eaLnBrk="1" hangingPunct="1"/>
            <a:r>
              <a:rPr lang="en-US" altLang="en-US"/>
              <a:t>Basic Concepts</a:t>
            </a:r>
          </a:p>
        </p:txBody>
      </p:sp>
      <p:sp>
        <p:nvSpPr>
          <p:cNvPr id="7171" name="Rectangle 3"/>
          <p:cNvSpPr>
            <a:spLocks noGrp="1" noChangeArrowheads="1"/>
          </p:cNvSpPr>
          <p:nvPr>
            <p:ph type="body" idx="1"/>
          </p:nvPr>
        </p:nvSpPr>
        <p:spPr>
          <a:xfrm>
            <a:off x="841375" y="1274763"/>
            <a:ext cx="3978275" cy="5057775"/>
          </a:xfrm>
        </p:spPr>
        <p:txBody>
          <a:bodyPr>
            <a:normAutofit fontScale="85000" lnSpcReduction="10000"/>
          </a:bodyPr>
          <a:lstStyle/>
          <a:p>
            <a:r>
              <a:rPr lang="en-US" altLang="en-US"/>
              <a:t>Maximum CPU utilization obtained with multiprogramming</a:t>
            </a:r>
          </a:p>
          <a:p>
            <a:r>
              <a:rPr lang="en-US" altLang="en-US"/>
              <a:t>CPU–I/O Burst Cycle – Process execution consists of a </a:t>
            </a:r>
            <a:r>
              <a:rPr lang="en-US" altLang="en-US" b="1">
                <a:solidFill>
                  <a:srgbClr val="3366FF"/>
                </a:solidFill>
              </a:rPr>
              <a:t>cycle</a:t>
            </a:r>
            <a:r>
              <a:rPr lang="en-US" altLang="en-US"/>
              <a:t> of CPU execution and I/O wait</a:t>
            </a:r>
          </a:p>
          <a:p>
            <a:r>
              <a:rPr lang="en-US" altLang="en-US" b="1">
                <a:solidFill>
                  <a:srgbClr val="3366FF"/>
                </a:solidFill>
              </a:rPr>
              <a:t>CPU burst </a:t>
            </a:r>
            <a:r>
              <a:rPr lang="en-US" altLang="en-US"/>
              <a:t>followed by </a:t>
            </a:r>
            <a:r>
              <a:rPr lang="en-US" altLang="en-US" b="1">
                <a:solidFill>
                  <a:srgbClr val="3366FF"/>
                </a:solidFill>
              </a:rPr>
              <a:t>I/O burst</a:t>
            </a:r>
            <a:endParaRPr lang="en-US" altLang="en-US"/>
          </a:p>
          <a:p>
            <a:r>
              <a:rPr lang="en-US" altLang="en-US"/>
              <a:t>CPU burst distribution is of main concern</a:t>
            </a:r>
          </a:p>
          <a:p>
            <a:pPr>
              <a:buFont typeface="Monotype Sorts" pitchFamily="-84" charset="2"/>
              <a:buNone/>
            </a:pPr>
            <a:endParaRPr lang="en-US" altLang="en-US"/>
          </a:p>
        </p:txBody>
      </p:sp>
      <p:pic>
        <p:nvPicPr>
          <p:cNvPr id="7172" name="Picture 1" descr="6_01.pdf"/>
          <p:cNvPicPr>
            <a:picLocks noChangeAspect="1"/>
          </p:cNvPicPr>
          <p:nvPr/>
        </p:nvPicPr>
        <p:blipFill>
          <a:blip r:embed="rId3"/>
          <a:srcRect/>
          <a:stretch>
            <a:fillRect/>
          </a:stretch>
        </p:blipFill>
        <p:spPr bwMode="auto">
          <a:xfrm>
            <a:off x="5381625" y="1143000"/>
            <a:ext cx="2360613" cy="496252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66800" y="176213"/>
            <a:ext cx="7620000" cy="576262"/>
          </a:xfrm>
        </p:spPr>
        <p:txBody>
          <a:bodyPr>
            <a:normAutofit fontScale="90000"/>
          </a:bodyPr>
          <a:lstStyle/>
          <a:p>
            <a:pPr eaLnBrk="1" hangingPunct="1"/>
            <a:r>
              <a:rPr lang="en-US" altLang="en-US"/>
              <a:t>Histogram of CPU-burst Times</a:t>
            </a:r>
          </a:p>
        </p:txBody>
      </p:sp>
      <p:pic>
        <p:nvPicPr>
          <p:cNvPr id="8195" name="Picture 9"/>
          <p:cNvPicPr>
            <a:picLocks noChangeAspect="1" noChangeArrowheads="1"/>
          </p:cNvPicPr>
          <p:nvPr/>
        </p:nvPicPr>
        <p:blipFill>
          <a:blip r:embed="rId3"/>
          <a:srcRect/>
          <a:stretch>
            <a:fillRect/>
          </a:stretch>
        </p:blipFill>
        <p:spPr bwMode="auto">
          <a:xfrm>
            <a:off x="1614488" y="1525588"/>
            <a:ext cx="5721350" cy="3805237"/>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838200" y="201613"/>
            <a:ext cx="7848600" cy="576262"/>
          </a:xfrm>
        </p:spPr>
        <p:txBody>
          <a:bodyPr>
            <a:normAutofit fontScale="90000"/>
          </a:bodyPr>
          <a:lstStyle/>
          <a:p>
            <a:pPr eaLnBrk="1" hangingPunct="1"/>
            <a:r>
              <a:rPr lang="en-US" altLang="en-US"/>
              <a:t>CPU Scheduler</a:t>
            </a:r>
          </a:p>
        </p:txBody>
      </p:sp>
      <p:sp>
        <p:nvSpPr>
          <p:cNvPr id="27651" name="Rectangle 3"/>
          <p:cNvSpPr>
            <a:spLocks noGrp="1" noChangeArrowheads="1"/>
          </p:cNvSpPr>
          <p:nvPr>
            <p:ph type="body" idx="1"/>
          </p:nvPr>
        </p:nvSpPr>
        <p:spPr>
          <a:xfrm>
            <a:off x="933450" y="1169988"/>
            <a:ext cx="7067550" cy="4786312"/>
          </a:xfrm>
        </p:spPr>
        <p:txBody>
          <a:bodyPr>
            <a:normAutofit fontScale="70000" lnSpcReduction="20000"/>
          </a:bodyPr>
          <a:lstStyle/>
          <a:p>
            <a:pPr marL="342815" indent="-342815">
              <a:buFont typeface="Monotype Sorts" charset="2"/>
              <a:buChar char="n"/>
              <a:defRPr/>
            </a:pPr>
            <a:r>
              <a:rPr lang="en-US" b="1" dirty="0">
                <a:solidFill>
                  <a:srgbClr val="3366FF"/>
                </a:solidFill>
                <a:ea typeface="ＭＳ Ｐゴシック" charset="0"/>
                <a:cs typeface="ＭＳ Ｐゴシック" charset="0"/>
              </a:rPr>
              <a:t>Short-term scheduler </a:t>
            </a:r>
            <a:r>
              <a:rPr lang="en-US" dirty="0">
                <a:ea typeface="ＭＳ Ｐゴシック" charset="-128"/>
              </a:rPr>
              <a:t>selects from among the processes in ready queue, and allocates the CPU to one of them</a:t>
            </a:r>
          </a:p>
          <a:p>
            <a:pPr marL="742765" lvl="1" indent="-285680">
              <a:buFont typeface="Monotype Sorts" charset="2"/>
              <a:buChar char="l"/>
              <a:defRPr/>
            </a:pPr>
            <a:r>
              <a:rPr lang="en-US" dirty="0">
                <a:ea typeface="ＭＳ Ｐゴシック" charset="-128"/>
              </a:rPr>
              <a:t>Queue may be ordered in various ways</a:t>
            </a:r>
          </a:p>
          <a:p>
            <a:pPr marL="342815" indent="-342815">
              <a:buFont typeface="Monotype Sorts" charset="2"/>
              <a:buChar char="n"/>
              <a:defRPr/>
            </a:pPr>
            <a:r>
              <a:rPr lang="en-US" dirty="0">
                <a:ea typeface="ＭＳ Ｐゴシック" charset="-128"/>
              </a:rPr>
              <a:t>CPU scheduling decisions may take place when a process:</a:t>
            </a:r>
          </a:p>
          <a:p>
            <a:pPr marL="799900" lvl="1" indent="-342815">
              <a:buFont typeface="Monotype Sorts" pitchFamily="-84" charset="2"/>
              <a:buNone/>
              <a:defRPr/>
            </a:pPr>
            <a:r>
              <a:rPr lang="en-US" dirty="0">
                <a:solidFill>
                  <a:srgbClr val="CC6600"/>
                </a:solidFill>
                <a:ea typeface="ＭＳ Ｐゴシック" charset="-128"/>
              </a:rPr>
              <a:t>1.	</a:t>
            </a:r>
            <a:r>
              <a:rPr lang="en-US" dirty="0">
                <a:ea typeface="ＭＳ Ｐゴシック" charset="-128"/>
              </a:rPr>
              <a:t>Switches from running to waiting state</a:t>
            </a:r>
          </a:p>
          <a:p>
            <a:pPr marL="799900" lvl="1" indent="-342815">
              <a:buFont typeface="Monotype Sorts" pitchFamily="-84" charset="2"/>
              <a:buNone/>
              <a:defRPr/>
            </a:pPr>
            <a:r>
              <a:rPr lang="en-US" dirty="0">
                <a:solidFill>
                  <a:srgbClr val="CC6600"/>
                </a:solidFill>
                <a:ea typeface="ＭＳ Ｐゴシック" charset="-128"/>
              </a:rPr>
              <a:t>2.</a:t>
            </a:r>
            <a:r>
              <a:rPr lang="en-US" dirty="0">
                <a:ea typeface="ＭＳ Ｐゴシック" charset="-128"/>
              </a:rPr>
              <a:t>	Switches from running to ready state</a:t>
            </a:r>
          </a:p>
          <a:p>
            <a:pPr marL="799900" lvl="1" indent="-342815">
              <a:buFont typeface="Monotype Sorts" pitchFamily="-84" charset="2"/>
              <a:buNone/>
              <a:defRPr/>
            </a:pPr>
            <a:r>
              <a:rPr lang="en-US" dirty="0">
                <a:solidFill>
                  <a:srgbClr val="CC6600"/>
                </a:solidFill>
                <a:ea typeface="ＭＳ Ｐゴシック" charset="-128"/>
              </a:rPr>
              <a:t>3.</a:t>
            </a:r>
            <a:r>
              <a:rPr lang="en-US" dirty="0">
                <a:ea typeface="ＭＳ Ｐゴシック" charset="-128"/>
              </a:rPr>
              <a:t>	Switches from waiting to ready</a:t>
            </a:r>
          </a:p>
          <a:p>
            <a:pPr marL="799900" lvl="1" indent="-342815">
              <a:buFont typeface="Monotype Sorts" charset="2"/>
              <a:buAutoNum type="arabicPeriod" startAt="4"/>
              <a:defRPr/>
            </a:pPr>
            <a:r>
              <a:rPr lang="en-US" dirty="0">
                <a:ea typeface="ＭＳ Ｐゴシック" charset="-128"/>
              </a:rPr>
              <a:t>Terminates</a:t>
            </a:r>
          </a:p>
          <a:p>
            <a:pPr marL="342815" indent="-342815">
              <a:buFont typeface="Monotype Sorts" charset="2"/>
              <a:buChar char="n"/>
              <a:defRPr/>
            </a:pPr>
            <a:r>
              <a:rPr lang="en-US" dirty="0">
                <a:ea typeface="ＭＳ Ｐゴシック" charset="-128"/>
              </a:rPr>
              <a:t>Scheduling under 1 and 4 is </a:t>
            </a:r>
            <a:r>
              <a:rPr lang="en-US" b="1" dirty="0" err="1">
                <a:solidFill>
                  <a:srgbClr val="3366FF"/>
                </a:solidFill>
                <a:ea typeface="ＭＳ Ｐゴシック" charset="0"/>
                <a:cs typeface="ＭＳ Ｐゴシック" charset="0"/>
              </a:rPr>
              <a:t>nonpreemptive</a:t>
            </a:r>
            <a:endParaRPr lang="en-US" b="1" dirty="0">
              <a:solidFill>
                <a:srgbClr val="3366FF"/>
              </a:solidFill>
              <a:ea typeface="ＭＳ Ｐゴシック" charset="0"/>
              <a:cs typeface="ＭＳ Ｐゴシック" charset="0"/>
            </a:endParaRPr>
          </a:p>
          <a:p>
            <a:pPr marL="342815" indent="-342815">
              <a:buFont typeface="Monotype Sorts" charset="2"/>
              <a:buChar char="n"/>
              <a:defRPr/>
            </a:pPr>
            <a:r>
              <a:rPr lang="en-US" dirty="0">
                <a:ea typeface="ＭＳ Ｐゴシック" charset="-128"/>
              </a:rPr>
              <a:t>All other scheduling is </a:t>
            </a:r>
            <a:r>
              <a:rPr lang="en-US" b="1" dirty="0">
                <a:solidFill>
                  <a:srgbClr val="3366FF"/>
                </a:solidFill>
                <a:ea typeface="ＭＳ Ｐゴシック" charset="0"/>
                <a:cs typeface="ＭＳ Ｐゴシック" charset="0"/>
              </a:rPr>
              <a:t>preemptive</a:t>
            </a:r>
          </a:p>
          <a:p>
            <a:pPr marL="742765" lvl="1" indent="-285680">
              <a:buFont typeface="Monotype Sorts" charset="2"/>
              <a:buChar char="l"/>
              <a:defRPr/>
            </a:pPr>
            <a:r>
              <a:rPr lang="en-US" dirty="0">
                <a:ea typeface="ＭＳ Ｐゴシック" charset="-128"/>
              </a:rPr>
              <a:t>Consider access to shared data</a:t>
            </a:r>
          </a:p>
          <a:p>
            <a:pPr marL="742765" lvl="1" indent="-285680">
              <a:buFont typeface="Monotype Sorts" charset="2"/>
              <a:buChar char="l"/>
              <a:defRPr/>
            </a:pPr>
            <a:r>
              <a:rPr lang="en-US" dirty="0">
                <a:ea typeface="ＭＳ Ｐゴシック" charset="-128"/>
              </a:rPr>
              <a:t>Consider preemption while in kernel mode</a:t>
            </a:r>
          </a:p>
          <a:p>
            <a:pPr marL="742765" lvl="1" indent="-285680">
              <a:buFont typeface="Monotype Sorts" charset="2"/>
              <a:buChar char="l"/>
              <a:defRPr/>
            </a:pPr>
            <a:r>
              <a:rPr lang="en-US" dirty="0">
                <a:ea typeface="ＭＳ Ｐゴシック" charset="-128"/>
              </a:rPr>
              <a:t>Consider interrupts occurring during crucial OS activities</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33350"/>
            <a:ext cx="8229600" cy="576263"/>
          </a:xfrm>
        </p:spPr>
        <p:txBody>
          <a:bodyPr>
            <a:normAutofit fontScale="90000"/>
          </a:bodyPr>
          <a:lstStyle/>
          <a:p>
            <a:pPr eaLnBrk="1" hangingPunct="1"/>
            <a:r>
              <a:rPr lang="en-US" altLang="en-US"/>
              <a:t>Dispatcher</a:t>
            </a:r>
          </a:p>
        </p:txBody>
      </p:sp>
      <p:sp>
        <p:nvSpPr>
          <p:cNvPr id="10243" name="Rectangle 3"/>
          <p:cNvSpPr>
            <a:spLocks noGrp="1" noChangeArrowheads="1"/>
          </p:cNvSpPr>
          <p:nvPr>
            <p:ph type="body" idx="1"/>
          </p:nvPr>
        </p:nvSpPr>
        <p:spPr>
          <a:xfrm>
            <a:off x="866775" y="1177925"/>
            <a:ext cx="6724650" cy="4483100"/>
          </a:xfrm>
        </p:spPr>
        <p:txBody>
          <a:bodyPr>
            <a:normAutofit fontScale="92500" lnSpcReduction="10000"/>
          </a:bodyPr>
          <a:lstStyle/>
          <a:p>
            <a:r>
              <a:rPr lang="en-US" altLang="en-US"/>
              <a:t>Dispatcher module gives control of the CPU to the process selected by the short-term scheduler; this involves:</a:t>
            </a:r>
          </a:p>
          <a:p>
            <a:pPr lvl="1"/>
            <a:r>
              <a:rPr lang="en-US" altLang="en-US"/>
              <a:t>switching context</a:t>
            </a:r>
          </a:p>
          <a:p>
            <a:pPr lvl="1"/>
            <a:r>
              <a:rPr lang="en-US" altLang="en-US"/>
              <a:t>switching to user mode</a:t>
            </a:r>
          </a:p>
          <a:p>
            <a:pPr lvl="1"/>
            <a:r>
              <a:rPr lang="en-US" altLang="en-US"/>
              <a:t>jumping to the proper location in the user program to restart that program</a:t>
            </a:r>
          </a:p>
          <a:p>
            <a:r>
              <a:rPr lang="en-US" altLang="en-US" b="1">
                <a:solidFill>
                  <a:srgbClr val="3366FF"/>
                </a:solidFill>
              </a:rPr>
              <a:t>Dispatch latency </a:t>
            </a:r>
            <a:r>
              <a:rPr lang="en-US" altLang="en-US"/>
              <a:t>– time it takes for the dispatcher to stop one process and start another running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19841</Words>
  <Application>Microsoft Office PowerPoint</Application>
  <PresentationFormat>On-screen Show (4:3)</PresentationFormat>
  <Paragraphs>3279</Paragraphs>
  <Slides>402</Slides>
  <Notes>364</Notes>
  <HiddenSlides>0</HiddenSlides>
  <MMClips>0</MMClips>
  <ScaleCrop>false</ScaleCrop>
  <HeadingPairs>
    <vt:vector size="4" baseType="variant">
      <vt:variant>
        <vt:lpstr>Theme</vt:lpstr>
      </vt:variant>
      <vt:variant>
        <vt:i4>1</vt:i4>
      </vt:variant>
      <vt:variant>
        <vt:lpstr>Slide Titles</vt:lpstr>
      </vt:variant>
      <vt:variant>
        <vt:i4>402</vt:i4>
      </vt:variant>
    </vt:vector>
  </HeadingPairs>
  <TitlesOfParts>
    <vt:vector size="403" baseType="lpstr">
      <vt:lpstr>Office Theme</vt:lpstr>
      <vt:lpstr>Chapter 1: Introduction</vt:lpstr>
      <vt:lpstr>What is an Operating System?</vt:lpstr>
      <vt:lpstr>Computer System Structure</vt:lpstr>
      <vt:lpstr>Four Components of a Computer System</vt:lpstr>
      <vt:lpstr>What Operating Systems Do</vt:lpstr>
      <vt:lpstr>Operating System Definition</vt:lpstr>
      <vt:lpstr>Operating System Definition (Cont.)</vt:lpstr>
      <vt:lpstr>Computer Startup</vt:lpstr>
      <vt:lpstr>Computer System Organization</vt:lpstr>
      <vt:lpstr>Computer-System Operation</vt:lpstr>
      <vt:lpstr>Common Functions of Interrupts</vt:lpstr>
      <vt:lpstr>Interrupt Handling</vt:lpstr>
      <vt:lpstr>Interrupt Timeline</vt:lpstr>
      <vt:lpstr>I/O Structure</vt:lpstr>
      <vt:lpstr>Storage Definitions and Notation Review</vt:lpstr>
      <vt:lpstr>Storage Structure</vt:lpstr>
      <vt:lpstr>Storage Hierarchy</vt:lpstr>
      <vt:lpstr>Storage-Device Hierarchy</vt:lpstr>
      <vt:lpstr>Caching</vt:lpstr>
      <vt:lpstr>Direct Memory Access Structure</vt:lpstr>
      <vt:lpstr>How a Modern Computer Works</vt:lpstr>
      <vt:lpstr>Computer-System Architecture</vt:lpstr>
      <vt:lpstr>Symmetric Multiprocessing Architecture</vt:lpstr>
      <vt:lpstr>A Dual-Core Design</vt:lpstr>
      <vt:lpstr>Clustered Systems</vt:lpstr>
      <vt:lpstr>Clustered Systems</vt:lpstr>
      <vt:lpstr>Operating System Structure</vt:lpstr>
      <vt:lpstr>Memory Layout for Multiprogrammed System</vt:lpstr>
      <vt:lpstr>Operating-System Operations</vt:lpstr>
      <vt:lpstr>Operating-System Operations (cont.)</vt:lpstr>
      <vt:lpstr>Transition from User to Kernel Mode</vt:lpstr>
      <vt:lpstr>Process Management</vt:lpstr>
      <vt:lpstr>Process Management Activities</vt:lpstr>
      <vt:lpstr>Memory Management</vt:lpstr>
      <vt:lpstr>Storage Management</vt:lpstr>
      <vt:lpstr>Mass-Storage Management</vt:lpstr>
      <vt:lpstr>Performance of Various Levels of Storage</vt:lpstr>
      <vt:lpstr>Migration of data “A” from Disk to Register</vt:lpstr>
      <vt:lpstr>I/O Subsystem</vt:lpstr>
      <vt:lpstr>Protection and Security</vt:lpstr>
      <vt:lpstr>Kernel Data Structures</vt:lpstr>
      <vt:lpstr>Kernel Data Structures</vt:lpstr>
      <vt:lpstr>Kernel Data Structures</vt:lpstr>
      <vt:lpstr>Computing Environments - Traditional</vt:lpstr>
      <vt:lpstr>Computing Environments - Mobile</vt:lpstr>
      <vt:lpstr>Computing Environments – Distributed</vt:lpstr>
      <vt:lpstr>Computing Environments – Client-Server</vt:lpstr>
      <vt:lpstr>Computing Environments - Peer-to-Peer</vt:lpstr>
      <vt:lpstr>Computing Environments - Virtualization</vt:lpstr>
      <vt:lpstr>Computing Environments - Virtualization</vt:lpstr>
      <vt:lpstr>Computing Environments - Virtualization</vt:lpstr>
      <vt:lpstr>Computing Environments – Cloud Computing</vt:lpstr>
      <vt:lpstr>Computing Environments – Cloud Computing</vt:lpstr>
      <vt:lpstr>Computing Environments – Real-Time Embedded Systems</vt:lpstr>
      <vt:lpstr>Open-Source Operating Systems</vt:lpstr>
      <vt:lpstr>Chapter 3:  Processes</vt:lpstr>
      <vt:lpstr>Objectives</vt:lpstr>
      <vt:lpstr>Process Concept</vt:lpstr>
      <vt:lpstr>Process Concept (Cont.)</vt:lpstr>
      <vt:lpstr>Process in Memory</vt:lpstr>
      <vt:lpstr>Process State</vt:lpstr>
      <vt:lpstr>Diagram of Process State</vt:lpstr>
      <vt:lpstr>Process Control Block (PCB)</vt:lpstr>
      <vt:lpstr>CPU Switch From Process to Process</vt:lpstr>
      <vt:lpstr>Process Scheduling</vt:lpstr>
      <vt:lpstr>Ready Queue And Various I/O Device Queues</vt:lpstr>
      <vt:lpstr>Representation of Process Scheduling</vt:lpstr>
      <vt:lpstr>Schedulers</vt:lpstr>
      <vt:lpstr>Addition of Medium Term Scheduling</vt:lpstr>
      <vt:lpstr>Context Switch</vt:lpstr>
      <vt:lpstr>Operations on Processes</vt:lpstr>
      <vt:lpstr>Process Creation</vt:lpstr>
      <vt:lpstr>Process Creation (Cont.)</vt:lpstr>
      <vt:lpstr>C Program Forking Separate Process</vt:lpstr>
      <vt:lpstr>Process Termination</vt:lpstr>
      <vt:lpstr>Process Termination</vt:lpstr>
      <vt:lpstr>Cooperating Processes</vt:lpstr>
      <vt:lpstr>Producer-Consumer Problem</vt:lpstr>
      <vt:lpstr>Bounded-Buffer – Shared-Memory Solution</vt:lpstr>
      <vt:lpstr>Bounded-Buffer – Producer</vt:lpstr>
      <vt:lpstr>Bounded Buffer – Consumer</vt:lpstr>
      <vt:lpstr>Interprocess Communication</vt:lpstr>
      <vt:lpstr>Communications Models </vt:lpstr>
      <vt:lpstr>Interprocess Communication –  Shared Memory</vt:lpstr>
      <vt:lpstr>Interprocess Communication – Message Passing</vt:lpstr>
      <vt:lpstr>Message Passing (Cont.)</vt:lpstr>
      <vt:lpstr>Message Passing (Cont.)</vt:lpstr>
      <vt:lpstr>Direct Communication</vt:lpstr>
      <vt:lpstr>Indirect Communication</vt:lpstr>
      <vt:lpstr>Indirect Communication</vt:lpstr>
      <vt:lpstr>Indirect Communication</vt:lpstr>
      <vt:lpstr>Synchronization</vt:lpstr>
      <vt:lpstr>Buffering</vt:lpstr>
      <vt:lpstr>Chapter 6:  CPU Scheduling</vt:lpstr>
      <vt:lpstr>Objectives</vt:lpstr>
      <vt:lpstr>Basic Concepts</vt:lpstr>
      <vt:lpstr>Histogram of CPU-burst Times</vt:lpstr>
      <vt:lpstr>CPU Scheduler</vt:lpstr>
      <vt:lpstr>Dispatcher</vt:lpstr>
      <vt:lpstr>Scheduling Criteria</vt:lpstr>
      <vt:lpstr>Scheduling Algorithm Optimization Criteria</vt:lpstr>
      <vt:lpstr>First- Come, First-Served (FCFS) Scheduling</vt:lpstr>
      <vt:lpstr>FCFS Scheduling (Cont.)</vt:lpstr>
      <vt:lpstr>Shortest-Job-First (SJF) Scheduling</vt:lpstr>
      <vt:lpstr>Example of SJF</vt:lpstr>
      <vt:lpstr>Determining Length of Next CPU Burst</vt:lpstr>
      <vt:lpstr>Prediction of the Length of the Next CPU Burst</vt:lpstr>
      <vt:lpstr>Examples of Exponential Averaging</vt:lpstr>
      <vt:lpstr>Example of Shortest-remaining-time-first</vt:lpstr>
      <vt:lpstr>Priority Scheduling</vt:lpstr>
      <vt:lpstr>Example of Priority Scheduling</vt:lpstr>
      <vt:lpstr>Round Robin (RR)</vt:lpstr>
      <vt:lpstr>Example of RR with Time Quantum = 4</vt:lpstr>
      <vt:lpstr>Time Quantum and Context Switch Time</vt:lpstr>
      <vt:lpstr>Turnaround Time Varies With The Time Quantum</vt:lpstr>
      <vt:lpstr>Multilevel Queue</vt:lpstr>
      <vt:lpstr>Multilevel Queue Scheduling</vt:lpstr>
      <vt:lpstr>Chapter 5: Process Synchronization</vt:lpstr>
      <vt:lpstr>Objectives</vt:lpstr>
      <vt:lpstr>Background</vt:lpstr>
      <vt:lpstr>Producer </vt:lpstr>
      <vt:lpstr>Consumer</vt:lpstr>
      <vt:lpstr>Race Condition</vt:lpstr>
      <vt:lpstr>Critical Section Problem</vt:lpstr>
      <vt:lpstr>Critical Section</vt:lpstr>
      <vt:lpstr>Algorithm for Process Pi</vt:lpstr>
      <vt:lpstr>Solution to Critical-Section Problem</vt:lpstr>
      <vt:lpstr>Critical-Section Handling in OS </vt:lpstr>
      <vt:lpstr>Peterson’s Solution</vt:lpstr>
      <vt:lpstr>Algorithm for Process Pi</vt:lpstr>
      <vt:lpstr>Peterson’s Solution (Cont.)</vt:lpstr>
      <vt:lpstr>Synchronization Hardware</vt:lpstr>
      <vt:lpstr>Solution to Critical-section Problem Using Locks</vt:lpstr>
      <vt:lpstr>test_and_set  Instruction </vt:lpstr>
      <vt:lpstr>Solution using test_and_set()</vt:lpstr>
      <vt:lpstr>compare_and_swap Instruction</vt:lpstr>
      <vt:lpstr>Solution using compare_and_swap</vt:lpstr>
      <vt:lpstr>Bounded-waiting Mutual Exclusion with test_and_set</vt:lpstr>
      <vt:lpstr>Mutex Locks</vt:lpstr>
      <vt:lpstr>acquire() and release()</vt:lpstr>
      <vt:lpstr>Semaphore</vt:lpstr>
      <vt:lpstr>Semaphore Usage</vt:lpstr>
      <vt:lpstr>Semaphore Implementation</vt:lpstr>
      <vt:lpstr>Semaphore Implementation with no Busy waiting </vt:lpstr>
      <vt:lpstr>Implementation with no Busy waiting (Cont.)</vt:lpstr>
      <vt:lpstr>Deadlock and Starvation</vt:lpstr>
      <vt:lpstr>Classical Problems of Synchronization</vt:lpstr>
      <vt:lpstr>Bounded-Buffer Problem</vt:lpstr>
      <vt:lpstr>Bounded Buffer Problem (Cont.)</vt:lpstr>
      <vt:lpstr>Bounded Buffer Problem (Cont.)</vt:lpstr>
      <vt:lpstr>Readers-Writers Problem</vt:lpstr>
      <vt:lpstr>Readers-Writers Problem (Cont.)</vt:lpstr>
      <vt:lpstr>Readers-Writers Problem (Cont.)</vt:lpstr>
      <vt:lpstr>Readers-Writers Problem Variations</vt:lpstr>
      <vt:lpstr>Dining-Philosophers Problem</vt:lpstr>
      <vt:lpstr>  Dining-Philosophers Problem Algorithm</vt:lpstr>
      <vt:lpstr>Dining-Philosophers Problem Algorithm (Cont.)</vt:lpstr>
      <vt:lpstr>Problems with Semaphores</vt:lpstr>
      <vt:lpstr>Monitors</vt:lpstr>
      <vt:lpstr>Schematic view of a Monitor</vt:lpstr>
      <vt:lpstr>Condition Variables</vt:lpstr>
      <vt:lpstr> Monitor with Condition Variables</vt:lpstr>
      <vt:lpstr>Condition Variables Choices</vt:lpstr>
      <vt:lpstr>Monitor Solution to Dining Philosophers</vt:lpstr>
      <vt:lpstr>Solution to Dining Philosophers (Cont.)</vt:lpstr>
      <vt:lpstr>PowerPoint Presentation</vt:lpstr>
      <vt:lpstr>Monitor Implementation Using Semaphores</vt:lpstr>
      <vt:lpstr>Monitor Implementation – Condition Variables</vt:lpstr>
      <vt:lpstr>Monitor Implementation (Cont.)</vt:lpstr>
      <vt:lpstr>Chapter 8:  Memory Management</vt:lpstr>
      <vt:lpstr>Objectives</vt:lpstr>
      <vt:lpstr>Background</vt:lpstr>
      <vt:lpstr>Base and Limit Registers</vt:lpstr>
      <vt:lpstr>Hardware Address Protection</vt:lpstr>
      <vt:lpstr>Address Binding</vt:lpstr>
      <vt:lpstr>Binding of Instructions and Data to Memory</vt:lpstr>
      <vt:lpstr>Multistep Processing of a User Program </vt:lpstr>
      <vt:lpstr>Logical vs. Physical Address Space</vt:lpstr>
      <vt:lpstr>Memory-Management Unit (MMU)</vt:lpstr>
      <vt:lpstr>Dynamic relocation using a relocation register</vt:lpstr>
      <vt:lpstr>Dynamic Linking</vt:lpstr>
      <vt:lpstr>Swapping</vt:lpstr>
      <vt:lpstr>Swapping (Cont.)</vt:lpstr>
      <vt:lpstr>Schematic View of Swapping</vt:lpstr>
      <vt:lpstr>Context Switch Time including Swapping</vt:lpstr>
      <vt:lpstr>Context Switch Time and Swapping (Cont.)</vt:lpstr>
      <vt:lpstr>Swapping on Mobile Systems</vt:lpstr>
      <vt:lpstr>Contiguous Allocation</vt:lpstr>
      <vt:lpstr>Contiguous Allocation (Cont.)</vt:lpstr>
      <vt:lpstr>Hardware Support for Relocation and Limit Registers</vt:lpstr>
      <vt:lpstr>Multiple-partition allocation </vt:lpstr>
      <vt:lpstr>Dynamic Storage-Allocation Problem</vt:lpstr>
      <vt:lpstr>Fragmentation</vt:lpstr>
      <vt:lpstr>Fragmentation (Cont.)</vt:lpstr>
      <vt:lpstr>Segmentation</vt:lpstr>
      <vt:lpstr>User’s View of a Program</vt:lpstr>
      <vt:lpstr>Logical View of Segmentation</vt:lpstr>
      <vt:lpstr>Segmentation Architecture </vt:lpstr>
      <vt:lpstr>Segmentation Architecture (Cont.)</vt:lpstr>
      <vt:lpstr>Segmentation Hardware</vt:lpstr>
      <vt:lpstr>Paging</vt:lpstr>
      <vt:lpstr>Address Translation Scheme</vt:lpstr>
      <vt:lpstr>Paging Hardware</vt:lpstr>
      <vt:lpstr>Paging Model of Logical and  Physical Memory</vt:lpstr>
      <vt:lpstr>Paging Example</vt:lpstr>
      <vt:lpstr>Paging (Cont.)</vt:lpstr>
      <vt:lpstr>Free Frames</vt:lpstr>
      <vt:lpstr>Implementation of Page Table</vt:lpstr>
      <vt:lpstr>Implementation of Page Table (Cont.)</vt:lpstr>
      <vt:lpstr>Associative Memory</vt:lpstr>
      <vt:lpstr>Paging Hardware With TLB</vt:lpstr>
      <vt:lpstr>Effective Access Time</vt:lpstr>
      <vt:lpstr>Memory Protection</vt:lpstr>
      <vt:lpstr>Valid (v) or Invalid (i) Bit In A Page Table</vt:lpstr>
      <vt:lpstr>Shared Pages</vt:lpstr>
      <vt:lpstr>Shared Pages Example</vt:lpstr>
      <vt:lpstr>Structure of the Page Table</vt:lpstr>
      <vt:lpstr>Hierarchical Page Tables</vt:lpstr>
      <vt:lpstr>Two-Level Page-Table Scheme</vt:lpstr>
      <vt:lpstr>Two-Level Paging Example</vt:lpstr>
      <vt:lpstr>Address-Translation Scheme</vt:lpstr>
      <vt:lpstr>64-bit Logical Address Space</vt:lpstr>
      <vt:lpstr>Three-level Paging Scheme</vt:lpstr>
      <vt:lpstr>Hashed Page Tables</vt:lpstr>
      <vt:lpstr>Hashed Page Table</vt:lpstr>
      <vt:lpstr>Inverted Page Table</vt:lpstr>
      <vt:lpstr>Inverted Page Table Architecture</vt:lpstr>
      <vt:lpstr>Chapter 9:  Virtual Memory</vt:lpstr>
      <vt:lpstr>Objectives</vt:lpstr>
      <vt:lpstr>Background</vt:lpstr>
      <vt:lpstr>Background (Cont.)</vt:lpstr>
      <vt:lpstr>Background (Cont.)</vt:lpstr>
      <vt:lpstr>Virtual Memory That is Larger Than Physical Memory</vt:lpstr>
      <vt:lpstr>Virtual-address Space</vt:lpstr>
      <vt:lpstr>Shared Library Using Virtual Memory</vt:lpstr>
      <vt:lpstr>Demand Paging</vt:lpstr>
      <vt:lpstr>Basic Concepts</vt:lpstr>
      <vt:lpstr>Valid-Invalid Bit</vt:lpstr>
      <vt:lpstr>Page Table When Some Pages Are Not in Main Memory</vt:lpstr>
      <vt:lpstr>Page Fault</vt:lpstr>
      <vt:lpstr>Steps in Handling a Page Fault</vt:lpstr>
      <vt:lpstr>Aspects of Demand Paging</vt:lpstr>
      <vt:lpstr>Instruction Restart</vt:lpstr>
      <vt:lpstr>Performance of Demand Paging</vt:lpstr>
      <vt:lpstr>Performance of Demand Paging (Cont.)</vt:lpstr>
      <vt:lpstr>Demand Paging Example</vt:lpstr>
      <vt:lpstr>Demand Paging Optimizations</vt:lpstr>
      <vt:lpstr>Copy-on-Write</vt:lpstr>
      <vt:lpstr>Before Process 1 Modifies Page C</vt:lpstr>
      <vt:lpstr>After Process 1 Modifies Page C</vt:lpstr>
      <vt:lpstr>What Happens if There is no Free Frame?</vt:lpstr>
      <vt:lpstr>Page Replacement</vt:lpstr>
      <vt:lpstr>Need For Page Replacement</vt:lpstr>
      <vt:lpstr>Basic Page Replacement</vt:lpstr>
      <vt:lpstr>Page Replacement</vt:lpstr>
      <vt:lpstr>Page and Frame Replacement Algorithms</vt:lpstr>
      <vt:lpstr>Graph of Page Faults Versus The Number of Frames</vt:lpstr>
      <vt:lpstr>First-In-First-Out (FIFO) Algorithm</vt:lpstr>
      <vt:lpstr>FIFO Illustrating Belady’s Anomaly</vt:lpstr>
      <vt:lpstr>Optimal Algorithm</vt:lpstr>
      <vt:lpstr>Least Recently Used (LRU) Algorithm</vt:lpstr>
      <vt:lpstr>LRU Algorithm (Cont.)</vt:lpstr>
      <vt:lpstr>Use Of A Stack to Record Most Recent Page References</vt:lpstr>
      <vt:lpstr>LRU Approximation Algorithms</vt:lpstr>
      <vt:lpstr>Second-Chance (clock) Page-Replacement Algorithm</vt:lpstr>
      <vt:lpstr>Enhanced Second-Chance Algorithm</vt:lpstr>
      <vt:lpstr>Counting Algorithms</vt:lpstr>
      <vt:lpstr>Page-Buffering Algorithms</vt:lpstr>
      <vt:lpstr>Applications and Page Replacement</vt:lpstr>
      <vt:lpstr>Allocation of Frames</vt:lpstr>
      <vt:lpstr>Fixed Allocation</vt:lpstr>
      <vt:lpstr>Priority Allocation</vt:lpstr>
      <vt:lpstr>Global vs. Local Allocation</vt:lpstr>
      <vt:lpstr>Non-Uniform Memory Access</vt:lpstr>
      <vt:lpstr>Thrashing</vt:lpstr>
      <vt:lpstr>Thrashing (Cont.)</vt:lpstr>
      <vt:lpstr>Demand Paging and Thrashing </vt:lpstr>
      <vt:lpstr>Locality In A Memory-Reference Pattern</vt:lpstr>
      <vt:lpstr>Working-Set Model</vt:lpstr>
      <vt:lpstr>Keeping Track of the Working Set</vt:lpstr>
      <vt:lpstr>Page-Fault Frequency</vt:lpstr>
      <vt:lpstr>Working Sets and Page Fault Rates</vt:lpstr>
      <vt:lpstr>Chapter 10:  Mass-Storage Systems</vt:lpstr>
      <vt:lpstr>Objectives</vt:lpstr>
      <vt:lpstr>Overview of Mass Storage Structure</vt:lpstr>
      <vt:lpstr>Moving-head Disk Mechanism</vt:lpstr>
      <vt:lpstr>Hard Disks</vt:lpstr>
      <vt:lpstr>Hard Disk Performance</vt:lpstr>
      <vt:lpstr>The First Commercial Disk Drive</vt:lpstr>
      <vt:lpstr>Solid-State Disks</vt:lpstr>
      <vt:lpstr>Magnetic Tape</vt:lpstr>
      <vt:lpstr>Disk Structure</vt:lpstr>
      <vt:lpstr>Disk Attachment</vt:lpstr>
      <vt:lpstr>Storage Array</vt:lpstr>
      <vt:lpstr>Storage Area Network</vt:lpstr>
      <vt:lpstr>Storage Area Network (Cont.)</vt:lpstr>
      <vt:lpstr>Network-Attached Storage</vt:lpstr>
      <vt:lpstr>Disk Scheduling</vt:lpstr>
      <vt:lpstr>Disk Scheduling (Cont.)</vt:lpstr>
      <vt:lpstr>Disk Scheduling (Cont.)</vt:lpstr>
      <vt:lpstr>FCFS</vt:lpstr>
      <vt:lpstr>SSTF</vt:lpstr>
      <vt:lpstr>SCAN</vt:lpstr>
      <vt:lpstr>SCAN (Cont.)</vt:lpstr>
      <vt:lpstr>C-SCAN</vt:lpstr>
      <vt:lpstr>C-SCAN (Cont.)</vt:lpstr>
      <vt:lpstr>C-LOOK</vt:lpstr>
      <vt:lpstr>C-LOOK (Cont.)</vt:lpstr>
      <vt:lpstr>Selecting a Disk-Scheduling Algorithm</vt:lpstr>
      <vt:lpstr>Disk Management</vt:lpstr>
      <vt:lpstr>Disk Management (Cont.)</vt:lpstr>
      <vt:lpstr>Booting from a Disk in Windows</vt:lpstr>
      <vt:lpstr>Swap-Space Management</vt:lpstr>
      <vt:lpstr>Data Structures for Swapping on Linux Systems</vt:lpstr>
      <vt:lpstr>RAID Structure</vt:lpstr>
      <vt:lpstr>RAID (Cont.)</vt:lpstr>
      <vt:lpstr>RAID Levels</vt:lpstr>
      <vt:lpstr>RAID (0 + 1) and (1 + 0)</vt:lpstr>
      <vt:lpstr>Other Features</vt:lpstr>
      <vt:lpstr>Chapter 11:  File-System Interface</vt:lpstr>
      <vt:lpstr>Objectives</vt:lpstr>
      <vt:lpstr>File Concept</vt:lpstr>
      <vt:lpstr>File Attributes</vt:lpstr>
      <vt:lpstr>File info Window on Mac OS X</vt:lpstr>
      <vt:lpstr>File Operations</vt:lpstr>
      <vt:lpstr>Open Files</vt:lpstr>
      <vt:lpstr>Open File Locking</vt:lpstr>
      <vt:lpstr>File Locking Example – Java API</vt:lpstr>
      <vt:lpstr>File Locking Example – Java API (Cont.)</vt:lpstr>
      <vt:lpstr>File Types – Name, Extension</vt:lpstr>
      <vt:lpstr>File Structure</vt:lpstr>
      <vt:lpstr>Sequential-access File</vt:lpstr>
      <vt:lpstr>Access Methods</vt:lpstr>
      <vt:lpstr>Simulation of Sequential Access on Direct-access File</vt:lpstr>
      <vt:lpstr>Other Access Methods</vt:lpstr>
      <vt:lpstr>Example of Index and Relative Files</vt:lpstr>
      <vt:lpstr>Directory Structure</vt:lpstr>
      <vt:lpstr>Disk Structure</vt:lpstr>
      <vt:lpstr>A Typical File-system Organization</vt:lpstr>
      <vt:lpstr>Types of File Systems</vt:lpstr>
      <vt:lpstr>Operations Performed on Directory</vt:lpstr>
      <vt:lpstr>Directory Organization</vt:lpstr>
      <vt:lpstr>Single-Level Directory</vt:lpstr>
      <vt:lpstr>Two-Level Directory</vt:lpstr>
      <vt:lpstr>Tree-Structured Directories</vt:lpstr>
      <vt:lpstr>Tree-Structured Directories (Cont.)</vt:lpstr>
      <vt:lpstr>Tree-Structured Directories (Cont)</vt:lpstr>
      <vt:lpstr>Acyclic-Graph Directories</vt:lpstr>
      <vt:lpstr>Acyclic-Graph Directories (Cont.)</vt:lpstr>
      <vt:lpstr>General Graph Directory</vt:lpstr>
      <vt:lpstr>General Graph Directory (Cont.)</vt:lpstr>
      <vt:lpstr>File System Mounting</vt:lpstr>
      <vt:lpstr>Mount Point</vt:lpstr>
      <vt:lpstr>File Sharing</vt:lpstr>
      <vt:lpstr>File Sharing – Remote File Systems</vt:lpstr>
      <vt:lpstr>File Sharing – Failure Modes</vt:lpstr>
      <vt:lpstr>File Sharing – Consistency Semantics</vt:lpstr>
      <vt:lpstr>Protection</vt:lpstr>
      <vt:lpstr>Access Lists and Groups</vt:lpstr>
      <vt:lpstr>Chapter 13:  I/O Systems</vt:lpstr>
      <vt:lpstr>Objectives</vt:lpstr>
      <vt:lpstr>Overview</vt:lpstr>
      <vt:lpstr>I/O Hardware</vt:lpstr>
      <vt:lpstr>A Typical PC Bus Structure</vt:lpstr>
      <vt:lpstr>I/O Hardware (Cont.)</vt:lpstr>
      <vt:lpstr>Device I/O Port Locations on PCs (partial)</vt:lpstr>
      <vt:lpstr>Polling</vt:lpstr>
      <vt:lpstr>Interrupts</vt:lpstr>
      <vt:lpstr>Interrupt-Driven I/O Cycle</vt:lpstr>
      <vt:lpstr>Intel Pentium Processor Event-Vector Table</vt:lpstr>
      <vt:lpstr>Interrupts (Cont.)</vt:lpstr>
      <vt:lpstr>Direct Memory Access</vt:lpstr>
      <vt:lpstr>Six Step Process to Perform DMA Transfer</vt:lpstr>
      <vt:lpstr>Application I/O Interface</vt:lpstr>
      <vt:lpstr>A Kernel I/O Structure</vt:lpstr>
      <vt:lpstr>Characteristics of I/O Devices</vt:lpstr>
      <vt:lpstr>Characteristics of I/O Devices (Cont.)</vt:lpstr>
      <vt:lpstr>Block and Character Devices</vt:lpstr>
      <vt:lpstr>Network Devices</vt:lpstr>
      <vt:lpstr>Clocks and Timers</vt:lpstr>
      <vt:lpstr>Nonblocking and Asynchronous I/O</vt:lpstr>
      <vt:lpstr>Two I/O Methods</vt:lpstr>
      <vt:lpstr>Vectored I/O</vt:lpstr>
      <vt:lpstr>Kernel I/O Subsystem</vt:lpstr>
      <vt:lpstr>Device-status Table</vt:lpstr>
      <vt:lpstr>Sun Enterprise 6000 Device-Transfer Rates</vt:lpstr>
      <vt:lpstr>Kernel I/O Subsystem</vt:lpstr>
      <vt:lpstr>Error Handling</vt:lpstr>
      <vt:lpstr>I/O Protection</vt:lpstr>
      <vt:lpstr>Use of a System Call to Perform I/O</vt:lpstr>
      <vt:lpstr>Kernel Data Structures</vt:lpstr>
      <vt:lpstr>UNIX I/O Kernel Structure</vt:lpstr>
      <vt:lpstr>Power Management</vt:lpstr>
      <vt:lpstr>Power Management (Cont.)</vt:lpstr>
      <vt:lpstr>I/O Requests to Hardware Operations</vt:lpstr>
      <vt:lpstr>Life Cycle of An I/O Request</vt:lpstr>
      <vt:lpstr>STREAMS</vt:lpstr>
      <vt:lpstr>The STREAMS Structure</vt:lpstr>
      <vt:lpstr>Performance</vt:lpstr>
      <vt:lpstr>Intercomputer Communications</vt:lpstr>
      <vt:lpstr>Improving Performance</vt:lpstr>
      <vt:lpstr>Device-Functionality Progression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CPU Scheduling</dc:title>
  <dc:creator>bvcoe</dc:creator>
  <cp:lastModifiedBy>Manbir Singh</cp:lastModifiedBy>
  <cp:revision>4</cp:revision>
  <dcterms:created xsi:type="dcterms:W3CDTF">2016-02-09T06:31:05Z</dcterms:created>
  <dcterms:modified xsi:type="dcterms:W3CDTF">2019-02-18T07:55:45Z</dcterms:modified>
</cp:coreProperties>
</file>